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6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7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8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9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0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1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2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3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4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7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18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19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20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21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22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23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notesSlides/notesSlide24.xml" ContentType="application/vnd.openxmlformats-officedocument.presentationml.notesSlide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notesSlides/notesSlide27.xml" ContentType="application/vnd.openxmlformats-officedocument.presentationml.notesSlid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notesSlides/notesSlide28.xml" ContentType="application/vnd.openxmlformats-officedocument.presentationml.notesSlide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notesSlides/notesSlide29.xml" ContentType="application/vnd.openxmlformats-officedocument.presentationml.notesSlide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notesSlides/notesSlide30.xml" ContentType="application/vnd.openxmlformats-officedocument.presentationml.notesSlide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notesSlides/notesSlide31.xml" ContentType="application/vnd.openxmlformats-officedocument.presentationml.notesSlide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notesSlides/notesSlide32.xml" ContentType="application/vnd.openxmlformats-officedocument.presentationml.notesSlide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notesSlides/notesSlide33.xml" ContentType="application/vnd.openxmlformats-officedocument.presentationml.notesSlide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notesSlides/notesSlide34.xml" ContentType="application/vnd.openxmlformats-officedocument.presentationml.notesSlide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notesSlides/notesSlide35.xml" ContentType="application/vnd.openxmlformats-officedocument.presentationml.notesSlide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notesSlides/notesSlide36.xml" ContentType="application/vnd.openxmlformats-officedocument.presentationml.notesSlide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notesSlides/notesSlide37.xml" ContentType="application/vnd.openxmlformats-officedocument.presentationml.notesSlide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notesSlides/notesSlide40.xml" ContentType="application/vnd.openxmlformats-officedocument.presentationml.notesSlide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notesSlides/notesSlide41.xml" ContentType="application/vnd.openxmlformats-officedocument.presentationml.notesSlide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notesSlides/notesSlide42.xml" ContentType="application/vnd.openxmlformats-officedocument.presentationml.notesSlide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notesSlides/notesSlide43.xml" ContentType="application/vnd.openxmlformats-officedocument.presentationml.notesSlide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notesSlides/notesSlide44.xml" ContentType="application/vnd.openxmlformats-officedocument.presentationml.notesSlide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notesSlides/notesSlide45.xml" ContentType="application/vnd.openxmlformats-officedocument.presentationml.notesSlide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notesSlides/notesSlide46.xml" ContentType="application/vnd.openxmlformats-officedocument.presentationml.notesSlide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notesSlides/notesSlide47.xml" ContentType="application/vnd.openxmlformats-officedocument.presentationml.notesSlide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notesSlides/notesSlide48.xml" ContentType="application/vnd.openxmlformats-officedocument.presentationml.notesSlide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notesSlides/notesSlide49.xml" ContentType="application/vnd.openxmlformats-officedocument.presentationml.notesSlide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notesSlides/notesSlide50.xml" ContentType="application/vnd.openxmlformats-officedocument.presentationml.notesSlide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notesSlides/notesSlide51.xml" ContentType="application/vnd.openxmlformats-officedocument.presentationml.notesSlide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notesSlides/notesSlide52.xml" ContentType="application/vnd.openxmlformats-officedocument.presentationml.notesSlide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notesSlides/notesSlide53.xml" ContentType="application/vnd.openxmlformats-officedocument.presentationml.notesSlide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notesSlides/notesSlide54.xml" ContentType="application/vnd.openxmlformats-officedocument.presentationml.notesSlide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notesSlides/notesSlide55.xml" ContentType="application/vnd.openxmlformats-officedocument.presentationml.notesSlide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notesSlides/notesSlide56.xml" ContentType="application/vnd.openxmlformats-officedocument.presentationml.notesSlide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notesSlides/notesSlide57.xml" ContentType="application/vnd.openxmlformats-officedocument.presentationml.notesSlide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notesSlides/notesSlide58.xml" ContentType="application/vnd.openxmlformats-officedocument.presentationml.notesSlide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notesSlides/notesSlide61.xml" ContentType="application/vnd.openxmlformats-officedocument.presentationml.notesSlide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notesSlides/notesSlide62.xml" ContentType="application/vnd.openxmlformats-officedocument.presentationml.notesSlide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notesSlides/notesSlide63.xml" ContentType="application/vnd.openxmlformats-officedocument.presentationml.notesSlide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notesSlides/notesSlide64.xml" ContentType="application/vnd.openxmlformats-officedocument.presentationml.notesSlide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notesSlides/notesSlide65.xml" ContentType="application/vnd.openxmlformats-officedocument.presentationml.notesSlide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notesSlides/notesSlide66.xml" ContentType="application/vnd.openxmlformats-officedocument.presentationml.notesSlide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tags/tag989.xml" ContentType="application/vnd.openxmlformats-officedocument.presentationml.tags+xml"/>
  <Override PartName="/ppt/notesSlides/notesSlide71.xml" ContentType="application/vnd.openxmlformats-officedocument.presentationml.notesSlide+xml"/>
  <Override PartName="/ppt/tags/tag990.xml" ContentType="application/vnd.openxmlformats-officedocument.presentationml.tags+xml"/>
  <Override PartName="/ppt/notesSlides/notesSlide72.xml" ContentType="application/vnd.openxmlformats-officedocument.presentationml.notesSlide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notesSlides/notesSlide73.xml" ContentType="application/vnd.openxmlformats-officedocument.presentationml.notesSlide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notesSlides/notesSlide76.xml" ContentType="application/vnd.openxmlformats-officedocument.presentationml.notesSlide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notesSlides/notesSlide77.xml" ContentType="application/vnd.openxmlformats-officedocument.presentationml.notesSlide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notesSlides/notesSlide78.xml" ContentType="application/vnd.openxmlformats-officedocument.presentationml.notesSlide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notesSlides/notesSlide79.xml" ContentType="application/vnd.openxmlformats-officedocument.presentationml.notesSlide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notesSlides/notesSlide80.xml" ContentType="application/vnd.openxmlformats-officedocument.presentationml.notesSlide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notesSlides/notesSlide81.xml" ContentType="application/vnd.openxmlformats-officedocument.presentationml.notesSlide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notesSlides/notesSlide84.xml" ContentType="application/vnd.openxmlformats-officedocument.presentationml.notesSlide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notesSlides/notesSlide85.xml" ContentType="application/vnd.openxmlformats-officedocument.presentationml.notesSlide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notesSlides/notesSlide86.xml" ContentType="application/vnd.openxmlformats-officedocument.presentationml.notesSlide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notesSlides/notesSlide89.xml" ContentType="application/vnd.openxmlformats-officedocument.presentationml.notesSlide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notesSlides/notesSlide90.xml" ContentType="application/vnd.openxmlformats-officedocument.presentationml.notesSlide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4"/>
  </p:notesMasterIdLst>
  <p:handoutMasterIdLst>
    <p:handoutMasterId r:id="rId95"/>
  </p:handoutMasterIdLst>
  <p:sldIdLst>
    <p:sldId id="527" r:id="rId2"/>
    <p:sldId id="678" r:id="rId3"/>
    <p:sldId id="701" r:id="rId4"/>
    <p:sldId id="601" r:id="rId5"/>
    <p:sldId id="602" r:id="rId6"/>
    <p:sldId id="652" r:id="rId7"/>
    <p:sldId id="654" r:id="rId8"/>
    <p:sldId id="655" r:id="rId9"/>
    <p:sldId id="656" r:id="rId10"/>
    <p:sldId id="689" r:id="rId11"/>
    <p:sldId id="679" r:id="rId12"/>
    <p:sldId id="681" r:id="rId13"/>
    <p:sldId id="683" r:id="rId14"/>
    <p:sldId id="684" r:id="rId15"/>
    <p:sldId id="685" r:id="rId16"/>
    <p:sldId id="603" r:id="rId17"/>
    <p:sldId id="613" r:id="rId18"/>
    <p:sldId id="614" r:id="rId19"/>
    <p:sldId id="611" r:id="rId20"/>
    <p:sldId id="645" r:id="rId21"/>
    <p:sldId id="644" r:id="rId22"/>
    <p:sldId id="615" r:id="rId23"/>
    <p:sldId id="657" r:id="rId24"/>
    <p:sldId id="658" r:id="rId25"/>
    <p:sldId id="690" r:id="rId26"/>
    <p:sldId id="604" r:id="rId27"/>
    <p:sldId id="617" r:id="rId28"/>
    <p:sldId id="618" r:id="rId29"/>
    <p:sldId id="620" r:id="rId30"/>
    <p:sldId id="619" r:id="rId31"/>
    <p:sldId id="622" r:id="rId32"/>
    <p:sldId id="623" r:id="rId33"/>
    <p:sldId id="647" r:id="rId34"/>
    <p:sldId id="624" r:id="rId35"/>
    <p:sldId id="625" r:id="rId36"/>
    <p:sldId id="651" r:id="rId37"/>
    <p:sldId id="626" r:id="rId38"/>
    <p:sldId id="627" r:id="rId39"/>
    <p:sldId id="605" r:id="rId40"/>
    <p:sldId id="648" r:id="rId41"/>
    <p:sldId id="649" r:id="rId42"/>
    <p:sldId id="650" r:id="rId43"/>
    <p:sldId id="630" r:id="rId44"/>
    <p:sldId id="629" r:id="rId45"/>
    <p:sldId id="628" r:id="rId46"/>
    <p:sldId id="637" r:id="rId47"/>
    <p:sldId id="680" r:id="rId48"/>
    <p:sldId id="632" r:id="rId49"/>
    <p:sldId id="634" r:id="rId50"/>
    <p:sldId id="635" r:id="rId51"/>
    <p:sldId id="636" r:id="rId52"/>
    <p:sldId id="638" r:id="rId53"/>
    <p:sldId id="639" r:id="rId54"/>
    <p:sldId id="641" r:id="rId55"/>
    <p:sldId id="642" r:id="rId56"/>
    <p:sldId id="688" r:id="rId57"/>
    <p:sldId id="643" r:id="rId58"/>
    <p:sldId id="687" r:id="rId59"/>
    <p:sldId id="640" r:id="rId60"/>
    <p:sldId id="606" r:id="rId61"/>
    <p:sldId id="659" r:id="rId62"/>
    <p:sldId id="660" r:id="rId63"/>
    <p:sldId id="661" r:id="rId64"/>
    <p:sldId id="662" r:id="rId65"/>
    <p:sldId id="666" r:id="rId66"/>
    <p:sldId id="668" r:id="rId67"/>
    <p:sldId id="669" r:id="rId68"/>
    <p:sldId id="700" r:id="rId69"/>
    <p:sldId id="667" r:id="rId70"/>
    <p:sldId id="691" r:id="rId71"/>
    <p:sldId id="692" r:id="rId72"/>
    <p:sldId id="693" r:id="rId73"/>
    <p:sldId id="664" r:id="rId74"/>
    <p:sldId id="663" r:id="rId75"/>
    <p:sldId id="607" r:id="rId76"/>
    <p:sldId id="670" r:id="rId77"/>
    <p:sldId id="674" r:id="rId78"/>
    <p:sldId id="675" r:id="rId79"/>
    <p:sldId id="676" r:id="rId80"/>
    <p:sldId id="677" r:id="rId81"/>
    <p:sldId id="671" r:id="rId82"/>
    <p:sldId id="697" r:id="rId83"/>
    <p:sldId id="608" r:id="rId84"/>
    <p:sldId id="672" r:id="rId85"/>
    <p:sldId id="673" r:id="rId86"/>
    <p:sldId id="698" r:id="rId87"/>
    <p:sldId id="699" r:id="rId88"/>
    <p:sldId id="610" r:id="rId89"/>
    <p:sldId id="694" r:id="rId90"/>
    <p:sldId id="695" r:id="rId91"/>
    <p:sldId id="696" r:id="rId92"/>
    <p:sldId id="609" r:id="rId93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3" orient="horz" pos="4020" userDrawn="1">
          <p15:clr>
            <a:srgbClr val="A4A3A4"/>
          </p15:clr>
        </p15:guide>
        <p15:guide id="4" pos="270">
          <p15:clr>
            <a:srgbClr val="A4A3A4"/>
          </p15:clr>
        </p15:guide>
        <p15:guide id="6" pos="6114" userDrawn="1">
          <p15:clr>
            <a:srgbClr val="A4A3A4"/>
          </p15:clr>
        </p15:guide>
        <p15:guide id="7" orient="horz" pos="6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0000FF"/>
    <a:srgbClr val="D9DD2F"/>
    <a:srgbClr val="003366"/>
    <a:srgbClr val="FFCC00"/>
    <a:srgbClr val="99CCFF"/>
    <a:srgbClr val="C05B08"/>
    <a:srgbClr val="66FF66"/>
    <a:srgbClr val="FF66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70" autoAdjust="0"/>
    <p:restoredTop sz="97052" autoAdjust="0"/>
  </p:normalViewPr>
  <p:slideViewPr>
    <p:cSldViewPr>
      <p:cViewPr varScale="1">
        <p:scale>
          <a:sx n="79" d="100"/>
          <a:sy n="79" d="100"/>
        </p:scale>
        <p:origin x="600" y="77"/>
      </p:cViewPr>
      <p:guideLst>
        <p:guide orient="horz" pos="482"/>
        <p:guide orient="horz" pos="4020"/>
        <p:guide pos="270"/>
        <p:guide pos="6114"/>
        <p:guide orient="horz" pos="6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2946135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1" tIns="45661" rIns="91321" bIns="45661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957" y="1"/>
            <a:ext cx="2946135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1" tIns="45661" rIns="91321" bIns="45661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24427483-2E08-48CF-8941-094A3885FFCC}" type="datetimeFigureOut">
              <a:rPr lang="ko-KR" altLang="en-US"/>
              <a:pPr>
                <a:defRPr/>
              </a:pPr>
              <a:t>2023-03-29</a:t>
            </a:fld>
            <a:endParaRPr lang="en-US" altLang="ko-KR" dirty="0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28801"/>
            <a:ext cx="2946135" cy="49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1" tIns="45661" rIns="91321" bIns="45661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957" y="9428801"/>
            <a:ext cx="2946135" cy="49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1" tIns="45661" rIns="91321" bIns="45661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28E2FB77-D617-4461-86CE-243A884956A3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882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6135" cy="496253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957" y="1"/>
            <a:ext cx="2946135" cy="496253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E1C84C2-8332-4660-A097-697AF71F82BC}" type="datetimeFigureOut">
              <a:rPr lang="ko-KR" altLang="en-US"/>
              <a:pPr>
                <a:defRPr/>
              </a:pPr>
              <a:t>2023-03-29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44" y="4715192"/>
            <a:ext cx="5437188" cy="4466274"/>
          </a:xfrm>
          <a:prstGeom prst="rect">
            <a:avLst/>
          </a:prstGeom>
        </p:spPr>
        <p:txBody>
          <a:bodyPr vert="horz" lIns="91294" tIns="45647" rIns="91294" bIns="45647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8801"/>
            <a:ext cx="2946135" cy="496252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957" y="9428801"/>
            <a:ext cx="2946135" cy="496252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C848CB2-EA75-42BD-8CBB-A511C8E8D3BC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1072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096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027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028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298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390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768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57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808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527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737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954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747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067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325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769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821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72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57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4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62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782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487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179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358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4770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0158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8222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8185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4847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3169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2932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2477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532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88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1157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8151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0766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7449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595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3032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626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5738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5291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180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3404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2904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3427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243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893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7159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009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0578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4790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6495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05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9627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8179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7393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1557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3280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9413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5265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2246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837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844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784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442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1578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0711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1472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6382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954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0498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22771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752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563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933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7834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17480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363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7015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6477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2295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8451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904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4852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38584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077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3550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49785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6886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848CB2-EA75-42BD-8CBB-A511C8E8D3BC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07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>
            <a:grpSpLocks/>
          </p:cNvGrpSpPr>
          <p:nvPr userDrawn="1"/>
        </p:nvGrpSpPr>
        <p:grpSpPr bwMode="auto">
          <a:xfrm>
            <a:off x="0" y="714377"/>
            <a:ext cx="9906000" cy="73025"/>
            <a:chOff x="0" y="908050"/>
            <a:chExt cx="9144000" cy="144463"/>
          </a:xfrm>
        </p:grpSpPr>
        <p:sp>
          <p:nvSpPr>
            <p:cNvPr id="3" name="직사각형 2"/>
            <p:cNvSpPr/>
            <p:nvPr userDrawn="1"/>
          </p:nvSpPr>
          <p:spPr>
            <a:xfrm>
              <a:off x="0" y="908050"/>
              <a:ext cx="7811966" cy="14446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7885235" y="908050"/>
              <a:ext cx="789842" cy="144463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8748346" y="908050"/>
              <a:ext cx="395654" cy="14446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cxnSp>
        <p:nvCxnSpPr>
          <p:cNvPr id="14" name="직선 연결선 13"/>
          <p:cNvCxnSpPr/>
          <p:nvPr userDrawn="1"/>
        </p:nvCxnSpPr>
        <p:spPr>
          <a:xfrm>
            <a:off x="24063" y="6413520"/>
            <a:ext cx="9810784" cy="158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4615550" y="6580071"/>
            <a:ext cx="55111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산돌고딕 L" panose="020B0600000101010101" charset="-127"/>
                <a:ea typeface="산돌고딕 L" panose="020B0600000101010101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산돌고딕 L" panose="020B0600000101010101" charset="-127"/>
                <a:ea typeface="산돌고딕 L" panose="020B0600000101010101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산돌고딕 L" panose="020B0600000101010101" charset="-127"/>
                <a:ea typeface="산돌고딕 L" panose="020B0600000101010101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산돌고딕 L" panose="020B0600000101010101" charset="-127"/>
                <a:ea typeface="산돌고딕 L" panose="020B0600000101010101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산돌고딕 L" panose="020B0600000101010101" charset="-127"/>
                <a:ea typeface="산돌고딕 L" panose="020B0600000101010101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산돌고딕 L" panose="020B0600000101010101" charset="-127"/>
                <a:ea typeface="산돌고딕 L" panose="020B0600000101010101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산돌고딕 L" panose="020B0600000101010101" charset="-127"/>
                <a:ea typeface="산돌고딕 L" panose="020B0600000101010101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산돌고딕 L" panose="020B0600000101010101" charset="-127"/>
                <a:ea typeface="산돌고딕 L" panose="020B0600000101010101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산돌고딕 L" panose="020B0600000101010101" charset="-127"/>
                <a:ea typeface="산돌고딕 L" panose="020B0600000101010101" charset="-127"/>
              </a:defRPr>
            </a:lvl9pPr>
          </a:lstStyle>
          <a:p>
            <a:pPr algn="ctr" eaLnBrk="1" latinLnBrk="1" hangingPunct="1"/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산돌고딕B" panose="020B0600000101010101" charset="-127"/>
                <a:ea typeface="산돌고딕B" panose="020B0600000101010101" charset="-127"/>
              </a:rPr>
              <a:t>- </a:t>
            </a:r>
            <a:fld id="{DC77745A-BD7E-41D7-9D3D-8F18CAD50F5B}" type="slidenum">
              <a:rPr lang="en-US" altLang="ko-KR" sz="900" smtClean="0">
                <a:solidFill>
                  <a:schemeClr val="bg1">
                    <a:lumMod val="65000"/>
                  </a:schemeClr>
                </a:solidFill>
                <a:latin typeface="산돌고딕B" panose="020B0600000101010101" charset="-127"/>
                <a:ea typeface="산돌고딕B" panose="020B0600000101010101" charset="-127"/>
              </a:rPr>
              <a:pPr algn="ctr" eaLnBrk="1" latinLnBrk="1" hangingPunct="1"/>
              <a:t>‹#›</a:t>
            </a:fld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산돌고딕B" panose="020B0600000101010101" charset="-127"/>
                <a:ea typeface="산돌고딕B" panose="020B0600000101010101" charset="-127"/>
              </a:rPr>
              <a:t> -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>
            <a:grpSpLocks/>
          </p:cNvGrpSpPr>
          <p:nvPr userDrawn="1"/>
        </p:nvGrpSpPr>
        <p:grpSpPr bwMode="auto">
          <a:xfrm>
            <a:off x="0" y="531497"/>
            <a:ext cx="9906000" cy="73025"/>
            <a:chOff x="0" y="908050"/>
            <a:chExt cx="9144000" cy="144463"/>
          </a:xfrm>
        </p:grpSpPr>
        <p:sp>
          <p:nvSpPr>
            <p:cNvPr id="3" name="직사각형 2"/>
            <p:cNvSpPr/>
            <p:nvPr userDrawn="1"/>
          </p:nvSpPr>
          <p:spPr>
            <a:xfrm>
              <a:off x="0" y="908050"/>
              <a:ext cx="7811966" cy="14446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7885235" y="908050"/>
              <a:ext cx="789842" cy="144463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8748346" y="908050"/>
              <a:ext cx="395654" cy="14446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cxnSp>
        <p:nvCxnSpPr>
          <p:cNvPr id="14" name="직선 연결선 13"/>
          <p:cNvCxnSpPr/>
          <p:nvPr userDrawn="1"/>
        </p:nvCxnSpPr>
        <p:spPr>
          <a:xfrm>
            <a:off x="24063" y="6413520"/>
            <a:ext cx="9810784" cy="158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4615550" y="6580071"/>
            <a:ext cx="55111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산돌고딕 L" panose="020B0600000101010101" charset="-127"/>
                <a:ea typeface="산돌고딕 L" panose="020B0600000101010101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산돌고딕 L" panose="020B0600000101010101" charset="-127"/>
                <a:ea typeface="산돌고딕 L" panose="020B0600000101010101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산돌고딕 L" panose="020B0600000101010101" charset="-127"/>
                <a:ea typeface="산돌고딕 L" panose="020B0600000101010101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산돌고딕 L" panose="020B0600000101010101" charset="-127"/>
                <a:ea typeface="산돌고딕 L" panose="020B0600000101010101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산돌고딕 L" panose="020B0600000101010101" charset="-127"/>
                <a:ea typeface="산돌고딕 L" panose="020B0600000101010101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산돌고딕 L" panose="020B0600000101010101" charset="-127"/>
                <a:ea typeface="산돌고딕 L" panose="020B0600000101010101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산돌고딕 L" panose="020B0600000101010101" charset="-127"/>
                <a:ea typeface="산돌고딕 L" panose="020B0600000101010101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산돌고딕 L" panose="020B0600000101010101" charset="-127"/>
                <a:ea typeface="산돌고딕 L" panose="020B0600000101010101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산돌고딕 L" panose="020B0600000101010101" charset="-127"/>
                <a:ea typeface="산돌고딕 L" panose="020B0600000101010101" charset="-127"/>
              </a:defRPr>
            </a:lvl9pPr>
          </a:lstStyle>
          <a:p>
            <a:pPr algn="ctr" eaLnBrk="1" latinLnBrk="1" hangingPunct="1"/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산돌고딕B" panose="020B0600000101010101" charset="-127"/>
                <a:ea typeface="산돌고딕B" panose="020B0600000101010101" charset="-127"/>
              </a:rPr>
              <a:t>- </a:t>
            </a:r>
            <a:fld id="{DC77745A-BD7E-41D7-9D3D-8F18CAD50F5B}" type="slidenum">
              <a:rPr lang="en-US" altLang="ko-KR" sz="900" smtClean="0">
                <a:solidFill>
                  <a:schemeClr val="bg1">
                    <a:lumMod val="65000"/>
                  </a:schemeClr>
                </a:solidFill>
                <a:latin typeface="산돌고딕B" panose="020B0600000101010101" charset="-127"/>
                <a:ea typeface="산돌고딕B" panose="020B0600000101010101" charset="-127"/>
              </a:rPr>
              <a:pPr algn="ctr" eaLnBrk="1" latinLnBrk="1" hangingPunct="1"/>
              <a:t>‹#›</a:t>
            </a:fld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산돌고딕B" panose="020B0600000101010101" charset="-127"/>
                <a:ea typeface="산돌고딕B" panose="020B0600000101010101" charset="-127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982271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0" y="274638"/>
            <a:ext cx="990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0" y="1600202"/>
            <a:ext cx="9906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2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04FF686-E4F5-46DA-A7B0-0896E1D5911F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0" r:id="rId1"/>
    <p:sldLayoutId id="2147484393" r:id="rId2"/>
    <p:sldLayoutId id="2147484391" r:id="rId3"/>
    <p:sldLayoutId id="2147484392" r:id="rId4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slide" Target="slide18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notesSlide" Target="../notesSlides/notesSlide11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tags" Target="../tags/tag97.xml"/><Relationship Id="rId5" Type="http://schemas.openxmlformats.org/officeDocument/2006/relationships/tags" Target="../tags/tag91.xml"/><Relationship Id="rId15" Type="http://schemas.openxmlformats.org/officeDocument/2006/relationships/image" Target="../media/image3.wmf"/><Relationship Id="rId10" Type="http://schemas.openxmlformats.org/officeDocument/2006/relationships/tags" Target="../tags/tag96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image" Target="../media/image4.wmf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7" Type="http://schemas.openxmlformats.org/officeDocument/2006/relationships/image" Target="../media/image6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112.xml"/><Relationship Id="rId21" Type="http://schemas.openxmlformats.org/officeDocument/2006/relationships/slide" Target="slide18.xml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17" Type="http://schemas.openxmlformats.org/officeDocument/2006/relationships/tags" Target="../tags/tag126.xml"/><Relationship Id="rId2" Type="http://schemas.openxmlformats.org/officeDocument/2006/relationships/tags" Target="../tags/tag111.xml"/><Relationship Id="rId16" Type="http://schemas.openxmlformats.org/officeDocument/2006/relationships/tags" Target="../tags/tag125.xml"/><Relationship Id="rId20" Type="http://schemas.openxmlformats.org/officeDocument/2006/relationships/image" Target="../media/image7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5" Type="http://schemas.openxmlformats.org/officeDocument/2006/relationships/tags" Target="../tags/tag114.xml"/><Relationship Id="rId15" Type="http://schemas.openxmlformats.org/officeDocument/2006/relationships/tags" Target="../tags/tag124.xml"/><Relationship Id="rId10" Type="http://schemas.openxmlformats.org/officeDocument/2006/relationships/tags" Target="../tags/tag119.xml"/><Relationship Id="rId19" Type="http://schemas.openxmlformats.org/officeDocument/2006/relationships/notesSlide" Target="../notesSlides/notesSlide17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18" Type="http://schemas.openxmlformats.org/officeDocument/2006/relationships/tags" Target="../tags/tag144.xml"/><Relationship Id="rId26" Type="http://schemas.openxmlformats.org/officeDocument/2006/relationships/slide" Target="slide19.xml"/><Relationship Id="rId3" Type="http://schemas.openxmlformats.org/officeDocument/2006/relationships/tags" Target="../tags/tag129.xml"/><Relationship Id="rId21" Type="http://schemas.openxmlformats.org/officeDocument/2006/relationships/tags" Target="../tags/tag147.xml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tags" Target="../tags/tag143.xml"/><Relationship Id="rId25" Type="http://schemas.openxmlformats.org/officeDocument/2006/relationships/notesSlide" Target="../notesSlides/notesSlide18.xml"/><Relationship Id="rId2" Type="http://schemas.openxmlformats.org/officeDocument/2006/relationships/tags" Target="../tags/tag128.xml"/><Relationship Id="rId16" Type="http://schemas.openxmlformats.org/officeDocument/2006/relationships/tags" Target="../tags/tag142.xml"/><Relationship Id="rId20" Type="http://schemas.openxmlformats.org/officeDocument/2006/relationships/tags" Target="../tags/tag146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131.xml"/><Relationship Id="rId15" Type="http://schemas.openxmlformats.org/officeDocument/2006/relationships/tags" Target="../tags/tag141.xml"/><Relationship Id="rId23" Type="http://schemas.openxmlformats.org/officeDocument/2006/relationships/tags" Target="../tags/tag149.xml"/><Relationship Id="rId10" Type="http://schemas.openxmlformats.org/officeDocument/2006/relationships/tags" Target="../tags/tag136.xml"/><Relationship Id="rId19" Type="http://schemas.openxmlformats.org/officeDocument/2006/relationships/tags" Target="../tags/tag145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tags" Target="../tags/tag14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notesSlide" Target="../notesSlides/notesSlide19.xml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tags" Target="../tags/tag160.xml"/><Relationship Id="rId5" Type="http://schemas.openxmlformats.org/officeDocument/2006/relationships/tags" Target="../tags/tag154.xml"/><Relationship Id="rId10" Type="http://schemas.openxmlformats.org/officeDocument/2006/relationships/tags" Target="../tags/tag159.xml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slide" Target="sl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173.xml"/><Relationship Id="rId18" Type="http://schemas.openxmlformats.org/officeDocument/2006/relationships/tags" Target="../tags/tag178.xml"/><Relationship Id="rId26" Type="http://schemas.openxmlformats.org/officeDocument/2006/relationships/tags" Target="../tags/tag186.xml"/><Relationship Id="rId3" Type="http://schemas.openxmlformats.org/officeDocument/2006/relationships/tags" Target="../tags/tag163.xml"/><Relationship Id="rId21" Type="http://schemas.openxmlformats.org/officeDocument/2006/relationships/tags" Target="../tags/tag181.xml"/><Relationship Id="rId7" Type="http://schemas.openxmlformats.org/officeDocument/2006/relationships/tags" Target="../tags/tag167.xml"/><Relationship Id="rId12" Type="http://schemas.openxmlformats.org/officeDocument/2006/relationships/tags" Target="../tags/tag172.xml"/><Relationship Id="rId17" Type="http://schemas.openxmlformats.org/officeDocument/2006/relationships/tags" Target="../tags/tag177.xml"/><Relationship Id="rId25" Type="http://schemas.openxmlformats.org/officeDocument/2006/relationships/tags" Target="../tags/tag185.xml"/><Relationship Id="rId33" Type="http://schemas.openxmlformats.org/officeDocument/2006/relationships/image" Target="../media/image11.png"/><Relationship Id="rId2" Type="http://schemas.openxmlformats.org/officeDocument/2006/relationships/tags" Target="../tags/tag162.xml"/><Relationship Id="rId16" Type="http://schemas.openxmlformats.org/officeDocument/2006/relationships/tags" Target="../tags/tag176.xml"/><Relationship Id="rId20" Type="http://schemas.openxmlformats.org/officeDocument/2006/relationships/tags" Target="../tags/tag180.xml"/><Relationship Id="rId29" Type="http://schemas.openxmlformats.org/officeDocument/2006/relationships/notesSlide" Target="../notesSlides/notesSlide20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tags" Target="../tags/tag171.xml"/><Relationship Id="rId24" Type="http://schemas.openxmlformats.org/officeDocument/2006/relationships/tags" Target="../tags/tag184.xml"/><Relationship Id="rId32" Type="http://schemas.openxmlformats.org/officeDocument/2006/relationships/image" Target="../media/image10.png"/><Relationship Id="rId5" Type="http://schemas.openxmlformats.org/officeDocument/2006/relationships/tags" Target="../tags/tag165.xml"/><Relationship Id="rId15" Type="http://schemas.openxmlformats.org/officeDocument/2006/relationships/tags" Target="../tags/tag175.xml"/><Relationship Id="rId23" Type="http://schemas.openxmlformats.org/officeDocument/2006/relationships/tags" Target="../tags/tag183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70.xml"/><Relationship Id="rId19" Type="http://schemas.openxmlformats.org/officeDocument/2006/relationships/tags" Target="../tags/tag179.xml"/><Relationship Id="rId31" Type="http://schemas.openxmlformats.org/officeDocument/2006/relationships/image" Target="../media/image9.png"/><Relationship Id="rId4" Type="http://schemas.openxmlformats.org/officeDocument/2006/relationships/tags" Target="../tags/tag164.xml"/><Relationship Id="rId9" Type="http://schemas.openxmlformats.org/officeDocument/2006/relationships/tags" Target="../tags/tag169.xml"/><Relationship Id="rId14" Type="http://schemas.openxmlformats.org/officeDocument/2006/relationships/tags" Target="../tags/tag174.xml"/><Relationship Id="rId22" Type="http://schemas.openxmlformats.org/officeDocument/2006/relationships/tags" Target="../tags/tag182.xml"/><Relationship Id="rId27" Type="http://schemas.openxmlformats.org/officeDocument/2006/relationships/tags" Target="../tags/tag187.xml"/><Relationship Id="rId30" Type="http://schemas.openxmlformats.org/officeDocument/2006/relationships/image" Target="../media/image8.png"/><Relationship Id="rId8" Type="http://schemas.openxmlformats.org/officeDocument/2006/relationships/tags" Target="../tags/tag16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95.xml"/><Relationship Id="rId13" Type="http://schemas.openxmlformats.org/officeDocument/2006/relationships/tags" Target="../tags/tag200.xml"/><Relationship Id="rId18" Type="http://schemas.openxmlformats.org/officeDocument/2006/relationships/tags" Target="../tags/tag205.xml"/><Relationship Id="rId3" Type="http://schemas.openxmlformats.org/officeDocument/2006/relationships/tags" Target="../tags/tag190.xml"/><Relationship Id="rId21" Type="http://schemas.openxmlformats.org/officeDocument/2006/relationships/notesSlide" Target="../notesSlides/notesSlide21.xml"/><Relationship Id="rId7" Type="http://schemas.openxmlformats.org/officeDocument/2006/relationships/tags" Target="../tags/tag194.xml"/><Relationship Id="rId12" Type="http://schemas.openxmlformats.org/officeDocument/2006/relationships/tags" Target="../tags/tag199.xml"/><Relationship Id="rId17" Type="http://schemas.openxmlformats.org/officeDocument/2006/relationships/tags" Target="../tags/tag204.xml"/><Relationship Id="rId2" Type="http://schemas.openxmlformats.org/officeDocument/2006/relationships/tags" Target="../tags/tag189.xml"/><Relationship Id="rId16" Type="http://schemas.openxmlformats.org/officeDocument/2006/relationships/tags" Target="../tags/tag203.xml"/><Relationship Id="rId20" Type="http://schemas.openxmlformats.org/officeDocument/2006/relationships/slideLayout" Target="../slideLayouts/slideLayout2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1" Type="http://schemas.openxmlformats.org/officeDocument/2006/relationships/tags" Target="../tags/tag198.xml"/><Relationship Id="rId5" Type="http://schemas.openxmlformats.org/officeDocument/2006/relationships/tags" Target="../tags/tag192.xml"/><Relationship Id="rId15" Type="http://schemas.openxmlformats.org/officeDocument/2006/relationships/tags" Target="../tags/tag202.xml"/><Relationship Id="rId10" Type="http://schemas.openxmlformats.org/officeDocument/2006/relationships/tags" Target="../tags/tag197.xml"/><Relationship Id="rId19" Type="http://schemas.openxmlformats.org/officeDocument/2006/relationships/tags" Target="../tags/tag206.xml"/><Relationship Id="rId4" Type="http://schemas.openxmlformats.org/officeDocument/2006/relationships/tags" Target="../tags/tag191.xml"/><Relationship Id="rId9" Type="http://schemas.openxmlformats.org/officeDocument/2006/relationships/tags" Target="../tags/tag196.xml"/><Relationship Id="rId14" Type="http://schemas.openxmlformats.org/officeDocument/2006/relationships/tags" Target="../tags/tag201.xml"/><Relationship Id="rId2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14.xml"/><Relationship Id="rId13" Type="http://schemas.openxmlformats.org/officeDocument/2006/relationships/tags" Target="../tags/tag219.xml"/><Relationship Id="rId18" Type="http://schemas.openxmlformats.org/officeDocument/2006/relationships/notesSlide" Target="../notesSlides/notesSlide22.xml"/><Relationship Id="rId3" Type="http://schemas.openxmlformats.org/officeDocument/2006/relationships/tags" Target="../tags/tag209.xml"/><Relationship Id="rId7" Type="http://schemas.openxmlformats.org/officeDocument/2006/relationships/tags" Target="../tags/tag213.xml"/><Relationship Id="rId12" Type="http://schemas.openxmlformats.org/officeDocument/2006/relationships/tags" Target="../tags/tag218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208.xml"/><Relationship Id="rId16" Type="http://schemas.openxmlformats.org/officeDocument/2006/relationships/tags" Target="../tags/tag222.xml"/><Relationship Id="rId20" Type="http://schemas.openxmlformats.org/officeDocument/2006/relationships/image" Target="../media/image13.png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tags" Target="../tags/tag217.xml"/><Relationship Id="rId5" Type="http://schemas.openxmlformats.org/officeDocument/2006/relationships/tags" Target="../tags/tag211.xml"/><Relationship Id="rId15" Type="http://schemas.openxmlformats.org/officeDocument/2006/relationships/tags" Target="../tags/tag221.xml"/><Relationship Id="rId10" Type="http://schemas.openxmlformats.org/officeDocument/2006/relationships/tags" Target="../tags/tag216.xml"/><Relationship Id="rId19" Type="http://schemas.openxmlformats.org/officeDocument/2006/relationships/slide" Target="slide19.xml"/><Relationship Id="rId4" Type="http://schemas.openxmlformats.org/officeDocument/2006/relationships/tags" Target="../tags/tag210.xml"/><Relationship Id="rId9" Type="http://schemas.openxmlformats.org/officeDocument/2006/relationships/tags" Target="../tags/tag215.xml"/><Relationship Id="rId14" Type="http://schemas.openxmlformats.org/officeDocument/2006/relationships/tags" Target="../tags/tag2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30.xml"/><Relationship Id="rId13" Type="http://schemas.openxmlformats.org/officeDocument/2006/relationships/tags" Target="../tags/tag235.xml"/><Relationship Id="rId18" Type="http://schemas.openxmlformats.org/officeDocument/2006/relationships/tags" Target="../tags/tag240.xml"/><Relationship Id="rId26" Type="http://schemas.openxmlformats.org/officeDocument/2006/relationships/notesSlide" Target="../notesSlides/notesSlide23.xml"/><Relationship Id="rId3" Type="http://schemas.openxmlformats.org/officeDocument/2006/relationships/tags" Target="../tags/tag225.xml"/><Relationship Id="rId21" Type="http://schemas.openxmlformats.org/officeDocument/2006/relationships/tags" Target="../tags/tag243.xml"/><Relationship Id="rId7" Type="http://schemas.openxmlformats.org/officeDocument/2006/relationships/tags" Target="../tags/tag229.xml"/><Relationship Id="rId12" Type="http://schemas.openxmlformats.org/officeDocument/2006/relationships/tags" Target="../tags/tag234.xml"/><Relationship Id="rId17" Type="http://schemas.openxmlformats.org/officeDocument/2006/relationships/tags" Target="../tags/tag239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224.xml"/><Relationship Id="rId16" Type="http://schemas.openxmlformats.org/officeDocument/2006/relationships/tags" Target="../tags/tag238.xml"/><Relationship Id="rId20" Type="http://schemas.openxmlformats.org/officeDocument/2006/relationships/tags" Target="../tags/tag242.xml"/><Relationship Id="rId29" Type="http://schemas.openxmlformats.org/officeDocument/2006/relationships/image" Target="../media/image15.png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11" Type="http://schemas.openxmlformats.org/officeDocument/2006/relationships/tags" Target="../tags/tag233.xml"/><Relationship Id="rId24" Type="http://schemas.openxmlformats.org/officeDocument/2006/relationships/tags" Target="../tags/tag246.xml"/><Relationship Id="rId5" Type="http://schemas.openxmlformats.org/officeDocument/2006/relationships/tags" Target="../tags/tag227.xml"/><Relationship Id="rId15" Type="http://schemas.openxmlformats.org/officeDocument/2006/relationships/tags" Target="../tags/tag237.xml"/><Relationship Id="rId23" Type="http://schemas.openxmlformats.org/officeDocument/2006/relationships/tags" Target="../tags/tag245.xml"/><Relationship Id="rId28" Type="http://schemas.openxmlformats.org/officeDocument/2006/relationships/slide" Target="slide28.xml"/><Relationship Id="rId10" Type="http://schemas.openxmlformats.org/officeDocument/2006/relationships/tags" Target="../tags/tag232.xml"/><Relationship Id="rId19" Type="http://schemas.openxmlformats.org/officeDocument/2006/relationships/tags" Target="../tags/tag241.xml"/><Relationship Id="rId31" Type="http://schemas.openxmlformats.org/officeDocument/2006/relationships/image" Target="../media/image17.png"/><Relationship Id="rId4" Type="http://schemas.openxmlformats.org/officeDocument/2006/relationships/tags" Target="../tags/tag226.xml"/><Relationship Id="rId9" Type="http://schemas.openxmlformats.org/officeDocument/2006/relationships/tags" Target="../tags/tag231.xml"/><Relationship Id="rId14" Type="http://schemas.openxmlformats.org/officeDocument/2006/relationships/tags" Target="../tags/tag236.xml"/><Relationship Id="rId22" Type="http://schemas.openxmlformats.org/officeDocument/2006/relationships/tags" Target="../tags/tag244.xml"/><Relationship Id="rId27" Type="http://schemas.openxmlformats.org/officeDocument/2006/relationships/image" Target="../media/image14.png"/><Relationship Id="rId30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13" Type="http://schemas.openxmlformats.org/officeDocument/2006/relationships/slide" Target="slide27.xml"/><Relationship Id="rId3" Type="http://schemas.openxmlformats.org/officeDocument/2006/relationships/tags" Target="../tags/tag249.xml"/><Relationship Id="rId7" Type="http://schemas.openxmlformats.org/officeDocument/2006/relationships/tags" Target="../tags/tag253.xml"/><Relationship Id="rId12" Type="http://schemas.openxmlformats.org/officeDocument/2006/relationships/notesSlide" Target="../notesSlides/notesSlide24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51.xml"/><Relationship Id="rId10" Type="http://schemas.openxmlformats.org/officeDocument/2006/relationships/tags" Target="../tags/tag256.xml"/><Relationship Id="rId4" Type="http://schemas.openxmlformats.org/officeDocument/2006/relationships/tags" Target="../tags/tag250.xml"/><Relationship Id="rId9" Type="http://schemas.openxmlformats.org/officeDocument/2006/relationships/tags" Target="../tags/tag25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tags" Target="../tags/tag269.xml"/><Relationship Id="rId18" Type="http://schemas.openxmlformats.org/officeDocument/2006/relationships/image" Target="../media/image18.png"/><Relationship Id="rId3" Type="http://schemas.openxmlformats.org/officeDocument/2006/relationships/tags" Target="../tags/tag259.xml"/><Relationship Id="rId7" Type="http://schemas.openxmlformats.org/officeDocument/2006/relationships/tags" Target="../tags/tag263.xml"/><Relationship Id="rId12" Type="http://schemas.openxmlformats.org/officeDocument/2006/relationships/tags" Target="../tags/tag268.xml"/><Relationship Id="rId17" Type="http://schemas.openxmlformats.org/officeDocument/2006/relationships/notesSlide" Target="../notesSlides/notesSlide25.xml"/><Relationship Id="rId2" Type="http://schemas.openxmlformats.org/officeDocument/2006/relationships/tags" Target="../tags/tag258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tags" Target="../tags/tag267.xml"/><Relationship Id="rId5" Type="http://schemas.openxmlformats.org/officeDocument/2006/relationships/tags" Target="../tags/tag261.xml"/><Relationship Id="rId15" Type="http://schemas.openxmlformats.org/officeDocument/2006/relationships/tags" Target="../tags/tag271.xml"/><Relationship Id="rId10" Type="http://schemas.openxmlformats.org/officeDocument/2006/relationships/tags" Target="../tags/tag266.xml"/><Relationship Id="rId4" Type="http://schemas.openxmlformats.org/officeDocument/2006/relationships/tags" Target="../tags/tag260.xml"/><Relationship Id="rId9" Type="http://schemas.openxmlformats.org/officeDocument/2006/relationships/tags" Target="../tags/tag265.xml"/><Relationship Id="rId14" Type="http://schemas.openxmlformats.org/officeDocument/2006/relationships/tags" Target="../tags/tag27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79.xml"/><Relationship Id="rId13" Type="http://schemas.openxmlformats.org/officeDocument/2006/relationships/tags" Target="../tags/tag284.xml"/><Relationship Id="rId18" Type="http://schemas.openxmlformats.org/officeDocument/2006/relationships/tags" Target="../tags/tag289.xml"/><Relationship Id="rId26" Type="http://schemas.openxmlformats.org/officeDocument/2006/relationships/image" Target="../media/image17.png"/><Relationship Id="rId3" Type="http://schemas.openxmlformats.org/officeDocument/2006/relationships/tags" Target="../tags/tag274.xml"/><Relationship Id="rId21" Type="http://schemas.openxmlformats.org/officeDocument/2006/relationships/tags" Target="../tags/tag292.xml"/><Relationship Id="rId7" Type="http://schemas.openxmlformats.org/officeDocument/2006/relationships/tags" Target="../tags/tag278.xml"/><Relationship Id="rId12" Type="http://schemas.openxmlformats.org/officeDocument/2006/relationships/tags" Target="../tags/tag283.xml"/><Relationship Id="rId17" Type="http://schemas.openxmlformats.org/officeDocument/2006/relationships/tags" Target="../tags/tag288.xml"/><Relationship Id="rId25" Type="http://schemas.openxmlformats.org/officeDocument/2006/relationships/slide" Target="slide28.xml"/><Relationship Id="rId2" Type="http://schemas.openxmlformats.org/officeDocument/2006/relationships/tags" Target="../tags/tag273.xml"/><Relationship Id="rId16" Type="http://schemas.openxmlformats.org/officeDocument/2006/relationships/tags" Target="../tags/tag287.xml"/><Relationship Id="rId20" Type="http://schemas.openxmlformats.org/officeDocument/2006/relationships/tags" Target="../tags/tag291.xml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11" Type="http://schemas.openxmlformats.org/officeDocument/2006/relationships/tags" Target="../tags/tag282.xml"/><Relationship Id="rId24" Type="http://schemas.openxmlformats.org/officeDocument/2006/relationships/image" Target="../media/image19.png"/><Relationship Id="rId5" Type="http://schemas.openxmlformats.org/officeDocument/2006/relationships/tags" Target="../tags/tag276.xml"/><Relationship Id="rId15" Type="http://schemas.openxmlformats.org/officeDocument/2006/relationships/tags" Target="../tags/tag286.xml"/><Relationship Id="rId23" Type="http://schemas.openxmlformats.org/officeDocument/2006/relationships/notesSlide" Target="../notesSlides/notesSlide27.xml"/><Relationship Id="rId10" Type="http://schemas.openxmlformats.org/officeDocument/2006/relationships/tags" Target="../tags/tag281.xml"/><Relationship Id="rId19" Type="http://schemas.openxmlformats.org/officeDocument/2006/relationships/tags" Target="../tags/tag290.xml"/><Relationship Id="rId4" Type="http://schemas.openxmlformats.org/officeDocument/2006/relationships/tags" Target="../tags/tag275.xml"/><Relationship Id="rId9" Type="http://schemas.openxmlformats.org/officeDocument/2006/relationships/tags" Target="../tags/tag280.xml"/><Relationship Id="rId14" Type="http://schemas.openxmlformats.org/officeDocument/2006/relationships/tags" Target="../tags/tag285.xml"/><Relationship Id="rId2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300.xml"/><Relationship Id="rId13" Type="http://schemas.openxmlformats.org/officeDocument/2006/relationships/slide" Target="slide27.xml"/><Relationship Id="rId3" Type="http://schemas.openxmlformats.org/officeDocument/2006/relationships/tags" Target="../tags/tag295.xml"/><Relationship Id="rId7" Type="http://schemas.openxmlformats.org/officeDocument/2006/relationships/tags" Target="../tags/tag299.xml"/><Relationship Id="rId12" Type="http://schemas.openxmlformats.org/officeDocument/2006/relationships/notesSlide" Target="../notesSlides/notesSlide28.xml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tags" Target="../tags/tag29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97.xml"/><Relationship Id="rId10" Type="http://schemas.openxmlformats.org/officeDocument/2006/relationships/tags" Target="../tags/tag302.xml"/><Relationship Id="rId4" Type="http://schemas.openxmlformats.org/officeDocument/2006/relationships/tags" Target="../tags/tag296.xml"/><Relationship Id="rId9" Type="http://schemas.openxmlformats.org/officeDocument/2006/relationships/tags" Target="../tags/tag301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tags" Target="../tags/tag315.xml"/><Relationship Id="rId18" Type="http://schemas.openxmlformats.org/officeDocument/2006/relationships/tags" Target="../tags/tag320.xml"/><Relationship Id="rId26" Type="http://schemas.openxmlformats.org/officeDocument/2006/relationships/tags" Target="../tags/tag328.xml"/><Relationship Id="rId39" Type="http://schemas.openxmlformats.org/officeDocument/2006/relationships/tags" Target="../tags/tag341.xml"/><Relationship Id="rId21" Type="http://schemas.openxmlformats.org/officeDocument/2006/relationships/tags" Target="../tags/tag323.xml"/><Relationship Id="rId34" Type="http://schemas.openxmlformats.org/officeDocument/2006/relationships/tags" Target="../tags/tag336.xml"/><Relationship Id="rId42" Type="http://schemas.openxmlformats.org/officeDocument/2006/relationships/tags" Target="../tags/tag344.xml"/><Relationship Id="rId47" Type="http://schemas.openxmlformats.org/officeDocument/2006/relationships/tags" Target="../tags/tag349.xml"/><Relationship Id="rId50" Type="http://schemas.openxmlformats.org/officeDocument/2006/relationships/tags" Target="../tags/tag352.xml"/><Relationship Id="rId55" Type="http://schemas.openxmlformats.org/officeDocument/2006/relationships/image" Target="../media/image21.png"/><Relationship Id="rId7" Type="http://schemas.openxmlformats.org/officeDocument/2006/relationships/tags" Target="../tags/tag309.xml"/><Relationship Id="rId2" Type="http://schemas.openxmlformats.org/officeDocument/2006/relationships/tags" Target="../tags/tag304.xml"/><Relationship Id="rId16" Type="http://schemas.openxmlformats.org/officeDocument/2006/relationships/tags" Target="../tags/tag318.xml"/><Relationship Id="rId29" Type="http://schemas.openxmlformats.org/officeDocument/2006/relationships/tags" Target="../tags/tag331.xml"/><Relationship Id="rId11" Type="http://schemas.openxmlformats.org/officeDocument/2006/relationships/tags" Target="../tags/tag313.xml"/><Relationship Id="rId24" Type="http://schemas.openxmlformats.org/officeDocument/2006/relationships/tags" Target="../tags/tag326.xml"/><Relationship Id="rId32" Type="http://schemas.openxmlformats.org/officeDocument/2006/relationships/tags" Target="../tags/tag334.xml"/><Relationship Id="rId37" Type="http://schemas.openxmlformats.org/officeDocument/2006/relationships/tags" Target="../tags/tag339.xml"/><Relationship Id="rId40" Type="http://schemas.openxmlformats.org/officeDocument/2006/relationships/tags" Target="../tags/tag342.xml"/><Relationship Id="rId45" Type="http://schemas.openxmlformats.org/officeDocument/2006/relationships/tags" Target="../tags/tag347.xml"/><Relationship Id="rId53" Type="http://schemas.openxmlformats.org/officeDocument/2006/relationships/notesSlide" Target="../notesSlides/notesSlide29.xml"/><Relationship Id="rId5" Type="http://schemas.openxmlformats.org/officeDocument/2006/relationships/tags" Target="../tags/tag307.xml"/><Relationship Id="rId10" Type="http://schemas.openxmlformats.org/officeDocument/2006/relationships/tags" Target="../tags/tag312.xml"/><Relationship Id="rId19" Type="http://schemas.openxmlformats.org/officeDocument/2006/relationships/tags" Target="../tags/tag321.xml"/><Relationship Id="rId31" Type="http://schemas.openxmlformats.org/officeDocument/2006/relationships/tags" Target="../tags/tag333.xml"/><Relationship Id="rId44" Type="http://schemas.openxmlformats.org/officeDocument/2006/relationships/tags" Target="../tags/tag346.xml"/><Relationship Id="rId52" Type="http://schemas.openxmlformats.org/officeDocument/2006/relationships/slideLayout" Target="../slideLayouts/slideLayout2.xml"/><Relationship Id="rId4" Type="http://schemas.openxmlformats.org/officeDocument/2006/relationships/tags" Target="../tags/tag306.xml"/><Relationship Id="rId9" Type="http://schemas.openxmlformats.org/officeDocument/2006/relationships/tags" Target="../tags/tag311.xml"/><Relationship Id="rId14" Type="http://schemas.openxmlformats.org/officeDocument/2006/relationships/tags" Target="../tags/tag316.xml"/><Relationship Id="rId22" Type="http://schemas.openxmlformats.org/officeDocument/2006/relationships/tags" Target="../tags/tag324.xml"/><Relationship Id="rId27" Type="http://schemas.openxmlformats.org/officeDocument/2006/relationships/tags" Target="../tags/tag329.xml"/><Relationship Id="rId30" Type="http://schemas.openxmlformats.org/officeDocument/2006/relationships/tags" Target="../tags/tag332.xml"/><Relationship Id="rId35" Type="http://schemas.openxmlformats.org/officeDocument/2006/relationships/tags" Target="../tags/tag337.xml"/><Relationship Id="rId43" Type="http://schemas.openxmlformats.org/officeDocument/2006/relationships/tags" Target="../tags/tag345.xml"/><Relationship Id="rId48" Type="http://schemas.openxmlformats.org/officeDocument/2006/relationships/tags" Target="../tags/tag350.xml"/><Relationship Id="rId56" Type="http://schemas.openxmlformats.org/officeDocument/2006/relationships/image" Target="../media/image22.png"/><Relationship Id="rId8" Type="http://schemas.openxmlformats.org/officeDocument/2006/relationships/tags" Target="../tags/tag310.xml"/><Relationship Id="rId51" Type="http://schemas.openxmlformats.org/officeDocument/2006/relationships/tags" Target="../tags/tag353.xml"/><Relationship Id="rId3" Type="http://schemas.openxmlformats.org/officeDocument/2006/relationships/tags" Target="../tags/tag305.xml"/><Relationship Id="rId12" Type="http://schemas.openxmlformats.org/officeDocument/2006/relationships/tags" Target="../tags/tag314.xml"/><Relationship Id="rId17" Type="http://schemas.openxmlformats.org/officeDocument/2006/relationships/tags" Target="../tags/tag319.xml"/><Relationship Id="rId25" Type="http://schemas.openxmlformats.org/officeDocument/2006/relationships/tags" Target="../tags/tag327.xml"/><Relationship Id="rId33" Type="http://schemas.openxmlformats.org/officeDocument/2006/relationships/tags" Target="../tags/tag335.xml"/><Relationship Id="rId38" Type="http://schemas.openxmlformats.org/officeDocument/2006/relationships/tags" Target="../tags/tag340.xml"/><Relationship Id="rId46" Type="http://schemas.openxmlformats.org/officeDocument/2006/relationships/tags" Target="../tags/tag348.xml"/><Relationship Id="rId20" Type="http://schemas.openxmlformats.org/officeDocument/2006/relationships/tags" Target="../tags/tag322.xml"/><Relationship Id="rId41" Type="http://schemas.openxmlformats.org/officeDocument/2006/relationships/tags" Target="../tags/tag343.xml"/><Relationship Id="rId54" Type="http://schemas.openxmlformats.org/officeDocument/2006/relationships/image" Target="../media/image20.png"/><Relationship Id="rId1" Type="http://schemas.openxmlformats.org/officeDocument/2006/relationships/tags" Target="../tags/tag303.xml"/><Relationship Id="rId6" Type="http://schemas.openxmlformats.org/officeDocument/2006/relationships/tags" Target="../tags/tag308.xml"/><Relationship Id="rId15" Type="http://schemas.openxmlformats.org/officeDocument/2006/relationships/tags" Target="../tags/tag317.xml"/><Relationship Id="rId23" Type="http://schemas.openxmlformats.org/officeDocument/2006/relationships/tags" Target="../tags/tag325.xml"/><Relationship Id="rId28" Type="http://schemas.openxmlformats.org/officeDocument/2006/relationships/tags" Target="../tags/tag330.xml"/><Relationship Id="rId36" Type="http://schemas.openxmlformats.org/officeDocument/2006/relationships/tags" Target="../tags/tag338.xml"/><Relationship Id="rId49" Type="http://schemas.openxmlformats.org/officeDocument/2006/relationships/tags" Target="../tags/tag3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tags" Target="../tags/tag366.xml"/><Relationship Id="rId18" Type="http://schemas.openxmlformats.org/officeDocument/2006/relationships/tags" Target="../tags/tag371.xml"/><Relationship Id="rId26" Type="http://schemas.openxmlformats.org/officeDocument/2006/relationships/tags" Target="../tags/tag379.xml"/><Relationship Id="rId3" Type="http://schemas.openxmlformats.org/officeDocument/2006/relationships/tags" Target="../tags/tag356.xml"/><Relationship Id="rId21" Type="http://schemas.openxmlformats.org/officeDocument/2006/relationships/tags" Target="../tags/tag374.xml"/><Relationship Id="rId34" Type="http://schemas.openxmlformats.org/officeDocument/2006/relationships/image" Target="../media/image24.png"/><Relationship Id="rId7" Type="http://schemas.openxmlformats.org/officeDocument/2006/relationships/tags" Target="../tags/tag360.xml"/><Relationship Id="rId12" Type="http://schemas.openxmlformats.org/officeDocument/2006/relationships/tags" Target="../tags/tag365.xml"/><Relationship Id="rId17" Type="http://schemas.openxmlformats.org/officeDocument/2006/relationships/tags" Target="../tags/tag370.xml"/><Relationship Id="rId25" Type="http://schemas.openxmlformats.org/officeDocument/2006/relationships/tags" Target="../tags/tag378.xml"/><Relationship Id="rId33" Type="http://schemas.openxmlformats.org/officeDocument/2006/relationships/image" Target="../media/image23.png"/><Relationship Id="rId2" Type="http://schemas.openxmlformats.org/officeDocument/2006/relationships/tags" Target="../tags/tag355.xml"/><Relationship Id="rId16" Type="http://schemas.openxmlformats.org/officeDocument/2006/relationships/tags" Target="../tags/tag369.xml"/><Relationship Id="rId20" Type="http://schemas.openxmlformats.org/officeDocument/2006/relationships/tags" Target="../tags/tag373.xml"/><Relationship Id="rId29" Type="http://schemas.openxmlformats.org/officeDocument/2006/relationships/tags" Target="../tags/tag382.xml"/><Relationship Id="rId1" Type="http://schemas.openxmlformats.org/officeDocument/2006/relationships/tags" Target="../tags/tag354.xml"/><Relationship Id="rId6" Type="http://schemas.openxmlformats.org/officeDocument/2006/relationships/tags" Target="../tags/tag359.xml"/><Relationship Id="rId11" Type="http://schemas.openxmlformats.org/officeDocument/2006/relationships/tags" Target="../tags/tag364.xml"/><Relationship Id="rId24" Type="http://schemas.openxmlformats.org/officeDocument/2006/relationships/tags" Target="../tags/tag377.xml"/><Relationship Id="rId32" Type="http://schemas.openxmlformats.org/officeDocument/2006/relationships/notesSlide" Target="../notesSlides/notesSlide30.xml"/><Relationship Id="rId5" Type="http://schemas.openxmlformats.org/officeDocument/2006/relationships/tags" Target="../tags/tag358.xml"/><Relationship Id="rId15" Type="http://schemas.openxmlformats.org/officeDocument/2006/relationships/tags" Target="../tags/tag368.xml"/><Relationship Id="rId23" Type="http://schemas.openxmlformats.org/officeDocument/2006/relationships/tags" Target="../tags/tag376.xml"/><Relationship Id="rId28" Type="http://schemas.openxmlformats.org/officeDocument/2006/relationships/tags" Target="../tags/tag381.xml"/><Relationship Id="rId10" Type="http://schemas.openxmlformats.org/officeDocument/2006/relationships/tags" Target="../tags/tag363.xml"/><Relationship Id="rId19" Type="http://schemas.openxmlformats.org/officeDocument/2006/relationships/tags" Target="../tags/tag372.xml"/><Relationship Id="rId31" Type="http://schemas.openxmlformats.org/officeDocument/2006/relationships/slideLayout" Target="../slideLayouts/slideLayout2.xml"/><Relationship Id="rId4" Type="http://schemas.openxmlformats.org/officeDocument/2006/relationships/tags" Target="../tags/tag357.xml"/><Relationship Id="rId9" Type="http://schemas.openxmlformats.org/officeDocument/2006/relationships/tags" Target="../tags/tag362.xml"/><Relationship Id="rId14" Type="http://schemas.openxmlformats.org/officeDocument/2006/relationships/tags" Target="../tags/tag367.xml"/><Relationship Id="rId22" Type="http://schemas.openxmlformats.org/officeDocument/2006/relationships/tags" Target="../tags/tag375.xml"/><Relationship Id="rId27" Type="http://schemas.openxmlformats.org/officeDocument/2006/relationships/tags" Target="../tags/tag380.xml"/><Relationship Id="rId30" Type="http://schemas.openxmlformats.org/officeDocument/2006/relationships/tags" Target="../tags/tag383.xml"/><Relationship Id="rId35" Type="http://schemas.openxmlformats.org/officeDocument/2006/relationships/image" Target="../media/image22.png"/><Relationship Id="rId8" Type="http://schemas.openxmlformats.org/officeDocument/2006/relationships/tags" Target="../tags/tag36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391.xml"/><Relationship Id="rId13" Type="http://schemas.openxmlformats.org/officeDocument/2006/relationships/tags" Target="../tags/tag396.xml"/><Relationship Id="rId18" Type="http://schemas.openxmlformats.org/officeDocument/2006/relationships/tags" Target="../tags/tag401.xml"/><Relationship Id="rId26" Type="http://schemas.openxmlformats.org/officeDocument/2006/relationships/tags" Target="../tags/tag409.xml"/><Relationship Id="rId3" Type="http://schemas.openxmlformats.org/officeDocument/2006/relationships/tags" Target="../tags/tag386.xml"/><Relationship Id="rId21" Type="http://schemas.openxmlformats.org/officeDocument/2006/relationships/tags" Target="../tags/tag404.xml"/><Relationship Id="rId7" Type="http://schemas.openxmlformats.org/officeDocument/2006/relationships/tags" Target="../tags/tag390.xml"/><Relationship Id="rId12" Type="http://schemas.openxmlformats.org/officeDocument/2006/relationships/tags" Target="../tags/tag395.xml"/><Relationship Id="rId17" Type="http://schemas.openxmlformats.org/officeDocument/2006/relationships/tags" Target="../tags/tag400.xml"/><Relationship Id="rId25" Type="http://schemas.openxmlformats.org/officeDocument/2006/relationships/tags" Target="../tags/tag408.xml"/><Relationship Id="rId2" Type="http://schemas.openxmlformats.org/officeDocument/2006/relationships/tags" Target="../tags/tag385.xml"/><Relationship Id="rId16" Type="http://schemas.openxmlformats.org/officeDocument/2006/relationships/tags" Target="../tags/tag399.xml"/><Relationship Id="rId20" Type="http://schemas.openxmlformats.org/officeDocument/2006/relationships/tags" Target="../tags/tag403.xml"/><Relationship Id="rId29" Type="http://schemas.openxmlformats.org/officeDocument/2006/relationships/notesSlide" Target="../notesSlides/notesSlide31.xml"/><Relationship Id="rId1" Type="http://schemas.openxmlformats.org/officeDocument/2006/relationships/tags" Target="../tags/tag384.xml"/><Relationship Id="rId6" Type="http://schemas.openxmlformats.org/officeDocument/2006/relationships/tags" Target="../tags/tag389.xml"/><Relationship Id="rId11" Type="http://schemas.openxmlformats.org/officeDocument/2006/relationships/tags" Target="../tags/tag394.xml"/><Relationship Id="rId24" Type="http://schemas.openxmlformats.org/officeDocument/2006/relationships/tags" Target="../tags/tag407.xml"/><Relationship Id="rId32" Type="http://schemas.openxmlformats.org/officeDocument/2006/relationships/image" Target="../media/image22.png"/><Relationship Id="rId5" Type="http://schemas.openxmlformats.org/officeDocument/2006/relationships/tags" Target="../tags/tag388.xml"/><Relationship Id="rId15" Type="http://schemas.openxmlformats.org/officeDocument/2006/relationships/tags" Target="../tags/tag398.xml"/><Relationship Id="rId23" Type="http://schemas.openxmlformats.org/officeDocument/2006/relationships/tags" Target="../tags/tag406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393.xml"/><Relationship Id="rId19" Type="http://schemas.openxmlformats.org/officeDocument/2006/relationships/tags" Target="../tags/tag402.xml"/><Relationship Id="rId31" Type="http://schemas.openxmlformats.org/officeDocument/2006/relationships/image" Target="../media/image26.png"/><Relationship Id="rId4" Type="http://schemas.openxmlformats.org/officeDocument/2006/relationships/tags" Target="../tags/tag387.xml"/><Relationship Id="rId9" Type="http://schemas.openxmlformats.org/officeDocument/2006/relationships/tags" Target="../tags/tag392.xml"/><Relationship Id="rId14" Type="http://schemas.openxmlformats.org/officeDocument/2006/relationships/tags" Target="../tags/tag397.xml"/><Relationship Id="rId22" Type="http://schemas.openxmlformats.org/officeDocument/2006/relationships/tags" Target="../tags/tag405.xml"/><Relationship Id="rId27" Type="http://schemas.openxmlformats.org/officeDocument/2006/relationships/tags" Target="../tags/tag410.xml"/><Relationship Id="rId30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418.xml"/><Relationship Id="rId13" Type="http://schemas.openxmlformats.org/officeDocument/2006/relationships/tags" Target="../tags/tag423.xml"/><Relationship Id="rId18" Type="http://schemas.openxmlformats.org/officeDocument/2006/relationships/tags" Target="../tags/tag428.xml"/><Relationship Id="rId3" Type="http://schemas.openxmlformats.org/officeDocument/2006/relationships/tags" Target="../tags/tag413.xml"/><Relationship Id="rId21" Type="http://schemas.openxmlformats.org/officeDocument/2006/relationships/notesSlide" Target="../notesSlides/notesSlide32.xml"/><Relationship Id="rId7" Type="http://schemas.openxmlformats.org/officeDocument/2006/relationships/tags" Target="../tags/tag417.xml"/><Relationship Id="rId12" Type="http://schemas.openxmlformats.org/officeDocument/2006/relationships/tags" Target="../tags/tag422.xml"/><Relationship Id="rId17" Type="http://schemas.openxmlformats.org/officeDocument/2006/relationships/tags" Target="../tags/tag427.xml"/><Relationship Id="rId2" Type="http://schemas.openxmlformats.org/officeDocument/2006/relationships/tags" Target="../tags/tag412.xml"/><Relationship Id="rId16" Type="http://schemas.openxmlformats.org/officeDocument/2006/relationships/tags" Target="../tags/tag426.xml"/><Relationship Id="rId20" Type="http://schemas.openxmlformats.org/officeDocument/2006/relationships/slideLayout" Target="../slideLayouts/slideLayout2.xml"/><Relationship Id="rId1" Type="http://schemas.openxmlformats.org/officeDocument/2006/relationships/tags" Target="../tags/tag411.xml"/><Relationship Id="rId6" Type="http://schemas.openxmlformats.org/officeDocument/2006/relationships/tags" Target="../tags/tag416.xml"/><Relationship Id="rId11" Type="http://schemas.openxmlformats.org/officeDocument/2006/relationships/tags" Target="../tags/tag421.xml"/><Relationship Id="rId5" Type="http://schemas.openxmlformats.org/officeDocument/2006/relationships/tags" Target="../tags/tag415.xml"/><Relationship Id="rId15" Type="http://schemas.openxmlformats.org/officeDocument/2006/relationships/tags" Target="../tags/tag425.xml"/><Relationship Id="rId10" Type="http://schemas.openxmlformats.org/officeDocument/2006/relationships/tags" Target="../tags/tag420.xml"/><Relationship Id="rId19" Type="http://schemas.openxmlformats.org/officeDocument/2006/relationships/tags" Target="../tags/tag429.xml"/><Relationship Id="rId4" Type="http://schemas.openxmlformats.org/officeDocument/2006/relationships/tags" Target="../tags/tag414.xml"/><Relationship Id="rId9" Type="http://schemas.openxmlformats.org/officeDocument/2006/relationships/tags" Target="../tags/tag419.xml"/><Relationship Id="rId14" Type="http://schemas.openxmlformats.org/officeDocument/2006/relationships/tags" Target="../tags/tag424.xml"/><Relationship Id="rId2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432.xml"/><Relationship Id="rId7" Type="http://schemas.openxmlformats.org/officeDocument/2006/relationships/tags" Target="../tags/tag436.xml"/><Relationship Id="rId2" Type="http://schemas.openxmlformats.org/officeDocument/2006/relationships/tags" Target="../tags/tag431.xml"/><Relationship Id="rId1" Type="http://schemas.openxmlformats.org/officeDocument/2006/relationships/tags" Target="../tags/tag430.xml"/><Relationship Id="rId6" Type="http://schemas.openxmlformats.org/officeDocument/2006/relationships/tags" Target="../tags/tag435.xml"/><Relationship Id="rId5" Type="http://schemas.openxmlformats.org/officeDocument/2006/relationships/tags" Target="../tags/tag434.xml"/><Relationship Id="rId10" Type="http://schemas.openxmlformats.org/officeDocument/2006/relationships/slide" Target="slide27.xml"/><Relationship Id="rId4" Type="http://schemas.openxmlformats.org/officeDocument/2006/relationships/tags" Target="../tags/tag433.xml"/><Relationship Id="rId9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444.xml"/><Relationship Id="rId13" Type="http://schemas.openxmlformats.org/officeDocument/2006/relationships/tags" Target="../tags/tag449.xml"/><Relationship Id="rId18" Type="http://schemas.openxmlformats.org/officeDocument/2006/relationships/tags" Target="../tags/tag454.xml"/><Relationship Id="rId3" Type="http://schemas.openxmlformats.org/officeDocument/2006/relationships/tags" Target="../tags/tag43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443.xml"/><Relationship Id="rId12" Type="http://schemas.openxmlformats.org/officeDocument/2006/relationships/tags" Target="../tags/tag448.xml"/><Relationship Id="rId17" Type="http://schemas.openxmlformats.org/officeDocument/2006/relationships/tags" Target="../tags/tag453.xml"/><Relationship Id="rId2" Type="http://schemas.openxmlformats.org/officeDocument/2006/relationships/tags" Target="../tags/tag438.xml"/><Relationship Id="rId16" Type="http://schemas.openxmlformats.org/officeDocument/2006/relationships/tags" Target="../tags/tag452.xml"/><Relationship Id="rId20" Type="http://schemas.openxmlformats.org/officeDocument/2006/relationships/tags" Target="../tags/tag456.xml"/><Relationship Id="rId1" Type="http://schemas.openxmlformats.org/officeDocument/2006/relationships/tags" Target="../tags/tag437.xml"/><Relationship Id="rId6" Type="http://schemas.openxmlformats.org/officeDocument/2006/relationships/tags" Target="../tags/tag442.xml"/><Relationship Id="rId11" Type="http://schemas.openxmlformats.org/officeDocument/2006/relationships/tags" Target="../tags/tag447.xml"/><Relationship Id="rId5" Type="http://schemas.openxmlformats.org/officeDocument/2006/relationships/tags" Target="../tags/tag441.xml"/><Relationship Id="rId15" Type="http://schemas.openxmlformats.org/officeDocument/2006/relationships/tags" Target="../tags/tag451.xml"/><Relationship Id="rId23" Type="http://schemas.openxmlformats.org/officeDocument/2006/relationships/image" Target="../media/image28.png"/><Relationship Id="rId10" Type="http://schemas.openxmlformats.org/officeDocument/2006/relationships/tags" Target="../tags/tag446.xml"/><Relationship Id="rId19" Type="http://schemas.openxmlformats.org/officeDocument/2006/relationships/tags" Target="../tags/tag455.xml"/><Relationship Id="rId4" Type="http://schemas.openxmlformats.org/officeDocument/2006/relationships/tags" Target="../tags/tag440.xml"/><Relationship Id="rId9" Type="http://schemas.openxmlformats.org/officeDocument/2006/relationships/tags" Target="../tags/tag445.xml"/><Relationship Id="rId14" Type="http://schemas.openxmlformats.org/officeDocument/2006/relationships/tags" Target="../tags/tag450.xml"/><Relationship Id="rId2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464.xml"/><Relationship Id="rId13" Type="http://schemas.openxmlformats.org/officeDocument/2006/relationships/tags" Target="../tags/tag469.xml"/><Relationship Id="rId18" Type="http://schemas.openxmlformats.org/officeDocument/2006/relationships/tags" Target="../tags/tag474.xml"/><Relationship Id="rId26" Type="http://schemas.openxmlformats.org/officeDocument/2006/relationships/image" Target="../media/image30.png"/><Relationship Id="rId3" Type="http://schemas.openxmlformats.org/officeDocument/2006/relationships/tags" Target="../tags/tag459.xml"/><Relationship Id="rId21" Type="http://schemas.openxmlformats.org/officeDocument/2006/relationships/tags" Target="../tags/tag477.xml"/><Relationship Id="rId7" Type="http://schemas.openxmlformats.org/officeDocument/2006/relationships/tags" Target="../tags/tag463.xml"/><Relationship Id="rId12" Type="http://schemas.openxmlformats.org/officeDocument/2006/relationships/tags" Target="../tags/tag468.xml"/><Relationship Id="rId17" Type="http://schemas.openxmlformats.org/officeDocument/2006/relationships/tags" Target="../tags/tag473.xml"/><Relationship Id="rId25" Type="http://schemas.openxmlformats.org/officeDocument/2006/relationships/image" Target="../media/image29.png"/><Relationship Id="rId2" Type="http://schemas.openxmlformats.org/officeDocument/2006/relationships/tags" Target="../tags/tag458.xml"/><Relationship Id="rId16" Type="http://schemas.openxmlformats.org/officeDocument/2006/relationships/tags" Target="../tags/tag472.xml"/><Relationship Id="rId20" Type="http://schemas.openxmlformats.org/officeDocument/2006/relationships/tags" Target="../tags/tag476.xml"/><Relationship Id="rId29" Type="http://schemas.openxmlformats.org/officeDocument/2006/relationships/image" Target="../media/image33.png"/><Relationship Id="rId1" Type="http://schemas.openxmlformats.org/officeDocument/2006/relationships/tags" Target="../tags/tag457.xml"/><Relationship Id="rId6" Type="http://schemas.openxmlformats.org/officeDocument/2006/relationships/tags" Target="../tags/tag462.xml"/><Relationship Id="rId11" Type="http://schemas.openxmlformats.org/officeDocument/2006/relationships/tags" Target="../tags/tag467.xml"/><Relationship Id="rId24" Type="http://schemas.openxmlformats.org/officeDocument/2006/relationships/notesSlide" Target="../notesSlides/notesSlide35.xml"/><Relationship Id="rId5" Type="http://schemas.openxmlformats.org/officeDocument/2006/relationships/tags" Target="../tags/tag461.xml"/><Relationship Id="rId15" Type="http://schemas.openxmlformats.org/officeDocument/2006/relationships/tags" Target="../tags/tag471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32.png"/><Relationship Id="rId10" Type="http://schemas.openxmlformats.org/officeDocument/2006/relationships/tags" Target="../tags/tag466.xml"/><Relationship Id="rId19" Type="http://schemas.openxmlformats.org/officeDocument/2006/relationships/tags" Target="../tags/tag475.xml"/><Relationship Id="rId4" Type="http://schemas.openxmlformats.org/officeDocument/2006/relationships/tags" Target="../tags/tag460.xml"/><Relationship Id="rId9" Type="http://schemas.openxmlformats.org/officeDocument/2006/relationships/tags" Target="../tags/tag465.xml"/><Relationship Id="rId14" Type="http://schemas.openxmlformats.org/officeDocument/2006/relationships/tags" Target="../tags/tag470.xml"/><Relationship Id="rId22" Type="http://schemas.openxmlformats.org/officeDocument/2006/relationships/tags" Target="../tags/tag478.xml"/><Relationship Id="rId27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481.xml"/><Relationship Id="rId7" Type="http://schemas.openxmlformats.org/officeDocument/2006/relationships/tags" Target="../tags/tag485.xml"/><Relationship Id="rId2" Type="http://schemas.openxmlformats.org/officeDocument/2006/relationships/tags" Target="../tags/tag480.xml"/><Relationship Id="rId1" Type="http://schemas.openxmlformats.org/officeDocument/2006/relationships/tags" Target="../tags/tag479.xml"/><Relationship Id="rId6" Type="http://schemas.openxmlformats.org/officeDocument/2006/relationships/tags" Target="../tags/tag484.xml"/><Relationship Id="rId5" Type="http://schemas.openxmlformats.org/officeDocument/2006/relationships/tags" Target="../tags/tag483.xml"/><Relationship Id="rId4" Type="http://schemas.openxmlformats.org/officeDocument/2006/relationships/tags" Target="../tags/tag482.xml"/><Relationship Id="rId9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493.xml"/><Relationship Id="rId13" Type="http://schemas.openxmlformats.org/officeDocument/2006/relationships/tags" Target="../tags/tag498.xml"/><Relationship Id="rId18" Type="http://schemas.openxmlformats.org/officeDocument/2006/relationships/tags" Target="../tags/tag503.xml"/><Relationship Id="rId3" Type="http://schemas.openxmlformats.org/officeDocument/2006/relationships/tags" Target="../tags/tag488.xml"/><Relationship Id="rId21" Type="http://schemas.openxmlformats.org/officeDocument/2006/relationships/tags" Target="../tags/tag506.xml"/><Relationship Id="rId7" Type="http://schemas.openxmlformats.org/officeDocument/2006/relationships/tags" Target="../tags/tag492.xml"/><Relationship Id="rId12" Type="http://schemas.openxmlformats.org/officeDocument/2006/relationships/tags" Target="../tags/tag497.xml"/><Relationship Id="rId17" Type="http://schemas.openxmlformats.org/officeDocument/2006/relationships/tags" Target="../tags/tag502.xml"/><Relationship Id="rId2" Type="http://schemas.openxmlformats.org/officeDocument/2006/relationships/tags" Target="../tags/tag487.xml"/><Relationship Id="rId16" Type="http://schemas.openxmlformats.org/officeDocument/2006/relationships/tags" Target="../tags/tag501.xml"/><Relationship Id="rId20" Type="http://schemas.openxmlformats.org/officeDocument/2006/relationships/tags" Target="../tags/tag505.xml"/><Relationship Id="rId1" Type="http://schemas.openxmlformats.org/officeDocument/2006/relationships/tags" Target="../tags/tag486.xml"/><Relationship Id="rId6" Type="http://schemas.openxmlformats.org/officeDocument/2006/relationships/tags" Target="../tags/tag491.xml"/><Relationship Id="rId11" Type="http://schemas.openxmlformats.org/officeDocument/2006/relationships/tags" Target="../tags/tag496.xml"/><Relationship Id="rId24" Type="http://schemas.openxmlformats.org/officeDocument/2006/relationships/image" Target="../media/image34.png"/><Relationship Id="rId5" Type="http://schemas.openxmlformats.org/officeDocument/2006/relationships/tags" Target="../tags/tag490.xml"/><Relationship Id="rId15" Type="http://schemas.openxmlformats.org/officeDocument/2006/relationships/tags" Target="../tags/tag500.xml"/><Relationship Id="rId23" Type="http://schemas.openxmlformats.org/officeDocument/2006/relationships/notesSlide" Target="../notesSlides/notesSlide37.xml"/><Relationship Id="rId10" Type="http://schemas.openxmlformats.org/officeDocument/2006/relationships/tags" Target="../tags/tag495.xml"/><Relationship Id="rId19" Type="http://schemas.openxmlformats.org/officeDocument/2006/relationships/tags" Target="../tags/tag504.xml"/><Relationship Id="rId4" Type="http://schemas.openxmlformats.org/officeDocument/2006/relationships/tags" Target="../tags/tag489.xml"/><Relationship Id="rId9" Type="http://schemas.openxmlformats.org/officeDocument/2006/relationships/tags" Target="../tags/tag494.xml"/><Relationship Id="rId14" Type="http://schemas.openxmlformats.org/officeDocument/2006/relationships/tags" Target="../tags/tag499.xml"/><Relationship Id="rId2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514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509.xml"/><Relationship Id="rId7" Type="http://schemas.openxmlformats.org/officeDocument/2006/relationships/tags" Target="../tags/tag513.xml"/><Relationship Id="rId12" Type="http://schemas.openxmlformats.org/officeDocument/2006/relationships/tags" Target="../tags/tag518.xml"/><Relationship Id="rId2" Type="http://schemas.openxmlformats.org/officeDocument/2006/relationships/tags" Target="../tags/tag508.xml"/><Relationship Id="rId1" Type="http://schemas.openxmlformats.org/officeDocument/2006/relationships/tags" Target="../tags/tag507.xml"/><Relationship Id="rId6" Type="http://schemas.openxmlformats.org/officeDocument/2006/relationships/tags" Target="../tags/tag512.xml"/><Relationship Id="rId11" Type="http://schemas.openxmlformats.org/officeDocument/2006/relationships/tags" Target="../tags/tag517.xml"/><Relationship Id="rId5" Type="http://schemas.openxmlformats.org/officeDocument/2006/relationships/tags" Target="../tags/tag511.xml"/><Relationship Id="rId15" Type="http://schemas.openxmlformats.org/officeDocument/2006/relationships/image" Target="../media/image35.png"/><Relationship Id="rId10" Type="http://schemas.openxmlformats.org/officeDocument/2006/relationships/tags" Target="../tags/tag516.xml"/><Relationship Id="rId4" Type="http://schemas.openxmlformats.org/officeDocument/2006/relationships/tags" Target="../tags/tag510.xml"/><Relationship Id="rId9" Type="http://schemas.openxmlformats.org/officeDocument/2006/relationships/tags" Target="../tags/tag515.xml"/><Relationship Id="rId1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526.xml"/><Relationship Id="rId13" Type="http://schemas.openxmlformats.org/officeDocument/2006/relationships/tags" Target="../tags/tag531.xml"/><Relationship Id="rId3" Type="http://schemas.openxmlformats.org/officeDocument/2006/relationships/tags" Target="../tags/tag521.xml"/><Relationship Id="rId7" Type="http://schemas.openxmlformats.org/officeDocument/2006/relationships/tags" Target="../tags/tag525.xml"/><Relationship Id="rId12" Type="http://schemas.openxmlformats.org/officeDocument/2006/relationships/tags" Target="../tags/tag530.xml"/><Relationship Id="rId17" Type="http://schemas.openxmlformats.org/officeDocument/2006/relationships/slide" Target="slide44.xml"/><Relationship Id="rId2" Type="http://schemas.openxmlformats.org/officeDocument/2006/relationships/tags" Target="../tags/tag520.xml"/><Relationship Id="rId16" Type="http://schemas.openxmlformats.org/officeDocument/2006/relationships/notesSlide" Target="../notesSlides/notesSlide40.xml"/><Relationship Id="rId1" Type="http://schemas.openxmlformats.org/officeDocument/2006/relationships/tags" Target="../tags/tag519.xml"/><Relationship Id="rId6" Type="http://schemas.openxmlformats.org/officeDocument/2006/relationships/tags" Target="../tags/tag524.xml"/><Relationship Id="rId11" Type="http://schemas.openxmlformats.org/officeDocument/2006/relationships/tags" Target="../tags/tag529.xml"/><Relationship Id="rId5" Type="http://schemas.openxmlformats.org/officeDocument/2006/relationships/tags" Target="../tags/tag523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528.xml"/><Relationship Id="rId4" Type="http://schemas.openxmlformats.org/officeDocument/2006/relationships/tags" Target="../tags/tag522.xml"/><Relationship Id="rId9" Type="http://schemas.openxmlformats.org/officeDocument/2006/relationships/tags" Target="../tags/tag527.xml"/><Relationship Id="rId14" Type="http://schemas.openxmlformats.org/officeDocument/2006/relationships/tags" Target="../tags/tag53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540.xml"/><Relationship Id="rId3" Type="http://schemas.openxmlformats.org/officeDocument/2006/relationships/tags" Target="../tags/tag535.xml"/><Relationship Id="rId7" Type="http://schemas.openxmlformats.org/officeDocument/2006/relationships/tags" Target="../tags/tag539.xml"/><Relationship Id="rId12" Type="http://schemas.openxmlformats.org/officeDocument/2006/relationships/image" Target="../media/image36.png"/><Relationship Id="rId2" Type="http://schemas.openxmlformats.org/officeDocument/2006/relationships/tags" Target="../tags/tag534.xml"/><Relationship Id="rId1" Type="http://schemas.openxmlformats.org/officeDocument/2006/relationships/tags" Target="../tags/tag533.xml"/><Relationship Id="rId6" Type="http://schemas.openxmlformats.org/officeDocument/2006/relationships/tags" Target="../tags/tag538.xml"/><Relationship Id="rId11" Type="http://schemas.openxmlformats.org/officeDocument/2006/relationships/slide" Target="slide45.xml"/><Relationship Id="rId5" Type="http://schemas.openxmlformats.org/officeDocument/2006/relationships/tags" Target="../tags/tag537.xml"/><Relationship Id="rId10" Type="http://schemas.openxmlformats.org/officeDocument/2006/relationships/notesSlide" Target="../notesSlides/notesSlide41.xml"/><Relationship Id="rId4" Type="http://schemas.openxmlformats.org/officeDocument/2006/relationships/tags" Target="../tags/tag536.xml"/><Relationship Id="rId9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54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543.xml"/><Relationship Id="rId7" Type="http://schemas.openxmlformats.org/officeDocument/2006/relationships/tags" Target="../tags/tag547.xml"/><Relationship Id="rId12" Type="http://schemas.openxmlformats.org/officeDocument/2006/relationships/tags" Target="../tags/tag552.xml"/><Relationship Id="rId2" Type="http://schemas.openxmlformats.org/officeDocument/2006/relationships/tags" Target="../tags/tag542.xml"/><Relationship Id="rId16" Type="http://schemas.openxmlformats.org/officeDocument/2006/relationships/image" Target="../media/image36.png"/><Relationship Id="rId1" Type="http://schemas.openxmlformats.org/officeDocument/2006/relationships/tags" Target="../tags/tag541.xml"/><Relationship Id="rId6" Type="http://schemas.openxmlformats.org/officeDocument/2006/relationships/tags" Target="../tags/tag546.xml"/><Relationship Id="rId11" Type="http://schemas.openxmlformats.org/officeDocument/2006/relationships/tags" Target="../tags/tag551.xml"/><Relationship Id="rId5" Type="http://schemas.openxmlformats.org/officeDocument/2006/relationships/tags" Target="../tags/tag545.xml"/><Relationship Id="rId15" Type="http://schemas.openxmlformats.org/officeDocument/2006/relationships/slide" Target="slide45.xml"/><Relationship Id="rId10" Type="http://schemas.openxmlformats.org/officeDocument/2006/relationships/tags" Target="../tags/tag550.xml"/><Relationship Id="rId4" Type="http://schemas.openxmlformats.org/officeDocument/2006/relationships/tags" Target="../tags/tag544.xml"/><Relationship Id="rId9" Type="http://schemas.openxmlformats.org/officeDocument/2006/relationships/tags" Target="../tags/tag549.xml"/><Relationship Id="rId1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tags" Target="../tags/tag565.xml"/><Relationship Id="rId18" Type="http://schemas.openxmlformats.org/officeDocument/2006/relationships/tags" Target="../tags/tag570.xml"/><Relationship Id="rId26" Type="http://schemas.openxmlformats.org/officeDocument/2006/relationships/tags" Target="../tags/tag578.xml"/><Relationship Id="rId3" Type="http://schemas.openxmlformats.org/officeDocument/2006/relationships/tags" Target="../tags/tag555.xml"/><Relationship Id="rId21" Type="http://schemas.openxmlformats.org/officeDocument/2006/relationships/tags" Target="../tags/tag573.xml"/><Relationship Id="rId34" Type="http://schemas.openxmlformats.org/officeDocument/2006/relationships/image" Target="../media/image37.png"/><Relationship Id="rId7" Type="http://schemas.openxmlformats.org/officeDocument/2006/relationships/tags" Target="../tags/tag559.xml"/><Relationship Id="rId12" Type="http://schemas.openxmlformats.org/officeDocument/2006/relationships/tags" Target="../tags/tag564.xml"/><Relationship Id="rId17" Type="http://schemas.openxmlformats.org/officeDocument/2006/relationships/tags" Target="../tags/tag569.xml"/><Relationship Id="rId25" Type="http://schemas.openxmlformats.org/officeDocument/2006/relationships/tags" Target="../tags/tag577.xml"/><Relationship Id="rId33" Type="http://schemas.openxmlformats.org/officeDocument/2006/relationships/slide" Target="slide44.xml"/><Relationship Id="rId2" Type="http://schemas.openxmlformats.org/officeDocument/2006/relationships/tags" Target="../tags/tag554.xml"/><Relationship Id="rId16" Type="http://schemas.openxmlformats.org/officeDocument/2006/relationships/tags" Target="../tags/tag568.xml"/><Relationship Id="rId20" Type="http://schemas.openxmlformats.org/officeDocument/2006/relationships/tags" Target="../tags/tag572.xml"/><Relationship Id="rId29" Type="http://schemas.openxmlformats.org/officeDocument/2006/relationships/tags" Target="../tags/tag581.xml"/><Relationship Id="rId1" Type="http://schemas.openxmlformats.org/officeDocument/2006/relationships/tags" Target="../tags/tag553.xml"/><Relationship Id="rId6" Type="http://schemas.openxmlformats.org/officeDocument/2006/relationships/tags" Target="../tags/tag558.xml"/><Relationship Id="rId11" Type="http://schemas.openxmlformats.org/officeDocument/2006/relationships/tags" Target="../tags/tag563.xml"/><Relationship Id="rId24" Type="http://schemas.openxmlformats.org/officeDocument/2006/relationships/tags" Target="../tags/tag576.xml"/><Relationship Id="rId32" Type="http://schemas.openxmlformats.org/officeDocument/2006/relationships/notesSlide" Target="../notesSlides/notesSlide43.xml"/><Relationship Id="rId5" Type="http://schemas.openxmlformats.org/officeDocument/2006/relationships/tags" Target="../tags/tag557.xml"/><Relationship Id="rId15" Type="http://schemas.openxmlformats.org/officeDocument/2006/relationships/tags" Target="../tags/tag567.xml"/><Relationship Id="rId23" Type="http://schemas.openxmlformats.org/officeDocument/2006/relationships/tags" Target="../tags/tag575.xml"/><Relationship Id="rId28" Type="http://schemas.openxmlformats.org/officeDocument/2006/relationships/tags" Target="../tags/tag580.xml"/><Relationship Id="rId10" Type="http://schemas.openxmlformats.org/officeDocument/2006/relationships/tags" Target="../tags/tag562.xml"/><Relationship Id="rId19" Type="http://schemas.openxmlformats.org/officeDocument/2006/relationships/tags" Target="../tags/tag571.xml"/><Relationship Id="rId31" Type="http://schemas.openxmlformats.org/officeDocument/2006/relationships/slideLayout" Target="../slideLayouts/slideLayout2.xml"/><Relationship Id="rId4" Type="http://schemas.openxmlformats.org/officeDocument/2006/relationships/tags" Target="../tags/tag556.xml"/><Relationship Id="rId9" Type="http://schemas.openxmlformats.org/officeDocument/2006/relationships/tags" Target="../tags/tag561.xml"/><Relationship Id="rId14" Type="http://schemas.openxmlformats.org/officeDocument/2006/relationships/tags" Target="../tags/tag566.xml"/><Relationship Id="rId22" Type="http://schemas.openxmlformats.org/officeDocument/2006/relationships/tags" Target="../tags/tag574.xml"/><Relationship Id="rId27" Type="http://schemas.openxmlformats.org/officeDocument/2006/relationships/tags" Target="../tags/tag579.xml"/><Relationship Id="rId30" Type="http://schemas.openxmlformats.org/officeDocument/2006/relationships/tags" Target="../tags/tag582.xml"/><Relationship Id="rId8" Type="http://schemas.openxmlformats.org/officeDocument/2006/relationships/tags" Target="../tags/tag56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590.xml"/><Relationship Id="rId13" Type="http://schemas.openxmlformats.org/officeDocument/2006/relationships/slide" Target="slide43.xml"/><Relationship Id="rId3" Type="http://schemas.openxmlformats.org/officeDocument/2006/relationships/tags" Target="../tags/tag585.xml"/><Relationship Id="rId7" Type="http://schemas.openxmlformats.org/officeDocument/2006/relationships/tags" Target="../tags/tag589.xml"/><Relationship Id="rId12" Type="http://schemas.openxmlformats.org/officeDocument/2006/relationships/notesSlide" Target="../notesSlides/notesSlide44.xml"/><Relationship Id="rId2" Type="http://schemas.openxmlformats.org/officeDocument/2006/relationships/tags" Target="../tags/tag584.xml"/><Relationship Id="rId1" Type="http://schemas.openxmlformats.org/officeDocument/2006/relationships/tags" Target="../tags/tag583.xml"/><Relationship Id="rId6" Type="http://schemas.openxmlformats.org/officeDocument/2006/relationships/tags" Target="../tags/tag58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87.xml"/><Relationship Id="rId10" Type="http://schemas.openxmlformats.org/officeDocument/2006/relationships/tags" Target="../tags/tag592.xml"/><Relationship Id="rId4" Type="http://schemas.openxmlformats.org/officeDocument/2006/relationships/tags" Target="../tags/tag586.xml"/><Relationship Id="rId9" Type="http://schemas.openxmlformats.org/officeDocument/2006/relationships/tags" Target="../tags/tag59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600.xml"/><Relationship Id="rId13" Type="http://schemas.openxmlformats.org/officeDocument/2006/relationships/tags" Target="../tags/tag605.xml"/><Relationship Id="rId18" Type="http://schemas.openxmlformats.org/officeDocument/2006/relationships/tags" Target="../tags/tag610.xml"/><Relationship Id="rId26" Type="http://schemas.openxmlformats.org/officeDocument/2006/relationships/slide" Target="slide49.xml"/><Relationship Id="rId3" Type="http://schemas.openxmlformats.org/officeDocument/2006/relationships/tags" Target="../tags/tag595.xml"/><Relationship Id="rId21" Type="http://schemas.openxmlformats.org/officeDocument/2006/relationships/tags" Target="../tags/tag613.xml"/><Relationship Id="rId7" Type="http://schemas.openxmlformats.org/officeDocument/2006/relationships/tags" Target="../tags/tag599.xml"/><Relationship Id="rId12" Type="http://schemas.openxmlformats.org/officeDocument/2006/relationships/tags" Target="../tags/tag604.xml"/><Relationship Id="rId17" Type="http://schemas.openxmlformats.org/officeDocument/2006/relationships/tags" Target="../tags/tag609.xml"/><Relationship Id="rId25" Type="http://schemas.openxmlformats.org/officeDocument/2006/relationships/slide" Target="slide48.xml"/><Relationship Id="rId2" Type="http://schemas.openxmlformats.org/officeDocument/2006/relationships/tags" Target="../tags/tag594.xml"/><Relationship Id="rId16" Type="http://schemas.openxmlformats.org/officeDocument/2006/relationships/tags" Target="../tags/tag608.xml"/><Relationship Id="rId20" Type="http://schemas.openxmlformats.org/officeDocument/2006/relationships/tags" Target="../tags/tag612.xml"/><Relationship Id="rId1" Type="http://schemas.openxmlformats.org/officeDocument/2006/relationships/tags" Target="../tags/tag593.xml"/><Relationship Id="rId6" Type="http://schemas.openxmlformats.org/officeDocument/2006/relationships/tags" Target="../tags/tag598.xml"/><Relationship Id="rId11" Type="http://schemas.openxmlformats.org/officeDocument/2006/relationships/tags" Target="../tags/tag603.xml"/><Relationship Id="rId24" Type="http://schemas.openxmlformats.org/officeDocument/2006/relationships/notesSlide" Target="../notesSlides/notesSlide45.xml"/><Relationship Id="rId5" Type="http://schemas.openxmlformats.org/officeDocument/2006/relationships/tags" Target="../tags/tag597.xml"/><Relationship Id="rId15" Type="http://schemas.openxmlformats.org/officeDocument/2006/relationships/tags" Target="../tags/tag607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37.png"/><Relationship Id="rId10" Type="http://schemas.openxmlformats.org/officeDocument/2006/relationships/tags" Target="../tags/tag602.xml"/><Relationship Id="rId19" Type="http://schemas.openxmlformats.org/officeDocument/2006/relationships/tags" Target="../tags/tag611.xml"/><Relationship Id="rId4" Type="http://schemas.openxmlformats.org/officeDocument/2006/relationships/tags" Target="../tags/tag596.xml"/><Relationship Id="rId9" Type="http://schemas.openxmlformats.org/officeDocument/2006/relationships/tags" Target="../tags/tag601.xml"/><Relationship Id="rId14" Type="http://schemas.openxmlformats.org/officeDocument/2006/relationships/tags" Target="../tags/tag606.xml"/><Relationship Id="rId22" Type="http://schemas.openxmlformats.org/officeDocument/2006/relationships/tags" Target="../tags/tag614.xml"/><Relationship Id="rId27" Type="http://schemas.openxmlformats.org/officeDocument/2006/relationships/slide" Target="slide5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622.xml"/><Relationship Id="rId13" Type="http://schemas.openxmlformats.org/officeDocument/2006/relationships/tags" Target="../tags/tag627.xml"/><Relationship Id="rId18" Type="http://schemas.openxmlformats.org/officeDocument/2006/relationships/tags" Target="../tags/tag632.xml"/><Relationship Id="rId26" Type="http://schemas.openxmlformats.org/officeDocument/2006/relationships/slide" Target="slide43.xml"/><Relationship Id="rId3" Type="http://schemas.openxmlformats.org/officeDocument/2006/relationships/tags" Target="../tags/tag617.xml"/><Relationship Id="rId21" Type="http://schemas.openxmlformats.org/officeDocument/2006/relationships/tags" Target="../tags/tag635.xml"/><Relationship Id="rId7" Type="http://schemas.openxmlformats.org/officeDocument/2006/relationships/tags" Target="../tags/tag621.xml"/><Relationship Id="rId12" Type="http://schemas.openxmlformats.org/officeDocument/2006/relationships/tags" Target="../tags/tag626.xml"/><Relationship Id="rId17" Type="http://schemas.openxmlformats.org/officeDocument/2006/relationships/tags" Target="../tags/tag631.xml"/><Relationship Id="rId25" Type="http://schemas.openxmlformats.org/officeDocument/2006/relationships/notesSlide" Target="../notesSlides/notesSlide46.xml"/><Relationship Id="rId2" Type="http://schemas.openxmlformats.org/officeDocument/2006/relationships/tags" Target="../tags/tag616.xml"/><Relationship Id="rId16" Type="http://schemas.openxmlformats.org/officeDocument/2006/relationships/tags" Target="../tags/tag630.xml"/><Relationship Id="rId20" Type="http://schemas.openxmlformats.org/officeDocument/2006/relationships/tags" Target="../tags/tag634.xml"/><Relationship Id="rId1" Type="http://schemas.openxmlformats.org/officeDocument/2006/relationships/tags" Target="../tags/tag615.xml"/><Relationship Id="rId6" Type="http://schemas.openxmlformats.org/officeDocument/2006/relationships/tags" Target="../tags/tag620.xml"/><Relationship Id="rId11" Type="http://schemas.openxmlformats.org/officeDocument/2006/relationships/tags" Target="../tags/tag625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619.xml"/><Relationship Id="rId15" Type="http://schemas.openxmlformats.org/officeDocument/2006/relationships/tags" Target="../tags/tag629.xml"/><Relationship Id="rId23" Type="http://schemas.openxmlformats.org/officeDocument/2006/relationships/tags" Target="../tags/tag637.xml"/><Relationship Id="rId10" Type="http://schemas.openxmlformats.org/officeDocument/2006/relationships/tags" Target="../tags/tag624.xml"/><Relationship Id="rId19" Type="http://schemas.openxmlformats.org/officeDocument/2006/relationships/tags" Target="../tags/tag633.xml"/><Relationship Id="rId4" Type="http://schemas.openxmlformats.org/officeDocument/2006/relationships/tags" Target="../tags/tag618.xml"/><Relationship Id="rId9" Type="http://schemas.openxmlformats.org/officeDocument/2006/relationships/tags" Target="../tags/tag623.xml"/><Relationship Id="rId14" Type="http://schemas.openxmlformats.org/officeDocument/2006/relationships/tags" Target="../tags/tag628.xml"/><Relationship Id="rId22" Type="http://schemas.openxmlformats.org/officeDocument/2006/relationships/tags" Target="../tags/tag636.xml"/><Relationship Id="rId27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645.xml"/><Relationship Id="rId13" Type="http://schemas.openxmlformats.org/officeDocument/2006/relationships/tags" Target="../tags/tag650.xml"/><Relationship Id="rId18" Type="http://schemas.openxmlformats.org/officeDocument/2006/relationships/tags" Target="../tags/tag655.xml"/><Relationship Id="rId3" Type="http://schemas.openxmlformats.org/officeDocument/2006/relationships/tags" Target="../tags/tag640.xml"/><Relationship Id="rId21" Type="http://schemas.openxmlformats.org/officeDocument/2006/relationships/slide" Target="slide43.xml"/><Relationship Id="rId7" Type="http://schemas.openxmlformats.org/officeDocument/2006/relationships/tags" Target="../tags/tag644.xml"/><Relationship Id="rId12" Type="http://schemas.openxmlformats.org/officeDocument/2006/relationships/tags" Target="../tags/tag649.xml"/><Relationship Id="rId17" Type="http://schemas.openxmlformats.org/officeDocument/2006/relationships/tags" Target="../tags/tag654.xml"/><Relationship Id="rId2" Type="http://schemas.openxmlformats.org/officeDocument/2006/relationships/tags" Target="../tags/tag639.xml"/><Relationship Id="rId16" Type="http://schemas.openxmlformats.org/officeDocument/2006/relationships/tags" Target="../tags/tag653.xml"/><Relationship Id="rId20" Type="http://schemas.openxmlformats.org/officeDocument/2006/relationships/notesSlide" Target="../notesSlides/notesSlide47.xml"/><Relationship Id="rId1" Type="http://schemas.openxmlformats.org/officeDocument/2006/relationships/tags" Target="../tags/tag638.xml"/><Relationship Id="rId6" Type="http://schemas.openxmlformats.org/officeDocument/2006/relationships/tags" Target="../tags/tag643.xml"/><Relationship Id="rId11" Type="http://schemas.openxmlformats.org/officeDocument/2006/relationships/tags" Target="../tags/tag648.xml"/><Relationship Id="rId24" Type="http://schemas.openxmlformats.org/officeDocument/2006/relationships/slide" Target="slide50.xml"/><Relationship Id="rId5" Type="http://schemas.openxmlformats.org/officeDocument/2006/relationships/tags" Target="../tags/tag642.xml"/><Relationship Id="rId15" Type="http://schemas.openxmlformats.org/officeDocument/2006/relationships/tags" Target="../tags/tag652.xml"/><Relationship Id="rId23" Type="http://schemas.openxmlformats.org/officeDocument/2006/relationships/slide" Target="slide49.xml"/><Relationship Id="rId10" Type="http://schemas.openxmlformats.org/officeDocument/2006/relationships/tags" Target="../tags/tag647.xml"/><Relationship Id="rId19" Type="http://schemas.openxmlformats.org/officeDocument/2006/relationships/slideLayout" Target="../slideLayouts/slideLayout2.xml"/><Relationship Id="rId4" Type="http://schemas.openxmlformats.org/officeDocument/2006/relationships/tags" Target="../tags/tag641.xml"/><Relationship Id="rId9" Type="http://schemas.openxmlformats.org/officeDocument/2006/relationships/tags" Target="../tags/tag646.xml"/><Relationship Id="rId14" Type="http://schemas.openxmlformats.org/officeDocument/2006/relationships/tags" Target="../tags/tag651.xml"/><Relationship Id="rId22" Type="http://schemas.openxmlformats.org/officeDocument/2006/relationships/slide" Target="slide4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663.xml"/><Relationship Id="rId13" Type="http://schemas.openxmlformats.org/officeDocument/2006/relationships/image" Target="../media/image36.png"/><Relationship Id="rId3" Type="http://schemas.openxmlformats.org/officeDocument/2006/relationships/tags" Target="../tags/tag658.xml"/><Relationship Id="rId7" Type="http://schemas.openxmlformats.org/officeDocument/2006/relationships/tags" Target="../tags/tag662.xml"/><Relationship Id="rId12" Type="http://schemas.openxmlformats.org/officeDocument/2006/relationships/slide" Target="slide45.xml"/><Relationship Id="rId2" Type="http://schemas.openxmlformats.org/officeDocument/2006/relationships/tags" Target="../tags/tag657.xml"/><Relationship Id="rId1" Type="http://schemas.openxmlformats.org/officeDocument/2006/relationships/tags" Target="../tags/tag656.xml"/><Relationship Id="rId6" Type="http://schemas.openxmlformats.org/officeDocument/2006/relationships/tags" Target="../tags/tag661.xml"/><Relationship Id="rId11" Type="http://schemas.openxmlformats.org/officeDocument/2006/relationships/notesSlide" Target="../notesSlides/notesSlide48.xml"/><Relationship Id="rId5" Type="http://schemas.openxmlformats.org/officeDocument/2006/relationships/tags" Target="../tags/tag660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659.xml"/><Relationship Id="rId9" Type="http://schemas.openxmlformats.org/officeDocument/2006/relationships/tags" Target="../tags/tag66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672.xml"/><Relationship Id="rId13" Type="http://schemas.openxmlformats.org/officeDocument/2006/relationships/tags" Target="../tags/tag677.xml"/><Relationship Id="rId18" Type="http://schemas.openxmlformats.org/officeDocument/2006/relationships/tags" Target="../tags/tag682.xml"/><Relationship Id="rId3" Type="http://schemas.openxmlformats.org/officeDocument/2006/relationships/tags" Target="../tags/tag667.xml"/><Relationship Id="rId21" Type="http://schemas.openxmlformats.org/officeDocument/2006/relationships/notesSlide" Target="../notesSlides/notesSlide49.xml"/><Relationship Id="rId7" Type="http://schemas.openxmlformats.org/officeDocument/2006/relationships/tags" Target="../tags/tag671.xml"/><Relationship Id="rId12" Type="http://schemas.openxmlformats.org/officeDocument/2006/relationships/tags" Target="../tags/tag676.xml"/><Relationship Id="rId17" Type="http://schemas.openxmlformats.org/officeDocument/2006/relationships/tags" Target="../tags/tag681.xml"/><Relationship Id="rId2" Type="http://schemas.openxmlformats.org/officeDocument/2006/relationships/tags" Target="../tags/tag666.xml"/><Relationship Id="rId16" Type="http://schemas.openxmlformats.org/officeDocument/2006/relationships/tags" Target="../tags/tag680.xml"/><Relationship Id="rId20" Type="http://schemas.openxmlformats.org/officeDocument/2006/relationships/slideLayout" Target="../slideLayouts/slideLayout2.xml"/><Relationship Id="rId1" Type="http://schemas.openxmlformats.org/officeDocument/2006/relationships/tags" Target="../tags/tag665.xml"/><Relationship Id="rId6" Type="http://schemas.openxmlformats.org/officeDocument/2006/relationships/tags" Target="../tags/tag670.xml"/><Relationship Id="rId11" Type="http://schemas.openxmlformats.org/officeDocument/2006/relationships/tags" Target="../tags/tag675.xml"/><Relationship Id="rId5" Type="http://schemas.openxmlformats.org/officeDocument/2006/relationships/tags" Target="../tags/tag669.xml"/><Relationship Id="rId15" Type="http://schemas.openxmlformats.org/officeDocument/2006/relationships/tags" Target="../tags/tag679.xml"/><Relationship Id="rId23" Type="http://schemas.openxmlformats.org/officeDocument/2006/relationships/image" Target="../media/image36.png"/><Relationship Id="rId10" Type="http://schemas.openxmlformats.org/officeDocument/2006/relationships/tags" Target="../tags/tag674.xml"/><Relationship Id="rId19" Type="http://schemas.openxmlformats.org/officeDocument/2006/relationships/tags" Target="../tags/tag683.xml"/><Relationship Id="rId4" Type="http://schemas.openxmlformats.org/officeDocument/2006/relationships/tags" Target="../tags/tag668.xml"/><Relationship Id="rId9" Type="http://schemas.openxmlformats.org/officeDocument/2006/relationships/tags" Target="../tags/tag673.xml"/><Relationship Id="rId14" Type="http://schemas.openxmlformats.org/officeDocument/2006/relationships/tags" Target="../tags/tag678.xml"/><Relationship Id="rId22" Type="http://schemas.openxmlformats.org/officeDocument/2006/relationships/slide" Target="slide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691.xml"/><Relationship Id="rId3" Type="http://schemas.openxmlformats.org/officeDocument/2006/relationships/tags" Target="../tags/tag686.xml"/><Relationship Id="rId7" Type="http://schemas.openxmlformats.org/officeDocument/2006/relationships/tags" Target="../tags/tag690.xml"/><Relationship Id="rId12" Type="http://schemas.openxmlformats.org/officeDocument/2006/relationships/image" Target="../media/image39.png"/><Relationship Id="rId2" Type="http://schemas.openxmlformats.org/officeDocument/2006/relationships/tags" Target="../tags/tag685.xml"/><Relationship Id="rId1" Type="http://schemas.openxmlformats.org/officeDocument/2006/relationships/tags" Target="../tags/tag684.xml"/><Relationship Id="rId6" Type="http://schemas.openxmlformats.org/officeDocument/2006/relationships/tags" Target="../tags/tag689.xml"/><Relationship Id="rId11" Type="http://schemas.openxmlformats.org/officeDocument/2006/relationships/slide" Target="slide45.xml"/><Relationship Id="rId5" Type="http://schemas.openxmlformats.org/officeDocument/2006/relationships/tags" Target="../tags/tag688.xml"/><Relationship Id="rId10" Type="http://schemas.openxmlformats.org/officeDocument/2006/relationships/notesSlide" Target="../notesSlides/notesSlide50.xml"/><Relationship Id="rId4" Type="http://schemas.openxmlformats.org/officeDocument/2006/relationships/tags" Target="../tags/tag687.xml"/><Relationship Id="rId9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699.xml"/><Relationship Id="rId13" Type="http://schemas.openxmlformats.org/officeDocument/2006/relationships/tags" Target="../tags/tag704.xml"/><Relationship Id="rId18" Type="http://schemas.openxmlformats.org/officeDocument/2006/relationships/tags" Target="../tags/tag709.xml"/><Relationship Id="rId26" Type="http://schemas.openxmlformats.org/officeDocument/2006/relationships/slide" Target="slide49.xml"/><Relationship Id="rId3" Type="http://schemas.openxmlformats.org/officeDocument/2006/relationships/tags" Target="../tags/tag694.xml"/><Relationship Id="rId21" Type="http://schemas.openxmlformats.org/officeDocument/2006/relationships/tags" Target="../tags/tag712.xml"/><Relationship Id="rId7" Type="http://schemas.openxmlformats.org/officeDocument/2006/relationships/tags" Target="../tags/tag698.xml"/><Relationship Id="rId12" Type="http://schemas.openxmlformats.org/officeDocument/2006/relationships/tags" Target="../tags/tag703.xml"/><Relationship Id="rId17" Type="http://schemas.openxmlformats.org/officeDocument/2006/relationships/tags" Target="../tags/tag708.xml"/><Relationship Id="rId25" Type="http://schemas.openxmlformats.org/officeDocument/2006/relationships/slide" Target="slide48.xml"/><Relationship Id="rId2" Type="http://schemas.openxmlformats.org/officeDocument/2006/relationships/tags" Target="../tags/tag693.xml"/><Relationship Id="rId16" Type="http://schemas.openxmlformats.org/officeDocument/2006/relationships/tags" Target="../tags/tag707.xml"/><Relationship Id="rId20" Type="http://schemas.openxmlformats.org/officeDocument/2006/relationships/tags" Target="../tags/tag711.xml"/><Relationship Id="rId1" Type="http://schemas.openxmlformats.org/officeDocument/2006/relationships/tags" Target="../tags/tag692.xml"/><Relationship Id="rId6" Type="http://schemas.openxmlformats.org/officeDocument/2006/relationships/tags" Target="../tags/tag697.xml"/><Relationship Id="rId11" Type="http://schemas.openxmlformats.org/officeDocument/2006/relationships/tags" Target="../tags/tag702.xml"/><Relationship Id="rId24" Type="http://schemas.openxmlformats.org/officeDocument/2006/relationships/notesSlide" Target="../notesSlides/notesSlide51.xml"/><Relationship Id="rId5" Type="http://schemas.openxmlformats.org/officeDocument/2006/relationships/tags" Target="../tags/tag696.xml"/><Relationship Id="rId15" Type="http://schemas.openxmlformats.org/officeDocument/2006/relationships/tags" Target="../tags/tag706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37.png"/><Relationship Id="rId10" Type="http://schemas.openxmlformats.org/officeDocument/2006/relationships/tags" Target="../tags/tag701.xml"/><Relationship Id="rId19" Type="http://schemas.openxmlformats.org/officeDocument/2006/relationships/tags" Target="../tags/tag710.xml"/><Relationship Id="rId4" Type="http://schemas.openxmlformats.org/officeDocument/2006/relationships/tags" Target="../tags/tag695.xml"/><Relationship Id="rId9" Type="http://schemas.openxmlformats.org/officeDocument/2006/relationships/tags" Target="../tags/tag700.xml"/><Relationship Id="rId14" Type="http://schemas.openxmlformats.org/officeDocument/2006/relationships/tags" Target="../tags/tag705.xml"/><Relationship Id="rId22" Type="http://schemas.openxmlformats.org/officeDocument/2006/relationships/tags" Target="../tags/tag713.xml"/><Relationship Id="rId27" Type="http://schemas.openxmlformats.org/officeDocument/2006/relationships/slide" Target="slide5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721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716.xml"/><Relationship Id="rId7" Type="http://schemas.openxmlformats.org/officeDocument/2006/relationships/tags" Target="../tags/tag720.xml"/><Relationship Id="rId12" Type="http://schemas.openxmlformats.org/officeDocument/2006/relationships/tags" Target="../tags/tag725.xml"/><Relationship Id="rId2" Type="http://schemas.openxmlformats.org/officeDocument/2006/relationships/tags" Target="../tags/tag715.xml"/><Relationship Id="rId16" Type="http://schemas.openxmlformats.org/officeDocument/2006/relationships/image" Target="../media/image36.png"/><Relationship Id="rId1" Type="http://schemas.openxmlformats.org/officeDocument/2006/relationships/tags" Target="../tags/tag714.xml"/><Relationship Id="rId6" Type="http://schemas.openxmlformats.org/officeDocument/2006/relationships/tags" Target="../tags/tag719.xml"/><Relationship Id="rId11" Type="http://schemas.openxmlformats.org/officeDocument/2006/relationships/tags" Target="../tags/tag724.xml"/><Relationship Id="rId5" Type="http://schemas.openxmlformats.org/officeDocument/2006/relationships/tags" Target="../tags/tag718.xml"/><Relationship Id="rId15" Type="http://schemas.openxmlformats.org/officeDocument/2006/relationships/slide" Target="slide45.xml"/><Relationship Id="rId10" Type="http://schemas.openxmlformats.org/officeDocument/2006/relationships/tags" Target="../tags/tag723.xml"/><Relationship Id="rId4" Type="http://schemas.openxmlformats.org/officeDocument/2006/relationships/tags" Target="../tags/tag717.xml"/><Relationship Id="rId9" Type="http://schemas.openxmlformats.org/officeDocument/2006/relationships/tags" Target="../tags/tag722.xml"/><Relationship Id="rId1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733.xml"/><Relationship Id="rId13" Type="http://schemas.openxmlformats.org/officeDocument/2006/relationships/image" Target="../media/image40.png"/><Relationship Id="rId3" Type="http://schemas.openxmlformats.org/officeDocument/2006/relationships/tags" Target="../tags/tag728.xml"/><Relationship Id="rId7" Type="http://schemas.openxmlformats.org/officeDocument/2006/relationships/tags" Target="../tags/tag732.xml"/><Relationship Id="rId12" Type="http://schemas.openxmlformats.org/officeDocument/2006/relationships/slide" Target="slide49.xml"/><Relationship Id="rId2" Type="http://schemas.openxmlformats.org/officeDocument/2006/relationships/tags" Target="../tags/tag727.xml"/><Relationship Id="rId1" Type="http://schemas.openxmlformats.org/officeDocument/2006/relationships/tags" Target="../tags/tag726.xml"/><Relationship Id="rId6" Type="http://schemas.openxmlformats.org/officeDocument/2006/relationships/tags" Target="../tags/tag731.xml"/><Relationship Id="rId11" Type="http://schemas.openxmlformats.org/officeDocument/2006/relationships/slide" Target="slide48.xml"/><Relationship Id="rId5" Type="http://schemas.openxmlformats.org/officeDocument/2006/relationships/tags" Target="../tags/tag730.xml"/><Relationship Id="rId10" Type="http://schemas.openxmlformats.org/officeDocument/2006/relationships/notesSlide" Target="../notesSlides/notesSlide53.xml"/><Relationship Id="rId4" Type="http://schemas.openxmlformats.org/officeDocument/2006/relationships/tags" Target="../tags/tag729.xml"/><Relationship Id="rId9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736.xml"/><Relationship Id="rId2" Type="http://schemas.openxmlformats.org/officeDocument/2006/relationships/tags" Target="../tags/tag735.xml"/><Relationship Id="rId1" Type="http://schemas.openxmlformats.org/officeDocument/2006/relationships/tags" Target="../tags/tag734.xml"/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744.xml"/><Relationship Id="rId13" Type="http://schemas.openxmlformats.org/officeDocument/2006/relationships/slide" Target="slide49.xml"/><Relationship Id="rId3" Type="http://schemas.openxmlformats.org/officeDocument/2006/relationships/tags" Target="../tags/tag739.xml"/><Relationship Id="rId7" Type="http://schemas.openxmlformats.org/officeDocument/2006/relationships/tags" Target="../tags/tag743.xml"/><Relationship Id="rId12" Type="http://schemas.openxmlformats.org/officeDocument/2006/relationships/notesSlide" Target="../notesSlides/notesSlide55.xml"/><Relationship Id="rId2" Type="http://schemas.openxmlformats.org/officeDocument/2006/relationships/tags" Target="../tags/tag738.xml"/><Relationship Id="rId1" Type="http://schemas.openxmlformats.org/officeDocument/2006/relationships/tags" Target="../tags/tag737.xml"/><Relationship Id="rId6" Type="http://schemas.openxmlformats.org/officeDocument/2006/relationships/tags" Target="../tags/tag74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41.xml"/><Relationship Id="rId15" Type="http://schemas.openxmlformats.org/officeDocument/2006/relationships/slide" Target="slide48.xml"/><Relationship Id="rId10" Type="http://schemas.openxmlformats.org/officeDocument/2006/relationships/tags" Target="../tags/tag746.xml"/><Relationship Id="rId4" Type="http://schemas.openxmlformats.org/officeDocument/2006/relationships/tags" Target="../tags/tag740.xml"/><Relationship Id="rId9" Type="http://schemas.openxmlformats.org/officeDocument/2006/relationships/tags" Target="../tags/tag745.xml"/><Relationship Id="rId1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749.xml"/><Relationship Id="rId2" Type="http://schemas.openxmlformats.org/officeDocument/2006/relationships/tags" Target="../tags/tag748.xml"/><Relationship Id="rId1" Type="http://schemas.openxmlformats.org/officeDocument/2006/relationships/tags" Target="../tags/tag747.xml"/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757.xml"/><Relationship Id="rId13" Type="http://schemas.openxmlformats.org/officeDocument/2006/relationships/slide" Target="slide48.xml"/><Relationship Id="rId3" Type="http://schemas.openxmlformats.org/officeDocument/2006/relationships/tags" Target="../tags/tag752.xml"/><Relationship Id="rId7" Type="http://schemas.openxmlformats.org/officeDocument/2006/relationships/tags" Target="../tags/tag756.xml"/><Relationship Id="rId12" Type="http://schemas.openxmlformats.org/officeDocument/2006/relationships/notesSlide" Target="../notesSlides/notesSlide57.xml"/><Relationship Id="rId2" Type="http://schemas.openxmlformats.org/officeDocument/2006/relationships/tags" Target="../tags/tag751.xml"/><Relationship Id="rId1" Type="http://schemas.openxmlformats.org/officeDocument/2006/relationships/tags" Target="../tags/tag750.xml"/><Relationship Id="rId6" Type="http://schemas.openxmlformats.org/officeDocument/2006/relationships/tags" Target="../tags/tag75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54.xml"/><Relationship Id="rId15" Type="http://schemas.openxmlformats.org/officeDocument/2006/relationships/image" Target="../media/image40.png"/><Relationship Id="rId10" Type="http://schemas.openxmlformats.org/officeDocument/2006/relationships/tags" Target="../tags/tag759.xml"/><Relationship Id="rId4" Type="http://schemas.openxmlformats.org/officeDocument/2006/relationships/tags" Target="../tags/tag753.xml"/><Relationship Id="rId9" Type="http://schemas.openxmlformats.org/officeDocument/2006/relationships/tags" Target="../tags/tag758.xml"/><Relationship Id="rId14" Type="http://schemas.openxmlformats.org/officeDocument/2006/relationships/slide" Target="slide4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767.xml"/><Relationship Id="rId13" Type="http://schemas.openxmlformats.org/officeDocument/2006/relationships/slide" Target="slide48.xml"/><Relationship Id="rId3" Type="http://schemas.openxmlformats.org/officeDocument/2006/relationships/tags" Target="../tags/tag762.xml"/><Relationship Id="rId7" Type="http://schemas.openxmlformats.org/officeDocument/2006/relationships/tags" Target="../tags/tag766.xml"/><Relationship Id="rId12" Type="http://schemas.openxmlformats.org/officeDocument/2006/relationships/notesSlide" Target="../notesSlides/notesSlide58.xml"/><Relationship Id="rId2" Type="http://schemas.openxmlformats.org/officeDocument/2006/relationships/tags" Target="../tags/tag761.xml"/><Relationship Id="rId1" Type="http://schemas.openxmlformats.org/officeDocument/2006/relationships/tags" Target="../tags/tag760.xml"/><Relationship Id="rId6" Type="http://schemas.openxmlformats.org/officeDocument/2006/relationships/tags" Target="../tags/tag76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64.xml"/><Relationship Id="rId10" Type="http://schemas.openxmlformats.org/officeDocument/2006/relationships/tags" Target="../tags/tag769.xml"/><Relationship Id="rId4" Type="http://schemas.openxmlformats.org/officeDocument/2006/relationships/tags" Target="../tags/tag763.xml"/><Relationship Id="rId9" Type="http://schemas.openxmlformats.org/officeDocument/2006/relationships/tags" Target="../tags/tag768.xml"/><Relationship Id="rId1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777.xml"/><Relationship Id="rId13" Type="http://schemas.openxmlformats.org/officeDocument/2006/relationships/image" Target="../media/image40.png"/><Relationship Id="rId3" Type="http://schemas.openxmlformats.org/officeDocument/2006/relationships/tags" Target="../tags/tag772.xml"/><Relationship Id="rId7" Type="http://schemas.openxmlformats.org/officeDocument/2006/relationships/tags" Target="../tags/tag776.xml"/><Relationship Id="rId12" Type="http://schemas.openxmlformats.org/officeDocument/2006/relationships/notesSlide" Target="../notesSlides/notesSlide59.xml"/><Relationship Id="rId2" Type="http://schemas.openxmlformats.org/officeDocument/2006/relationships/tags" Target="../tags/tag771.xml"/><Relationship Id="rId1" Type="http://schemas.openxmlformats.org/officeDocument/2006/relationships/tags" Target="../tags/tag770.xml"/><Relationship Id="rId6" Type="http://schemas.openxmlformats.org/officeDocument/2006/relationships/tags" Target="../tags/tag77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74.xml"/><Relationship Id="rId10" Type="http://schemas.openxmlformats.org/officeDocument/2006/relationships/tags" Target="../tags/tag779.xml"/><Relationship Id="rId4" Type="http://schemas.openxmlformats.org/officeDocument/2006/relationships/tags" Target="../tags/tag773.xml"/><Relationship Id="rId9" Type="http://schemas.openxmlformats.org/officeDocument/2006/relationships/tags" Target="../tags/tag778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image" Target="../media/image1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notesSlide" Target="../notesSlides/notesSlide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slide" Target="slide18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29" Type="http://schemas.openxmlformats.org/officeDocument/2006/relationships/tags" Target="../tags/tag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tags" Target="../tags/tag792.xml"/><Relationship Id="rId18" Type="http://schemas.openxmlformats.org/officeDocument/2006/relationships/tags" Target="../tags/tag797.xml"/><Relationship Id="rId26" Type="http://schemas.openxmlformats.org/officeDocument/2006/relationships/tags" Target="../tags/tag805.xml"/><Relationship Id="rId3" Type="http://schemas.openxmlformats.org/officeDocument/2006/relationships/tags" Target="../tags/tag782.xml"/><Relationship Id="rId21" Type="http://schemas.openxmlformats.org/officeDocument/2006/relationships/tags" Target="../tags/tag800.xml"/><Relationship Id="rId7" Type="http://schemas.openxmlformats.org/officeDocument/2006/relationships/tags" Target="../tags/tag786.xml"/><Relationship Id="rId12" Type="http://schemas.openxmlformats.org/officeDocument/2006/relationships/tags" Target="../tags/tag791.xml"/><Relationship Id="rId17" Type="http://schemas.openxmlformats.org/officeDocument/2006/relationships/tags" Target="../tags/tag796.xml"/><Relationship Id="rId25" Type="http://schemas.openxmlformats.org/officeDocument/2006/relationships/tags" Target="../tags/tag804.xml"/><Relationship Id="rId33" Type="http://schemas.openxmlformats.org/officeDocument/2006/relationships/image" Target="../media/image43.png"/><Relationship Id="rId2" Type="http://schemas.openxmlformats.org/officeDocument/2006/relationships/tags" Target="../tags/tag781.xml"/><Relationship Id="rId16" Type="http://schemas.openxmlformats.org/officeDocument/2006/relationships/tags" Target="../tags/tag795.xml"/><Relationship Id="rId20" Type="http://schemas.openxmlformats.org/officeDocument/2006/relationships/tags" Target="../tags/tag799.xml"/><Relationship Id="rId29" Type="http://schemas.openxmlformats.org/officeDocument/2006/relationships/tags" Target="../tags/tag808.xml"/><Relationship Id="rId1" Type="http://schemas.openxmlformats.org/officeDocument/2006/relationships/tags" Target="../tags/tag780.xml"/><Relationship Id="rId6" Type="http://schemas.openxmlformats.org/officeDocument/2006/relationships/tags" Target="../tags/tag785.xml"/><Relationship Id="rId11" Type="http://schemas.openxmlformats.org/officeDocument/2006/relationships/tags" Target="../tags/tag790.xml"/><Relationship Id="rId24" Type="http://schemas.openxmlformats.org/officeDocument/2006/relationships/tags" Target="../tags/tag803.xml"/><Relationship Id="rId32" Type="http://schemas.openxmlformats.org/officeDocument/2006/relationships/image" Target="../media/image42.png"/><Relationship Id="rId5" Type="http://schemas.openxmlformats.org/officeDocument/2006/relationships/tags" Target="../tags/tag784.xml"/><Relationship Id="rId15" Type="http://schemas.openxmlformats.org/officeDocument/2006/relationships/tags" Target="../tags/tag794.xml"/><Relationship Id="rId23" Type="http://schemas.openxmlformats.org/officeDocument/2006/relationships/tags" Target="../tags/tag802.xml"/><Relationship Id="rId28" Type="http://schemas.openxmlformats.org/officeDocument/2006/relationships/tags" Target="../tags/tag807.xml"/><Relationship Id="rId10" Type="http://schemas.openxmlformats.org/officeDocument/2006/relationships/tags" Target="../tags/tag789.xml"/><Relationship Id="rId19" Type="http://schemas.openxmlformats.org/officeDocument/2006/relationships/tags" Target="../tags/tag798.xml"/><Relationship Id="rId31" Type="http://schemas.openxmlformats.org/officeDocument/2006/relationships/notesSlide" Target="../notesSlides/notesSlide61.xml"/><Relationship Id="rId4" Type="http://schemas.openxmlformats.org/officeDocument/2006/relationships/tags" Target="../tags/tag783.xml"/><Relationship Id="rId9" Type="http://schemas.openxmlformats.org/officeDocument/2006/relationships/tags" Target="../tags/tag788.xml"/><Relationship Id="rId14" Type="http://schemas.openxmlformats.org/officeDocument/2006/relationships/tags" Target="../tags/tag793.xml"/><Relationship Id="rId22" Type="http://schemas.openxmlformats.org/officeDocument/2006/relationships/tags" Target="../tags/tag801.xml"/><Relationship Id="rId27" Type="http://schemas.openxmlformats.org/officeDocument/2006/relationships/tags" Target="../tags/tag806.xml"/><Relationship Id="rId30" Type="http://schemas.openxmlformats.org/officeDocument/2006/relationships/slideLayout" Target="../slideLayouts/slideLayout2.xml"/><Relationship Id="rId8" Type="http://schemas.openxmlformats.org/officeDocument/2006/relationships/tags" Target="../tags/tag787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tags" Target="../tags/tag821.xml"/><Relationship Id="rId18" Type="http://schemas.openxmlformats.org/officeDocument/2006/relationships/tags" Target="../tags/tag826.xml"/><Relationship Id="rId26" Type="http://schemas.openxmlformats.org/officeDocument/2006/relationships/tags" Target="../tags/tag834.xml"/><Relationship Id="rId3" Type="http://schemas.openxmlformats.org/officeDocument/2006/relationships/tags" Target="../tags/tag811.xml"/><Relationship Id="rId21" Type="http://schemas.openxmlformats.org/officeDocument/2006/relationships/tags" Target="../tags/tag829.xml"/><Relationship Id="rId34" Type="http://schemas.openxmlformats.org/officeDocument/2006/relationships/image" Target="../media/image42.png"/><Relationship Id="rId7" Type="http://schemas.openxmlformats.org/officeDocument/2006/relationships/tags" Target="../tags/tag815.xml"/><Relationship Id="rId12" Type="http://schemas.openxmlformats.org/officeDocument/2006/relationships/tags" Target="../tags/tag820.xml"/><Relationship Id="rId17" Type="http://schemas.openxmlformats.org/officeDocument/2006/relationships/tags" Target="../tags/tag825.xml"/><Relationship Id="rId25" Type="http://schemas.openxmlformats.org/officeDocument/2006/relationships/tags" Target="../tags/tag833.xml"/><Relationship Id="rId33" Type="http://schemas.openxmlformats.org/officeDocument/2006/relationships/notesSlide" Target="../notesSlides/notesSlide62.xml"/><Relationship Id="rId2" Type="http://schemas.openxmlformats.org/officeDocument/2006/relationships/tags" Target="../tags/tag810.xml"/><Relationship Id="rId16" Type="http://schemas.openxmlformats.org/officeDocument/2006/relationships/tags" Target="../tags/tag824.xml"/><Relationship Id="rId20" Type="http://schemas.openxmlformats.org/officeDocument/2006/relationships/tags" Target="../tags/tag828.xml"/><Relationship Id="rId29" Type="http://schemas.openxmlformats.org/officeDocument/2006/relationships/tags" Target="../tags/tag837.xml"/><Relationship Id="rId1" Type="http://schemas.openxmlformats.org/officeDocument/2006/relationships/tags" Target="../tags/tag809.xml"/><Relationship Id="rId6" Type="http://schemas.openxmlformats.org/officeDocument/2006/relationships/tags" Target="../tags/tag814.xml"/><Relationship Id="rId11" Type="http://schemas.openxmlformats.org/officeDocument/2006/relationships/tags" Target="../tags/tag819.xml"/><Relationship Id="rId24" Type="http://schemas.openxmlformats.org/officeDocument/2006/relationships/tags" Target="../tags/tag832.xml"/><Relationship Id="rId32" Type="http://schemas.openxmlformats.org/officeDocument/2006/relationships/slideLayout" Target="../slideLayouts/slideLayout2.xml"/><Relationship Id="rId5" Type="http://schemas.openxmlformats.org/officeDocument/2006/relationships/tags" Target="../tags/tag813.xml"/><Relationship Id="rId15" Type="http://schemas.openxmlformats.org/officeDocument/2006/relationships/tags" Target="../tags/tag823.xml"/><Relationship Id="rId23" Type="http://schemas.openxmlformats.org/officeDocument/2006/relationships/tags" Target="../tags/tag831.xml"/><Relationship Id="rId28" Type="http://schemas.openxmlformats.org/officeDocument/2006/relationships/tags" Target="../tags/tag836.xml"/><Relationship Id="rId10" Type="http://schemas.openxmlformats.org/officeDocument/2006/relationships/tags" Target="../tags/tag818.xml"/><Relationship Id="rId19" Type="http://schemas.openxmlformats.org/officeDocument/2006/relationships/tags" Target="../tags/tag827.xml"/><Relationship Id="rId31" Type="http://schemas.openxmlformats.org/officeDocument/2006/relationships/tags" Target="../tags/tag839.xml"/><Relationship Id="rId4" Type="http://schemas.openxmlformats.org/officeDocument/2006/relationships/tags" Target="../tags/tag812.xml"/><Relationship Id="rId9" Type="http://schemas.openxmlformats.org/officeDocument/2006/relationships/tags" Target="../tags/tag817.xml"/><Relationship Id="rId14" Type="http://schemas.openxmlformats.org/officeDocument/2006/relationships/tags" Target="../tags/tag822.xml"/><Relationship Id="rId22" Type="http://schemas.openxmlformats.org/officeDocument/2006/relationships/tags" Target="../tags/tag830.xml"/><Relationship Id="rId27" Type="http://schemas.openxmlformats.org/officeDocument/2006/relationships/tags" Target="../tags/tag835.xml"/><Relationship Id="rId30" Type="http://schemas.openxmlformats.org/officeDocument/2006/relationships/tags" Target="../tags/tag838.xml"/><Relationship Id="rId35" Type="http://schemas.openxmlformats.org/officeDocument/2006/relationships/image" Target="../media/image43.png"/><Relationship Id="rId8" Type="http://schemas.openxmlformats.org/officeDocument/2006/relationships/tags" Target="../tags/tag81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847.xml"/><Relationship Id="rId13" Type="http://schemas.openxmlformats.org/officeDocument/2006/relationships/tags" Target="../tags/tag852.xml"/><Relationship Id="rId18" Type="http://schemas.openxmlformats.org/officeDocument/2006/relationships/tags" Target="../tags/tag857.xml"/><Relationship Id="rId26" Type="http://schemas.openxmlformats.org/officeDocument/2006/relationships/slideLayout" Target="../slideLayouts/slideLayout2.xml"/><Relationship Id="rId3" Type="http://schemas.openxmlformats.org/officeDocument/2006/relationships/tags" Target="../tags/tag842.xml"/><Relationship Id="rId21" Type="http://schemas.openxmlformats.org/officeDocument/2006/relationships/tags" Target="../tags/tag860.xml"/><Relationship Id="rId7" Type="http://schemas.openxmlformats.org/officeDocument/2006/relationships/tags" Target="../tags/tag846.xml"/><Relationship Id="rId12" Type="http://schemas.openxmlformats.org/officeDocument/2006/relationships/tags" Target="../tags/tag851.xml"/><Relationship Id="rId17" Type="http://schemas.openxmlformats.org/officeDocument/2006/relationships/tags" Target="../tags/tag856.xml"/><Relationship Id="rId25" Type="http://schemas.openxmlformats.org/officeDocument/2006/relationships/tags" Target="../tags/tag864.xml"/><Relationship Id="rId2" Type="http://schemas.openxmlformats.org/officeDocument/2006/relationships/tags" Target="../tags/tag841.xml"/><Relationship Id="rId16" Type="http://schemas.openxmlformats.org/officeDocument/2006/relationships/tags" Target="../tags/tag855.xml"/><Relationship Id="rId20" Type="http://schemas.openxmlformats.org/officeDocument/2006/relationships/tags" Target="../tags/tag859.xml"/><Relationship Id="rId1" Type="http://schemas.openxmlformats.org/officeDocument/2006/relationships/tags" Target="../tags/tag840.xml"/><Relationship Id="rId6" Type="http://schemas.openxmlformats.org/officeDocument/2006/relationships/tags" Target="../tags/tag845.xml"/><Relationship Id="rId11" Type="http://schemas.openxmlformats.org/officeDocument/2006/relationships/tags" Target="../tags/tag850.xml"/><Relationship Id="rId24" Type="http://schemas.openxmlformats.org/officeDocument/2006/relationships/tags" Target="../tags/tag863.xml"/><Relationship Id="rId5" Type="http://schemas.openxmlformats.org/officeDocument/2006/relationships/tags" Target="../tags/tag844.xml"/><Relationship Id="rId15" Type="http://schemas.openxmlformats.org/officeDocument/2006/relationships/tags" Target="../tags/tag854.xml"/><Relationship Id="rId23" Type="http://schemas.openxmlformats.org/officeDocument/2006/relationships/tags" Target="../tags/tag862.xml"/><Relationship Id="rId28" Type="http://schemas.openxmlformats.org/officeDocument/2006/relationships/image" Target="../media/image44.png"/><Relationship Id="rId10" Type="http://schemas.openxmlformats.org/officeDocument/2006/relationships/tags" Target="../tags/tag849.xml"/><Relationship Id="rId19" Type="http://schemas.openxmlformats.org/officeDocument/2006/relationships/tags" Target="../tags/tag858.xml"/><Relationship Id="rId4" Type="http://schemas.openxmlformats.org/officeDocument/2006/relationships/tags" Target="../tags/tag843.xml"/><Relationship Id="rId9" Type="http://schemas.openxmlformats.org/officeDocument/2006/relationships/tags" Target="../tags/tag848.xml"/><Relationship Id="rId14" Type="http://schemas.openxmlformats.org/officeDocument/2006/relationships/tags" Target="../tags/tag853.xml"/><Relationship Id="rId22" Type="http://schemas.openxmlformats.org/officeDocument/2006/relationships/tags" Target="../tags/tag861.xml"/><Relationship Id="rId27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872.xml"/><Relationship Id="rId13" Type="http://schemas.openxmlformats.org/officeDocument/2006/relationships/tags" Target="../tags/tag877.xml"/><Relationship Id="rId18" Type="http://schemas.openxmlformats.org/officeDocument/2006/relationships/tags" Target="../tags/tag882.xml"/><Relationship Id="rId26" Type="http://schemas.openxmlformats.org/officeDocument/2006/relationships/slideLayout" Target="../slideLayouts/slideLayout2.xml"/><Relationship Id="rId3" Type="http://schemas.openxmlformats.org/officeDocument/2006/relationships/tags" Target="../tags/tag867.xml"/><Relationship Id="rId21" Type="http://schemas.openxmlformats.org/officeDocument/2006/relationships/tags" Target="../tags/tag885.xml"/><Relationship Id="rId7" Type="http://schemas.openxmlformats.org/officeDocument/2006/relationships/tags" Target="../tags/tag871.xml"/><Relationship Id="rId12" Type="http://schemas.openxmlformats.org/officeDocument/2006/relationships/tags" Target="../tags/tag876.xml"/><Relationship Id="rId17" Type="http://schemas.openxmlformats.org/officeDocument/2006/relationships/tags" Target="../tags/tag881.xml"/><Relationship Id="rId25" Type="http://schemas.openxmlformats.org/officeDocument/2006/relationships/tags" Target="../tags/tag889.xml"/><Relationship Id="rId2" Type="http://schemas.openxmlformats.org/officeDocument/2006/relationships/tags" Target="../tags/tag866.xml"/><Relationship Id="rId16" Type="http://schemas.openxmlformats.org/officeDocument/2006/relationships/tags" Target="../tags/tag880.xml"/><Relationship Id="rId20" Type="http://schemas.openxmlformats.org/officeDocument/2006/relationships/tags" Target="../tags/tag884.xml"/><Relationship Id="rId1" Type="http://schemas.openxmlformats.org/officeDocument/2006/relationships/tags" Target="../tags/tag865.xml"/><Relationship Id="rId6" Type="http://schemas.openxmlformats.org/officeDocument/2006/relationships/tags" Target="../tags/tag870.xml"/><Relationship Id="rId11" Type="http://schemas.openxmlformats.org/officeDocument/2006/relationships/tags" Target="../tags/tag875.xml"/><Relationship Id="rId24" Type="http://schemas.openxmlformats.org/officeDocument/2006/relationships/tags" Target="../tags/tag888.xml"/><Relationship Id="rId5" Type="http://schemas.openxmlformats.org/officeDocument/2006/relationships/tags" Target="../tags/tag869.xml"/><Relationship Id="rId15" Type="http://schemas.openxmlformats.org/officeDocument/2006/relationships/tags" Target="../tags/tag879.xml"/><Relationship Id="rId23" Type="http://schemas.openxmlformats.org/officeDocument/2006/relationships/tags" Target="../tags/tag887.xml"/><Relationship Id="rId28" Type="http://schemas.openxmlformats.org/officeDocument/2006/relationships/image" Target="../media/image44.png"/><Relationship Id="rId10" Type="http://schemas.openxmlformats.org/officeDocument/2006/relationships/tags" Target="../tags/tag874.xml"/><Relationship Id="rId19" Type="http://schemas.openxmlformats.org/officeDocument/2006/relationships/tags" Target="../tags/tag883.xml"/><Relationship Id="rId4" Type="http://schemas.openxmlformats.org/officeDocument/2006/relationships/tags" Target="../tags/tag868.xml"/><Relationship Id="rId9" Type="http://schemas.openxmlformats.org/officeDocument/2006/relationships/tags" Target="../tags/tag873.xml"/><Relationship Id="rId14" Type="http://schemas.openxmlformats.org/officeDocument/2006/relationships/tags" Target="../tags/tag878.xml"/><Relationship Id="rId22" Type="http://schemas.openxmlformats.org/officeDocument/2006/relationships/tags" Target="../tags/tag886.xml"/><Relationship Id="rId27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tags" Target="../tags/tag902.xml"/><Relationship Id="rId18" Type="http://schemas.openxmlformats.org/officeDocument/2006/relationships/tags" Target="../tags/tag907.xml"/><Relationship Id="rId26" Type="http://schemas.openxmlformats.org/officeDocument/2006/relationships/tags" Target="../tags/tag915.xml"/><Relationship Id="rId39" Type="http://schemas.openxmlformats.org/officeDocument/2006/relationships/notesSlide" Target="../notesSlides/notesSlide65.xml"/><Relationship Id="rId21" Type="http://schemas.openxmlformats.org/officeDocument/2006/relationships/tags" Target="../tags/tag910.xml"/><Relationship Id="rId34" Type="http://schemas.openxmlformats.org/officeDocument/2006/relationships/tags" Target="../tags/tag923.xml"/><Relationship Id="rId7" Type="http://schemas.openxmlformats.org/officeDocument/2006/relationships/tags" Target="../tags/tag896.xml"/><Relationship Id="rId12" Type="http://schemas.openxmlformats.org/officeDocument/2006/relationships/tags" Target="../tags/tag901.xml"/><Relationship Id="rId17" Type="http://schemas.openxmlformats.org/officeDocument/2006/relationships/tags" Target="../tags/tag906.xml"/><Relationship Id="rId25" Type="http://schemas.openxmlformats.org/officeDocument/2006/relationships/tags" Target="../tags/tag914.xml"/><Relationship Id="rId33" Type="http://schemas.openxmlformats.org/officeDocument/2006/relationships/tags" Target="../tags/tag922.xml"/><Relationship Id="rId38" Type="http://schemas.openxmlformats.org/officeDocument/2006/relationships/slideLayout" Target="../slideLayouts/slideLayout2.xml"/><Relationship Id="rId2" Type="http://schemas.openxmlformats.org/officeDocument/2006/relationships/tags" Target="../tags/tag891.xml"/><Relationship Id="rId16" Type="http://schemas.openxmlformats.org/officeDocument/2006/relationships/tags" Target="../tags/tag905.xml"/><Relationship Id="rId20" Type="http://schemas.openxmlformats.org/officeDocument/2006/relationships/tags" Target="../tags/tag909.xml"/><Relationship Id="rId29" Type="http://schemas.openxmlformats.org/officeDocument/2006/relationships/tags" Target="../tags/tag918.xml"/><Relationship Id="rId1" Type="http://schemas.openxmlformats.org/officeDocument/2006/relationships/tags" Target="../tags/tag890.xml"/><Relationship Id="rId6" Type="http://schemas.openxmlformats.org/officeDocument/2006/relationships/tags" Target="../tags/tag895.xml"/><Relationship Id="rId11" Type="http://schemas.openxmlformats.org/officeDocument/2006/relationships/tags" Target="../tags/tag900.xml"/><Relationship Id="rId24" Type="http://schemas.openxmlformats.org/officeDocument/2006/relationships/tags" Target="../tags/tag913.xml"/><Relationship Id="rId32" Type="http://schemas.openxmlformats.org/officeDocument/2006/relationships/tags" Target="../tags/tag921.xml"/><Relationship Id="rId37" Type="http://schemas.openxmlformats.org/officeDocument/2006/relationships/tags" Target="../tags/tag926.xml"/><Relationship Id="rId40" Type="http://schemas.openxmlformats.org/officeDocument/2006/relationships/image" Target="../media/image45.png"/><Relationship Id="rId5" Type="http://schemas.openxmlformats.org/officeDocument/2006/relationships/tags" Target="../tags/tag894.xml"/><Relationship Id="rId15" Type="http://schemas.openxmlformats.org/officeDocument/2006/relationships/tags" Target="../tags/tag904.xml"/><Relationship Id="rId23" Type="http://schemas.openxmlformats.org/officeDocument/2006/relationships/tags" Target="../tags/tag912.xml"/><Relationship Id="rId28" Type="http://schemas.openxmlformats.org/officeDocument/2006/relationships/tags" Target="../tags/tag917.xml"/><Relationship Id="rId36" Type="http://schemas.openxmlformats.org/officeDocument/2006/relationships/tags" Target="../tags/tag925.xml"/><Relationship Id="rId10" Type="http://schemas.openxmlformats.org/officeDocument/2006/relationships/tags" Target="../tags/tag899.xml"/><Relationship Id="rId19" Type="http://schemas.openxmlformats.org/officeDocument/2006/relationships/tags" Target="../tags/tag908.xml"/><Relationship Id="rId31" Type="http://schemas.openxmlformats.org/officeDocument/2006/relationships/tags" Target="../tags/tag920.xml"/><Relationship Id="rId4" Type="http://schemas.openxmlformats.org/officeDocument/2006/relationships/tags" Target="../tags/tag893.xml"/><Relationship Id="rId9" Type="http://schemas.openxmlformats.org/officeDocument/2006/relationships/tags" Target="../tags/tag898.xml"/><Relationship Id="rId14" Type="http://schemas.openxmlformats.org/officeDocument/2006/relationships/tags" Target="../tags/tag903.xml"/><Relationship Id="rId22" Type="http://schemas.openxmlformats.org/officeDocument/2006/relationships/tags" Target="../tags/tag911.xml"/><Relationship Id="rId27" Type="http://schemas.openxmlformats.org/officeDocument/2006/relationships/tags" Target="../tags/tag916.xml"/><Relationship Id="rId30" Type="http://schemas.openxmlformats.org/officeDocument/2006/relationships/tags" Target="../tags/tag919.xml"/><Relationship Id="rId35" Type="http://schemas.openxmlformats.org/officeDocument/2006/relationships/tags" Target="../tags/tag924.xml"/><Relationship Id="rId8" Type="http://schemas.openxmlformats.org/officeDocument/2006/relationships/tags" Target="../tags/tag897.xml"/><Relationship Id="rId3" Type="http://schemas.openxmlformats.org/officeDocument/2006/relationships/tags" Target="../tags/tag892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tags" Target="../tags/tag939.xml"/><Relationship Id="rId18" Type="http://schemas.openxmlformats.org/officeDocument/2006/relationships/tags" Target="../tags/tag944.xml"/><Relationship Id="rId26" Type="http://schemas.openxmlformats.org/officeDocument/2006/relationships/tags" Target="../tags/tag952.xml"/><Relationship Id="rId3" Type="http://schemas.openxmlformats.org/officeDocument/2006/relationships/tags" Target="../tags/tag929.xml"/><Relationship Id="rId21" Type="http://schemas.openxmlformats.org/officeDocument/2006/relationships/tags" Target="../tags/tag947.xml"/><Relationship Id="rId7" Type="http://schemas.openxmlformats.org/officeDocument/2006/relationships/tags" Target="../tags/tag933.xml"/><Relationship Id="rId12" Type="http://schemas.openxmlformats.org/officeDocument/2006/relationships/tags" Target="../tags/tag938.xml"/><Relationship Id="rId17" Type="http://schemas.openxmlformats.org/officeDocument/2006/relationships/tags" Target="../tags/tag943.xml"/><Relationship Id="rId25" Type="http://schemas.openxmlformats.org/officeDocument/2006/relationships/tags" Target="../tags/tag951.xml"/><Relationship Id="rId33" Type="http://schemas.openxmlformats.org/officeDocument/2006/relationships/image" Target="../media/image45.png"/><Relationship Id="rId2" Type="http://schemas.openxmlformats.org/officeDocument/2006/relationships/tags" Target="../tags/tag928.xml"/><Relationship Id="rId16" Type="http://schemas.openxmlformats.org/officeDocument/2006/relationships/tags" Target="../tags/tag942.xml"/><Relationship Id="rId20" Type="http://schemas.openxmlformats.org/officeDocument/2006/relationships/tags" Target="../tags/tag946.xml"/><Relationship Id="rId29" Type="http://schemas.openxmlformats.org/officeDocument/2006/relationships/tags" Target="../tags/tag955.xml"/><Relationship Id="rId1" Type="http://schemas.openxmlformats.org/officeDocument/2006/relationships/tags" Target="../tags/tag927.xml"/><Relationship Id="rId6" Type="http://schemas.openxmlformats.org/officeDocument/2006/relationships/tags" Target="../tags/tag932.xml"/><Relationship Id="rId11" Type="http://schemas.openxmlformats.org/officeDocument/2006/relationships/tags" Target="../tags/tag937.xml"/><Relationship Id="rId24" Type="http://schemas.openxmlformats.org/officeDocument/2006/relationships/tags" Target="../tags/tag950.xml"/><Relationship Id="rId32" Type="http://schemas.openxmlformats.org/officeDocument/2006/relationships/notesSlide" Target="../notesSlides/notesSlide66.xml"/><Relationship Id="rId5" Type="http://schemas.openxmlformats.org/officeDocument/2006/relationships/tags" Target="../tags/tag931.xml"/><Relationship Id="rId15" Type="http://schemas.openxmlformats.org/officeDocument/2006/relationships/tags" Target="../tags/tag941.xml"/><Relationship Id="rId23" Type="http://schemas.openxmlformats.org/officeDocument/2006/relationships/tags" Target="../tags/tag949.xml"/><Relationship Id="rId28" Type="http://schemas.openxmlformats.org/officeDocument/2006/relationships/tags" Target="../tags/tag954.xml"/><Relationship Id="rId10" Type="http://schemas.openxmlformats.org/officeDocument/2006/relationships/tags" Target="../tags/tag936.xml"/><Relationship Id="rId19" Type="http://schemas.openxmlformats.org/officeDocument/2006/relationships/tags" Target="../tags/tag945.xml"/><Relationship Id="rId31" Type="http://schemas.openxmlformats.org/officeDocument/2006/relationships/slideLayout" Target="../slideLayouts/slideLayout2.xml"/><Relationship Id="rId4" Type="http://schemas.openxmlformats.org/officeDocument/2006/relationships/tags" Target="../tags/tag930.xml"/><Relationship Id="rId9" Type="http://schemas.openxmlformats.org/officeDocument/2006/relationships/tags" Target="../tags/tag935.xml"/><Relationship Id="rId14" Type="http://schemas.openxmlformats.org/officeDocument/2006/relationships/tags" Target="../tags/tag940.xml"/><Relationship Id="rId22" Type="http://schemas.openxmlformats.org/officeDocument/2006/relationships/tags" Target="../tags/tag948.xml"/><Relationship Id="rId27" Type="http://schemas.openxmlformats.org/officeDocument/2006/relationships/tags" Target="../tags/tag953.xml"/><Relationship Id="rId30" Type="http://schemas.openxmlformats.org/officeDocument/2006/relationships/tags" Target="../tags/tag956.xml"/><Relationship Id="rId8" Type="http://schemas.openxmlformats.org/officeDocument/2006/relationships/tags" Target="../tags/tag934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tags" Target="../tags/tag969.xml"/><Relationship Id="rId18" Type="http://schemas.openxmlformats.org/officeDocument/2006/relationships/tags" Target="../tags/tag974.xml"/><Relationship Id="rId26" Type="http://schemas.openxmlformats.org/officeDocument/2006/relationships/tags" Target="../tags/tag982.xml"/><Relationship Id="rId3" Type="http://schemas.openxmlformats.org/officeDocument/2006/relationships/tags" Target="../tags/tag959.xml"/><Relationship Id="rId21" Type="http://schemas.openxmlformats.org/officeDocument/2006/relationships/tags" Target="../tags/tag977.xml"/><Relationship Id="rId34" Type="http://schemas.openxmlformats.org/officeDocument/2006/relationships/notesSlide" Target="../notesSlides/notesSlide67.xml"/><Relationship Id="rId7" Type="http://schemas.openxmlformats.org/officeDocument/2006/relationships/tags" Target="../tags/tag963.xml"/><Relationship Id="rId12" Type="http://schemas.openxmlformats.org/officeDocument/2006/relationships/tags" Target="../tags/tag968.xml"/><Relationship Id="rId17" Type="http://schemas.openxmlformats.org/officeDocument/2006/relationships/tags" Target="../tags/tag973.xml"/><Relationship Id="rId25" Type="http://schemas.openxmlformats.org/officeDocument/2006/relationships/tags" Target="../tags/tag981.xml"/><Relationship Id="rId33" Type="http://schemas.openxmlformats.org/officeDocument/2006/relationships/slideLayout" Target="../slideLayouts/slideLayout2.xml"/><Relationship Id="rId2" Type="http://schemas.openxmlformats.org/officeDocument/2006/relationships/tags" Target="../tags/tag958.xml"/><Relationship Id="rId16" Type="http://schemas.openxmlformats.org/officeDocument/2006/relationships/tags" Target="../tags/tag972.xml"/><Relationship Id="rId20" Type="http://schemas.openxmlformats.org/officeDocument/2006/relationships/tags" Target="../tags/tag976.xml"/><Relationship Id="rId29" Type="http://schemas.openxmlformats.org/officeDocument/2006/relationships/tags" Target="../tags/tag985.xml"/><Relationship Id="rId1" Type="http://schemas.openxmlformats.org/officeDocument/2006/relationships/tags" Target="../tags/tag957.xml"/><Relationship Id="rId6" Type="http://schemas.openxmlformats.org/officeDocument/2006/relationships/tags" Target="../tags/tag962.xml"/><Relationship Id="rId11" Type="http://schemas.openxmlformats.org/officeDocument/2006/relationships/tags" Target="../tags/tag967.xml"/><Relationship Id="rId24" Type="http://schemas.openxmlformats.org/officeDocument/2006/relationships/tags" Target="../tags/tag980.xml"/><Relationship Id="rId32" Type="http://schemas.openxmlformats.org/officeDocument/2006/relationships/tags" Target="../tags/tag988.xml"/><Relationship Id="rId5" Type="http://schemas.openxmlformats.org/officeDocument/2006/relationships/tags" Target="../tags/tag961.xml"/><Relationship Id="rId15" Type="http://schemas.openxmlformats.org/officeDocument/2006/relationships/tags" Target="../tags/tag971.xml"/><Relationship Id="rId23" Type="http://schemas.openxmlformats.org/officeDocument/2006/relationships/tags" Target="../tags/tag979.xml"/><Relationship Id="rId28" Type="http://schemas.openxmlformats.org/officeDocument/2006/relationships/tags" Target="../tags/tag984.xml"/><Relationship Id="rId10" Type="http://schemas.openxmlformats.org/officeDocument/2006/relationships/tags" Target="../tags/tag966.xml"/><Relationship Id="rId19" Type="http://schemas.openxmlformats.org/officeDocument/2006/relationships/tags" Target="../tags/tag975.xml"/><Relationship Id="rId31" Type="http://schemas.openxmlformats.org/officeDocument/2006/relationships/tags" Target="../tags/tag987.xml"/><Relationship Id="rId4" Type="http://schemas.openxmlformats.org/officeDocument/2006/relationships/tags" Target="../tags/tag960.xml"/><Relationship Id="rId9" Type="http://schemas.openxmlformats.org/officeDocument/2006/relationships/tags" Target="../tags/tag965.xml"/><Relationship Id="rId14" Type="http://schemas.openxmlformats.org/officeDocument/2006/relationships/tags" Target="../tags/tag970.xml"/><Relationship Id="rId22" Type="http://schemas.openxmlformats.org/officeDocument/2006/relationships/tags" Target="../tags/tag978.xml"/><Relationship Id="rId27" Type="http://schemas.openxmlformats.org/officeDocument/2006/relationships/tags" Target="../tags/tag983.xml"/><Relationship Id="rId30" Type="http://schemas.openxmlformats.org/officeDocument/2006/relationships/tags" Target="../tags/tag986.xml"/><Relationship Id="rId35" Type="http://schemas.openxmlformats.org/officeDocument/2006/relationships/image" Target="../media/image45.png"/><Relationship Id="rId8" Type="http://schemas.openxmlformats.org/officeDocument/2006/relationships/tags" Target="../tags/tag96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9.xml"/><Relationship Id="rId5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0.xml"/><Relationship Id="rId5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tags" Target="../tags/tag1003.xml"/><Relationship Id="rId18" Type="http://schemas.openxmlformats.org/officeDocument/2006/relationships/tags" Target="../tags/tag1008.xml"/><Relationship Id="rId26" Type="http://schemas.openxmlformats.org/officeDocument/2006/relationships/tags" Target="../tags/tag1016.xml"/><Relationship Id="rId3" Type="http://schemas.openxmlformats.org/officeDocument/2006/relationships/tags" Target="../tags/tag993.xml"/><Relationship Id="rId21" Type="http://schemas.openxmlformats.org/officeDocument/2006/relationships/tags" Target="../tags/tag1011.xml"/><Relationship Id="rId34" Type="http://schemas.openxmlformats.org/officeDocument/2006/relationships/notesSlide" Target="../notesSlides/notesSlide73.xml"/><Relationship Id="rId7" Type="http://schemas.openxmlformats.org/officeDocument/2006/relationships/tags" Target="../tags/tag997.xml"/><Relationship Id="rId12" Type="http://schemas.openxmlformats.org/officeDocument/2006/relationships/tags" Target="../tags/tag1002.xml"/><Relationship Id="rId17" Type="http://schemas.openxmlformats.org/officeDocument/2006/relationships/tags" Target="../tags/tag1007.xml"/><Relationship Id="rId25" Type="http://schemas.openxmlformats.org/officeDocument/2006/relationships/tags" Target="../tags/tag1015.xml"/><Relationship Id="rId33" Type="http://schemas.openxmlformats.org/officeDocument/2006/relationships/slideLayout" Target="../slideLayouts/slideLayout2.xml"/><Relationship Id="rId2" Type="http://schemas.openxmlformats.org/officeDocument/2006/relationships/tags" Target="../tags/tag992.xml"/><Relationship Id="rId16" Type="http://schemas.openxmlformats.org/officeDocument/2006/relationships/tags" Target="../tags/tag1006.xml"/><Relationship Id="rId20" Type="http://schemas.openxmlformats.org/officeDocument/2006/relationships/tags" Target="../tags/tag1010.xml"/><Relationship Id="rId29" Type="http://schemas.openxmlformats.org/officeDocument/2006/relationships/tags" Target="../tags/tag1019.xml"/><Relationship Id="rId1" Type="http://schemas.openxmlformats.org/officeDocument/2006/relationships/tags" Target="../tags/tag991.xml"/><Relationship Id="rId6" Type="http://schemas.openxmlformats.org/officeDocument/2006/relationships/tags" Target="../tags/tag996.xml"/><Relationship Id="rId11" Type="http://schemas.openxmlformats.org/officeDocument/2006/relationships/tags" Target="../tags/tag1001.xml"/><Relationship Id="rId24" Type="http://schemas.openxmlformats.org/officeDocument/2006/relationships/tags" Target="../tags/tag1014.xml"/><Relationship Id="rId32" Type="http://schemas.openxmlformats.org/officeDocument/2006/relationships/tags" Target="../tags/tag1022.xml"/><Relationship Id="rId5" Type="http://schemas.openxmlformats.org/officeDocument/2006/relationships/tags" Target="../tags/tag995.xml"/><Relationship Id="rId15" Type="http://schemas.openxmlformats.org/officeDocument/2006/relationships/tags" Target="../tags/tag1005.xml"/><Relationship Id="rId23" Type="http://schemas.openxmlformats.org/officeDocument/2006/relationships/tags" Target="../tags/tag1013.xml"/><Relationship Id="rId28" Type="http://schemas.openxmlformats.org/officeDocument/2006/relationships/tags" Target="../tags/tag1018.xml"/><Relationship Id="rId10" Type="http://schemas.openxmlformats.org/officeDocument/2006/relationships/tags" Target="../tags/tag1000.xml"/><Relationship Id="rId19" Type="http://schemas.openxmlformats.org/officeDocument/2006/relationships/tags" Target="../tags/tag1009.xml"/><Relationship Id="rId31" Type="http://schemas.openxmlformats.org/officeDocument/2006/relationships/tags" Target="../tags/tag1021.xml"/><Relationship Id="rId4" Type="http://schemas.openxmlformats.org/officeDocument/2006/relationships/tags" Target="../tags/tag994.xml"/><Relationship Id="rId9" Type="http://schemas.openxmlformats.org/officeDocument/2006/relationships/tags" Target="../tags/tag999.xml"/><Relationship Id="rId14" Type="http://schemas.openxmlformats.org/officeDocument/2006/relationships/tags" Target="../tags/tag1004.xml"/><Relationship Id="rId22" Type="http://schemas.openxmlformats.org/officeDocument/2006/relationships/tags" Target="../tags/tag1012.xml"/><Relationship Id="rId27" Type="http://schemas.openxmlformats.org/officeDocument/2006/relationships/tags" Target="../tags/tag1017.xml"/><Relationship Id="rId30" Type="http://schemas.openxmlformats.org/officeDocument/2006/relationships/tags" Target="../tags/tag1020.xml"/><Relationship Id="rId35" Type="http://schemas.openxmlformats.org/officeDocument/2006/relationships/image" Target="../media/image58.png"/><Relationship Id="rId8" Type="http://schemas.openxmlformats.org/officeDocument/2006/relationships/tags" Target="../tags/tag998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tags" Target="../tags/tag1030.xml"/><Relationship Id="rId13" Type="http://schemas.openxmlformats.org/officeDocument/2006/relationships/tags" Target="../tags/tag1035.xml"/><Relationship Id="rId18" Type="http://schemas.openxmlformats.org/officeDocument/2006/relationships/tags" Target="../tags/tag1040.xml"/><Relationship Id="rId3" Type="http://schemas.openxmlformats.org/officeDocument/2006/relationships/tags" Target="../tags/tag1025.xml"/><Relationship Id="rId21" Type="http://schemas.openxmlformats.org/officeDocument/2006/relationships/tags" Target="../tags/tag1043.xml"/><Relationship Id="rId7" Type="http://schemas.openxmlformats.org/officeDocument/2006/relationships/tags" Target="../tags/tag1029.xml"/><Relationship Id="rId12" Type="http://schemas.openxmlformats.org/officeDocument/2006/relationships/tags" Target="../tags/tag1034.xml"/><Relationship Id="rId17" Type="http://schemas.openxmlformats.org/officeDocument/2006/relationships/tags" Target="../tags/tag1039.xml"/><Relationship Id="rId2" Type="http://schemas.openxmlformats.org/officeDocument/2006/relationships/tags" Target="../tags/tag1024.xml"/><Relationship Id="rId16" Type="http://schemas.openxmlformats.org/officeDocument/2006/relationships/tags" Target="../tags/tag1038.xml"/><Relationship Id="rId20" Type="http://schemas.openxmlformats.org/officeDocument/2006/relationships/tags" Target="../tags/tag1042.xml"/><Relationship Id="rId1" Type="http://schemas.openxmlformats.org/officeDocument/2006/relationships/tags" Target="../tags/tag1023.xml"/><Relationship Id="rId6" Type="http://schemas.openxmlformats.org/officeDocument/2006/relationships/tags" Target="../tags/tag1028.xml"/><Relationship Id="rId11" Type="http://schemas.openxmlformats.org/officeDocument/2006/relationships/tags" Target="../tags/tag1033.xml"/><Relationship Id="rId24" Type="http://schemas.openxmlformats.org/officeDocument/2006/relationships/image" Target="../media/image59.png"/><Relationship Id="rId5" Type="http://schemas.openxmlformats.org/officeDocument/2006/relationships/tags" Target="../tags/tag1027.xml"/><Relationship Id="rId15" Type="http://schemas.openxmlformats.org/officeDocument/2006/relationships/tags" Target="../tags/tag1037.xml"/><Relationship Id="rId23" Type="http://schemas.openxmlformats.org/officeDocument/2006/relationships/notesSlide" Target="../notesSlides/notesSlide74.xml"/><Relationship Id="rId10" Type="http://schemas.openxmlformats.org/officeDocument/2006/relationships/tags" Target="../tags/tag1032.xml"/><Relationship Id="rId19" Type="http://schemas.openxmlformats.org/officeDocument/2006/relationships/tags" Target="../tags/tag1041.xml"/><Relationship Id="rId4" Type="http://schemas.openxmlformats.org/officeDocument/2006/relationships/tags" Target="../tags/tag1026.xml"/><Relationship Id="rId9" Type="http://schemas.openxmlformats.org/officeDocument/2006/relationships/tags" Target="../tags/tag1031.xml"/><Relationship Id="rId14" Type="http://schemas.openxmlformats.org/officeDocument/2006/relationships/tags" Target="../tags/tag1036.xml"/><Relationship Id="rId22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tags" Target="../tags/tag1051.xml"/><Relationship Id="rId13" Type="http://schemas.openxmlformats.org/officeDocument/2006/relationships/tags" Target="../tags/tag1056.xml"/><Relationship Id="rId18" Type="http://schemas.openxmlformats.org/officeDocument/2006/relationships/tags" Target="../tags/tag1061.xml"/><Relationship Id="rId3" Type="http://schemas.openxmlformats.org/officeDocument/2006/relationships/tags" Target="../tags/tag1046.xml"/><Relationship Id="rId21" Type="http://schemas.openxmlformats.org/officeDocument/2006/relationships/notesSlide" Target="../notesSlides/notesSlide76.xml"/><Relationship Id="rId7" Type="http://schemas.openxmlformats.org/officeDocument/2006/relationships/tags" Target="../tags/tag1050.xml"/><Relationship Id="rId12" Type="http://schemas.openxmlformats.org/officeDocument/2006/relationships/tags" Target="../tags/tag1055.xml"/><Relationship Id="rId17" Type="http://schemas.openxmlformats.org/officeDocument/2006/relationships/tags" Target="../tags/tag1060.xml"/><Relationship Id="rId2" Type="http://schemas.openxmlformats.org/officeDocument/2006/relationships/tags" Target="../tags/tag1045.xml"/><Relationship Id="rId16" Type="http://schemas.openxmlformats.org/officeDocument/2006/relationships/tags" Target="../tags/tag1059.xml"/><Relationship Id="rId20" Type="http://schemas.openxmlformats.org/officeDocument/2006/relationships/slideLayout" Target="../slideLayouts/slideLayout2.xml"/><Relationship Id="rId1" Type="http://schemas.openxmlformats.org/officeDocument/2006/relationships/tags" Target="../tags/tag1044.xml"/><Relationship Id="rId6" Type="http://schemas.openxmlformats.org/officeDocument/2006/relationships/tags" Target="../tags/tag1049.xml"/><Relationship Id="rId11" Type="http://schemas.openxmlformats.org/officeDocument/2006/relationships/tags" Target="../tags/tag1054.xml"/><Relationship Id="rId5" Type="http://schemas.openxmlformats.org/officeDocument/2006/relationships/tags" Target="../tags/tag1048.xml"/><Relationship Id="rId15" Type="http://schemas.openxmlformats.org/officeDocument/2006/relationships/tags" Target="../tags/tag1058.xml"/><Relationship Id="rId23" Type="http://schemas.openxmlformats.org/officeDocument/2006/relationships/image" Target="../media/image61.png"/><Relationship Id="rId10" Type="http://schemas.openxmlformats.org/officeDocument/2006/relationships/tags" Target="../tags/tag1053.xml"/><Relationship Id="rId19" Type="http://schemas.openxmlformats.org/officeDocument/2006/relationships/tags" Target="../tags/tag1062.xml"/><Relationship Id="rId4" Type="http://schemas.openxmlformats.org/officeDocument/2006/relationships/tags" Target="../tags/tag1047.xml"/><Relationship Id="rId9" Type="http://schemas.openxmlformats.org/officeDocument/2006/relationships/tags" Target="../tags/tag1052.xml"/><Relationship Id="rId14" Type="http://schemas.openxmlformats.org/officeDocument/2006/relationships/tags" Target="../tags/tag1057.xml"/><Relationship Id="rId22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tags" Target="../tags/tag1070.xml"/><Relationship Id="rId13" Type="http://schemas.openxmlformats.org/officeDocument/2006/relationships/tags" Target="../tags/tag1075.xml"/><Relationship Id="rId18" Type="http://schemas.openxmlformats.org/officeDocument/2006/relationships/tags" Target="../tags/tag1080.xml"/><Relationship Id="rId26" Type="http://schemas.openxmlformats.org/officeDocument/2006/relationships/image" Target="../media/image60.png"/><Relationship Id="rId3" Type="http://schemas.openxmlformats.org/officeDocument/2006/relationships/tags" Target="../tags/tag1065.xml"/><Relationship Id="rId21" Type="http://schemas.openxmlformats.org/officeDocument/2006/relationships/tags" Target="../tags/tag1083.xml"/><Relationship Id="rId7" Type="http://schemas.openxmlformats.org/officeDocument/2006/relationships/tags" Target="../tags/tag1069.xml"/><Relationship Id="rId12" Type="http://schemas.openxmlformats.org/officeDocument/2006/relationships/tags" Target="../tags/tag1074.xml"/><Relationship Id="rId17" Type="http://schemas.openxmlformats.org/officeDocument/2006/relationships/tags" Target="../tags/tag1079.xml"/><Relationship Id="rId25" Type="http://schemas.openxmlformats.org/officeDocument/2006/relationships/notesSlide" Target="../notesSlides/notesSlide77.xml"/><Relationship Id="rId2" Type="http://schemas.openxmlformats.org/officeDocument/2006/relationships/tags" Target="../tags/tag1064.xml"/><Relationship Id="rId16" Type="http://schemas.openxmlformats.org/officeDocument/2006/relationships/tags" Target="../tags/tag1078.xml"/><Relationship Id="rId20" Type="http://schemas.openxmlformats.org/officeDocument/2006/relationships/tags" Target="../tags/tag1082.xml"/><Relationship Id="rId1" Type="http://schemas.openxmlformats.org/officeDocument/2006/relationships/tags" Target="../tags/tag1063.xml"/><Relationship Id="rId6" Type="http://schemas.openxmlformats.org/officeDocument/2006/relationships/tags" Target="../tags/tag1068.xml"/><Relationship Id="rId11" Type="http://schemas.openxmlformats.org/officeDocument/2006/relationships/tags" Target="../tags/tag1073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1067.xml"/><Relationship Id="rId15" Type="http://schemas.openxmlformats.org/officeDocument/2006/relationships/tags" Target="../tags/tag1077.xml"/><Relationship Id="rId23" Type="http://schemas.openxmlformats.org/officeDocument/2006/relationships/tags" Target="../tags/tag1085.xml"/><Relationship Id="rId10" Type="http://schemas.openxmlformats.org/officeDocument/2006/relationships/tags" Target="../tags/tag1072.xml"/><Relationship Id="rId19" Type="http://schemas.openxmlformats.org/officeDocument/2006/relationships/tags" Target="../tags/tag1081.xml"/><Relationship Id="rId4" Type="http://schemas.openxmlformats.org/officeDocument/2006/relationships/tags" Target="../tags/tag1066.xml"/><Relationship Id="rId9" Type="http://schemas.openxmlformats.org/officeDocument/2006/relationships/tags" Target="../tags/tag1071.xml"/><Relationship Id="rId14" Type="http://schemas.openxmlformats.org/officeDocument/2006/relationships/tags" Target="../tags/tag1076.xml"/><Relationship Id="rId22" Type="http://schemas.openxmlformats.org/officeDocument/2006/relationships/tags" Target="../tags/tag1084.xml"/><Relationship Id="rId27" Type="http://schemas.openxmlformats.org/officeDocument/2006/relationships/image" Target="../media/image6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tags" Target="../tags/tag1093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088.xml"/><Relationship Id="rId7" Type="http://schemas.openxmlformats.org/officeDocument/2006/relationships/tags" Target="../tags/tag1092.xml"/><Relationship Id="rId12" Type="http://schemas.openxmlformats.org/officeDocument/2006/relationships/tags" Target="../tags/tag1097.xml"/><Relationship Id="rId2" Type="http://schemas.openxmlformats.org/officeDocument/2006/relationships/tags" Target="../tags/tag1087.xml"/><Relationship Id="rId1" Type="http://schemas.openxmlformats.org/officeDocument/2006/relationships/tags" Target="../tags/tag1086.xml"/><Relationship Id="rId6" Type="http://schemas.openxmlformats.org/officeDocument/2006/relationships/tags" Target="../tags/tag1091.xml"/><Relationship Id="rId11" Type="http://schemas.openxmlformats.org/officeDocument/2006/relationships/tags" Target="../tags/tag1096.xml"/><Relationship Id="rId5" Type="http://schemas.openxmlformats.org/officeDocument/2006/relationships/tags" Target="../tags/tag1090.xml"/><Relationship Id="rId15" Type="http://schemas.openxmlformats.org/officeDocument/2006/relationships/slide" Target="slide45.xml"/><Relationship Id="rId10" Type="http://schemas.openxmlformats.org/officeDocument/2006/relationships/tags" Target="../tags/tag1095.xml"/><Relationship Id="rId4" Type="http://schemas.openxmlformats.org/officeDocument/2006/relationships/tags" Target="../tags/tag1089.xml"/><Relationship Id="rId9" Type="http://schemas.openxmlformats.org/officeDocument/2006/relationships/tags" Target="../tags/tag1094.xml"/><Relationship Id="rId1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tags" Target="../tags/tag1105.xml"/><Relationship Id="rId13" Type="http://schemas.openxmlformats.org/officeDocument/2006/relationships/tags" Target="../tags/tag1110.xml"/><Relationship Id="rId3" Type="http://schemas.openxmlformats.org/officeDocument/2006/relationships/tags" Target="../tags/tag1100.xml"/><Relationship Id="rId7" Type="http://schemas.openxmlformats.org/officeDocument/2006/relationships/tags" Target="../tags/tag1104.xml"/><Relationship Id="rId12" Type="http://schemas.openxmlformats.org/officeDocument/2006/relationships/tags" Target="../tags/tag1109.xml"/><Relationship Id="rId2" Type="http://schemas.openxmlformats.org/officeDocument/2006/relationships/tags" Target="../tags/tag1099.xml"/><Relationship Id="rId16" Type="http://schemas.openxmlformats.org/officeDocument/2006/relationships/slide" Target="slide45.xml"/><Relationship Id="rId1" Type="http://schemas.openxmlformats.org/officeDocument/2006/relationships/tags" Target="../tags/tag1098.xml"/><Relationship Id="rId6" Type="http://schemas.openxmlformats.org/officeDocument/2006/relationships/tags" Target="../tags/tag1103.xml"/><Relationship Id="rId11" Type="http://schemas.openxmlformats.org/officeDocument/2006/relationships/tags" Target="../tags/tag1108.xml"/><Relationship Id="rId5" Type="http://schemas.openxmlformats.org/officeDocument/2006/relationships/tags" Target="../tags/tag1102.xml"/><Relationship Id="rId15" Type="http://schemas.openxmlformats.org/officeDocument/2006/relationships/notesSlide" Target="../notesSlides/notesSlide79.xml"/><Relationship Id="rId10" Type="http://schemas.openxmlformats.org/officeDocument/2006/relationships/tags" Target="../tags/tag1107.xml"/><Relationship Id="rId4" Type="http://schemas.openxmlformats.org/officeDocument/2006/relationships/tags" Target="../tags/tag1101.xml"/><Relationship Id="rId9" Type="http://schemas.openxmlformats.org/officeDocument/2006/relationships/tags" Target="../tags/tag1106.xml"/><Relationship Id="rId1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slide" Target="slide18.xml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tags" Target="../tags/tag1118.xml"/><Relationship Id="rId13" Type="http://schemas.openxmlformats.org/officeDocument/2006/relationships/tags" Target="../tags/tag1123.xml"/><Relationship Id="rId3" Type="http://schemas.openxmlformats.org/officeDocument/2006/relationships/tags" Target="../tags/tag1113.xml"/><Relationship Id="rId7" Type="http://schemas.openxmlformats.org/officeDocument/2006/relationships/tags" Target="../tags/tag1117.xml"/><Relationship Id="rId12" Type="http://schemas.openxmlformats.org/officeDocument/2006/relationships/tags" Target="../tags/tag1122.xml"/><Relationship Id="rId2" Type="http://schemas.openxmlformats.org/officeDocument/2006/relationships/tags" Target="../tags/tag1112.xml"/><Relationship Id="rId16" Type="http://schemas.openxmlformats.org/officeDocument/2006/relationships/slide" Target="slide45.xml"/><Relationship Id="rId1" Type="http://schemas.openxmlformats.org/officeDocument/2006/relationships/tags" Target="../tags/tag1111.xml"/><Relationship Id="rId6" Type="http://schemas.openxmlformats.org/officeDocument/2006/relationships/tags" Target="../tags/tag1116.xml"/><Relationship Id="rId11" Type="http://schemas.openxmlformats.org/officeDocument/2006/relationships/tags" Target="../tags/tag1121.xml"/><Relationship Id="rId5" Type="http://schemas.openxmlformats.org/officeDocument/2006/relationships/tags" Target="../tags/tag1115.xml"/><Relationship Id="rId15" Type="http://schemas.openxmlformats.org/officeDocument/2006/relationships/notesSlide" Target="../notesSlides/notesSlide80.xml"/><Relationship Id="rId10" Type="http://schemas.openxmlformats.org/officeDocument/2006/relationships/tags" Target="../tags/tag1120.xml"/><Relationship Id="rId4" Type="http://schemas.openxmlformats.org/officeDocument/2006/relationships/tags" Target="../tags/tag1114.xml"/><Relationship Id="rId9" Type="http://schemas.openxmlformats.org/officeDocument/2006/relationships/tags" Target="../tags/tag1119.xml"/><Relationship Id="rId14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tags" Target="../tags/tag1131.xml"/><Relationship Id="rId13" Type="http://schemas.openxmlformats.org/officeDocument/2006/relationships/tags" Target="../tags/tag1136.xml"/><Relationship Id="rId18" Type="http://schemas.openxmlformats.org/officeDocument/2006/relationships/notesSlide" Target="../notesSlides/notesSlide81.xml"/><Relationship Id="rId3" Type="http://schemas.openxmlformats.org/officeDocument/2006/relationships/tags" Target="../tags/tag1126.xml"/><Relationship Id="rId7" Type="http://schemas.openxmlformats.org/officeDocument/2006/relationships/tags" Target="../tags/tag1130.xml"/><Relationship Id="rId12" Type="http://schemas.openxmlformats.org/officeDocument/2006/relationships/tags" Target="../tags/tag1135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1125.xml"/><Relationship Id="rId16" Type="http://schemas.openxmlformats.org/officeDocument/2006/relationships/tags" Target="../tags/tag1139.xml"/><Relationship Id="rId1" Type="http://schemas.openxmlformats.org/officeDocument/2006/relationships/tags" Target="../tags/tag1124.xml"/><Relationship Id="rId6" Type="http://schemas.openxmlformats.org/officeDocument/2006/relationships/tags" Target="../tags/tag1129.xml"/><Relationship Id="rId11" Type="http://schemas.openxmlformats.org/officeDocument/2006/relationships/tags" Target="../tags/tag1134.xml"/><Relationship Id="rId5" Type="http://schemas.openxmlformats.org/officeDocument/2006/relationships/tags" Target="../tags/tag1128.xml"/><Relationship Id="rId15" Type="http://schemas.openxmlformats.org/officeDocument/2006/relationships/tags" Target="../tags/tag1138.xml"/><Relationship Id="rId10" Type="http://schemas.openxmlformats.org/officeDocument/2006/relationships/tags" Target="../tags/tag1133.xml"/><Relationship Id="rId19" Type="http://schemas.openxmlformats.org/officeDocument/2006/relationships/image" Target="../media/image63.png"/><Relationship Id="rId4" Type="http://schemas.openxmlformats.org/officeDocument/2006/relationships/tags" Target="../tags/tag1127.xml"/><Relationship Id="rId9" Type="http://schemas.openxmlformats.org/officeDocument/2006/relationships/tags" Target="../tags/tag1132.xml"/><Relationship Id="rId14" Type="http://schemas.openxmlformats.org/officeDocument/2006/relationships/tags" Target="../tags/tag113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tags" Target="../tags/tag1147.xml"/><Relationship Id="rId13" Type="http://schemas.openxmlformats.org/officeDocument/2006/relationships/tags" Target="../tags/tag1152.xml"/><Relationship Id="rId18" Type="http://schemas.openxmlformats.org/officeDocument/2006/relationships/notesSlide" Target="../notesSlides/notesSlide82.xml"/><Relationship Id="rId3" Type="http://schemas.openxmlformats.org/officeDocument/2006/relationships/tags" Target="../tags/tag1142.xml"/><Relationship Id="rId7" Type="http://schemas.openxmlformats.org/officeDocument/2006/relationships/tags" Target="../tags/tag1146.xml"/><Relationship Id="rId12" Type="http://schemas.openxmlformats.org/officeDocument/2006/relationships/tags" Target="../tags/tag1151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1141.xml"/><Relationship Id="rId16" Type="http://schemas.openxmlformats.org/officeDocument/2006/relationships/tags" Target="../tags/tag1155.xml"/><Relationship Id="rId1" Type="http://schemas.openxmlformats.org/officeDocument/2006/relationships/tags" Target="../tags/tag1140.xml"/><Relationship Id="rId6" Type="http://schemas.openxmlformats.org/officeDocument/2006/relationships/tags" Target="../tags/tag1145.xml"/><Relationship Id="rId11" Type="http://schemas.openxmlformats.org/officeDocument/2006/relationships/tags" Target="../tags/tag1150.xml"/><Relationship Id="rId5" Type="http://schemas.openxmlformats.org/officeDocument/2006/relationships/tags" Target="../tags/tag1144.xml"/><Relationship Id="rId15" Type="http://schemas.openxmlformats.org/officeDocument/2006/relationships/tags" Target="../tags/tag1154.xml"/><Relationship Id="rId10" Type="http://schemas.openxmlformats.org/officeDocument/2006/relationships/tags" Target="../tags/tag1149.xml"/><Relationship Id="rId4" Type="http://schemas.openxmlformats.org/officeDocument/2006/relationships/tags" Target="../tags/tag1143.xml"/><Relationship Id="rId9" Type="http://schemas.openxmlformats.org/officeDocument/2006/relationships/tags" Target="../tags/tag1148.xml"/><Relationship Id="rId14" Type="http://schemas.openxmlformats.org/officeDocument/2006/relationships/tags" Target="../tags/tag11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tags" Target="../tags/tag1163.xml"/><Relationship Id="rId13" Type="http://schemas.openxmlformats.org/officeDocument/2006/relationships/tags" Target="../tags/tag1168.xml"/><Relationship Id="rId18" Type="http://schemas.openxmlformats.org/officeDocument/2006/relationships/tags" Target="../tags/tag1173.xml"/><Relationship Id="rId3" Type="http://schemas.openxmlformats.org/officeDocument/2006/relationships/tags" Target="../tags/tag1158.xml"/><Relationship Id="rId21" Type="http://schemas.openxmlformats.org/officeDocument/2006/relationships/tags" Target="../tags/tag1176.xml"/><Relationship Id="rId7" Type="http://schemas.openxmlformats.org/officeDocument/2006/relationships/tags" Target="../tags/tag1162.xml"/><Relationship Id="rId12" Type="http://schemas.openxmlformats.org/officeDocument/2006/relationships/tags" Target="../tags/tag1167.xml"/><Relationship Id="rId17" Type="http://schemas.openxmlformats.org/officeDocument/2006/relationships/tags" Target="../tags/tag1172.xml"/><Relationship Id="rId2" Type="http://schemas.openxmlformats.org/officeDocument/2006/relationships/tags" Target="../tags/tag1157.xml"/><Relationship Id="rId16" Type="http://schemas.openxmlformats.org/officeDocument/2006/relationships/tags" Target="../tags/tag1171.xml"/><Relationship Id="rId20" Type="http://schemas.openxmlformats.org/officeDocument/2006/relationships/tags" Target="../tags/tag1175.xml"/><Relationship Id="rId1" Type="http://schemas.openxmlformats.org/officeDocument/2006/relationships/tags" Target="../tags/tag1156.xml"/><Relationship Id="rId6" Type="http://schemas.openxmlformats.org/officeDocument/2006/relationships/tags" Target="../tags/tag1161.xml"/><Relationship Id="rId11" Type="http://schemas.openxmlformats.org/officeDocument/2006/relationships/tags" Target="../tags/tag1166.xml"/><Relationship Id="rId24" Type="http://schemas.openxmlformats.org/officeDocument/2006/relationships/image" Target="../media/image64.png"/><Relationship Id="rId5" Type="http://schemas.openxmlformats.org/officeDocument/2006/relationships/tags" Target="../tags/tag1160.xml"/><Relationship Id="rId15" Type="http://schemas.openxmlformats.org/officeDocument/2006/relationships/tags" Target="../tags/tag1170.xml"/><Relationship Id="rId23" Type="http://schemas.openxmlformats.org/officeDocument/2006/relationships/notesSlide" Target="../notesSlides/notesSlide84.xml"/><Relationship Id="rId10" Type="http://schemas.openxmlformats.org/officeDocument/2006/relationships/tags" Target="../tags/tag1165.xml"/><Relationship Id="rId19" Type="http://schemas.openxmlformats.org/officeDocument/2006/relationships/tags" Target="../tags/tag1174.xml"/><Relationship Id="rId4" Type="http://schemas.openxmlformats.org/officeDocument/2006/relationships/tags" Target="../tags/tag1159.xml"/><Relationship Id="rId9" Type="http://schemas.openxmlformats.org/officeDocument/2006/relationships/tags" Target="../tags/tag1164.xml"/><Relationship Id="rId14" Type="http://schemas.openxmlformats.org/officeDocument/2006/relationships/tags" Target="../tags/tag1169.xml"/><Relationship Id="rId22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tags" Target="../tags/tag1179.xml"/><Relationship Id="rId7" Type="http://schemas.openxmlformats.org/officeDocument/2006/relationships/notesSlide" Target="../notesSlides/notesSlide85.xml"/><Relationship Id="rId2" Type="http://schemas.openxmlformats.org/officeDocument/2006/relationships/tags" Target="../tags/tag1178.xml"/><Relationship Id="rId1" Type="http://schemas.openxmlformats.org/officeDocument/2006/relationships/tags" Target="../tags/tag117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81.xml"/><Relationship Id="rId4" Type="http://schemas.openxmlformats.org/officeDocument/2006/relationships/tags" Target="../tags/tag1180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tags" Target="../tags/tag1189.xml"/><Relationship Id="rId13" Type="http://schemas.openxmlformats.org/officeDocument/2006/relationships/tags" Target="../tags/tag1194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1184.xml"/><Relationship Id="rId7" Type="http://schemas.openxmlformats.org/officeDocument/2006/relationships/tags" Target="../tags/tag1188.xml"/><Relationship Id="rId12" Type="http://schemas.openxmlformats.org/officeDocument/2006/relationships/tags" Target="../tags/tag1193.xml"/><Relationship Id="rId17" Type="http://schemas.openxmlformats.org/officeDocument/2006/relationships/tags" Target="../tags/tag1198.xml"/><Relationship Id="rId2" Type="http://schemas.openxmlformats.org/officeDocument/2006/relationships/tags" Target="../tags/tag1183.xml"/><Relationship Id="rId16" Type="http://schemas.openxmlformats.org/officeDocument/2006/relationships/tags" Target="../tags/tag1197.xml"/><Relationship Id="rId20" Type="http://schemas.openxmlformats.org/officeDocument/2006/relationships/image" Target="../media/image65.png"/><Relationship Id="rId1" Type="http://schemas.openxmlformats.org/officeDocument/2006/relationships/tags" Target="../tags/tag1182.xml"/><Relationship Id="rId6" Type="http://schemas.openxmlformats.org/officeDocument/2006/relationships/tags" Target="../tags/tag1187.xml"/><Relationship Id="rId11" Type="http://schemas.openxmlformats.org/officeDocument/2006/relationships/tags" Target="../tags/tag1192.xml"/><Relationship Id="rId5" Type="http://schemas.openxmlformats.org/officeDocument/2006/relationships/tags" Target="../tags/tag1186.xml"/><Relationship Id="rId15" Type="http://schemas.openxmlformats.org/officeDocument/2006/relationships/tags" Target="../tags/tag1196.xml"/><Relationship Id="rId10" Type="http://schemas.openxmlformats.org/officeDocument/2006/relationships/tags" Target="../tags/tag1191.xml"/><Relationship Id="rId19" Type="http://schemas.openxmlformats.org/officeDocument/2006/relationships/notesSlide" Target="../notesSlides/notesSlide86.xml"/><Relationship Id="rId4" Type="http://schemas.openxmlformats.org/officeDocument/2006/relationships/tags" Target="../tags/tag1185.xml"/><Relationship Id="rId9" Type="http://schemas.openxmlformats.org/officeDocument/2006/relationships/tags" Target="../tags/tag1190.xml"/><Relationship Id="rId14" Type="http://schemas.openxmlformats.org/officeDocument/2006/relationships/tags" Target="../tags/tag1195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tags" Target="../tags/tag1206.xml"/><Relationship Id="rId13" Type="http://schemas.openxmlformats.org/officeDocument/2006/relationships/tags" Target="../tags/tag1211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1201.xml"/><Relationship Id="rId7" Type="http://schemas.openxmlformats.org/officeDocument/2006/relationships/tags" Target="../tags/tag1205.xml"/><Relationship Id="rId12" Type="http://schemas.openxmlformats.org/officeDocument/2006/relationships/tags" Target="../tags/tag1210.xml"/><Relationship Id="rId17" Type="http://schemas.openxmlformats.org/officeDocument/2006/relationships/tags" Target="../tags/tag1215.xml"/><Relationship Id="rId2" Type="http://schemas.openxmlformats.org/officeDocument/2006/relationships/tags" Target="../tags/tag1200.xml"/><Relationship Id="rId16" Type="http://schemas.openxmlformats.org/officeDocument/2006/relationships/tags" Target="../tags/tag1214.xml"/><Relationship Id="rId1" Type="http://schemas.openxmlformats.org/officeDocument/2006/relationships/tags" Target="../tags/tag1199.xml"/><Relationship Id="rId6" Type="http://schemas.openxmlformats.org/officeDocument/2006/relationships/tags" Target="../tags/tag1204.xml"/><Relationship Id="rId11" Type="http://schemas.openxmlformats.org/officeDocument/2006/relationships/tags" Target="../tags/tag1209.xml"/><Relationship Id="rId5" Type="http://schemas.openxmlformats.org/officeDocument/2006/relationships/tags" Target="../tags/tag1203.xml"/><Relationship Id="rId15" Type="http://schemas.openxmlformats.org/officeDocument/2006/relationships/tags" Target="../tags/tag1213.xml"/><Relationship Id="rId10" Type="http://schemas.openxmlformats.org/officeDocument/2006/relationships/tags" Target="../tags/tag1208.xml"/><Relationship Id="rId19" Type="http://schemas.openxmlformats.org/officeDocument/2006/relationships/notesSlide" Target="../notesSlides/notesSlide87.xml"/><Relationship Id="rId4" Type="http://schemas.openxmlformats.org/officeDocument/2006/relationships/tags" Target="../tags/tag1202.xml"/><Relationship Id="rId9" Type="http://schemas.openxmlformats.org/officeDocument/2006/relationships/tags" Target="../tags/tag1207.xml"/><Relationship Id="rId14" Type="http://schemas.openxmlformats.org/officeDocument/2006/relationships/tags" Target="../tags/tag12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17.xml"/><Relationship Id="rId1" Type="http://schemas.openxmlformats.org/officeDocument/2006/relationships/tags" Target="../tags/tag1216.xml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tags" Target="../tags/tag80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2.xml"/><Relationship Id="rId4" Type="http://schemas.openxmlformats.org/officeDocument/2006/relationships/tags" Target="../tags/tag8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220.xml"/><Relationship Id="rId7" Type="http://schemas.openxmlformats.org/officeDocument/2006/relationships/tags" Target="../tags/tag1224.xml"/><Relationship Id="rId2" Type="http://schemas.openxmlformats.org/officeDocument/2006/relationships/tags" Target="../tags/tag1219.xml"/><Relationship Id="rId1" Type="http://schemas.openxmlformats.org/officeDocument/2006/relationships/tags" Target="../tags/tag1218.xml"/><Relationship Id="rId6" Type="http://schemas.openxmlformats.org/officeDocument/2006/relationships/tags" Target="../tags/tag1223.xml"/><Relationship Id="rId5" Type="http://schemas.openxmlformats.org/officeDocument/2006/relationships/tags" Target="../tags/tag1222.xml"/><Relationship Id="rId4" Type="http://schemas.openxmlformats.org/officeDocument/2006/relationships/tags" Target="../tags/tag1221.xml"/><Relationship Id="rId9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tags" Target="../tags/tag1232.xml"/><Relationship Id="rId3" Type="http://schemas.openxmlformats.org/officeDocument/2006/relationships/tags" Target="../tags/tag1227.xml"/><Relationship Id="rId7" Type="http://schemas.openxmlformats.org/officeDocument/2006/relationships/tags" Target="../tags/tag1231.xml"/><Relationship Id="rId2" Type="http://schemas.openxmlformats.org/officeDocument/2006/relationships/tags" Target="../tags/tag1226.xml"/><Relationship Id="rId1" Type="http://schemas.openxmlformats.org/officeDocument/2006/relationships/tags" Target="../tags/tag1225.xml"/><Relationship Id="rId6" Type="http://schemas.openxmlformats.org/officeDocument/2006/relationships/tags" Target="../tags/tag1230.xml"/><Relationship Id="rId11" Type="http://schemas.openxmlformats.org/officeDocument/2006/relationships/notesSlide" Target="../notesSlides/notesSlide91.xml"/><Relationship Id="rId5" Type="http://schemas.openxmlformats.org/officeDocument/2006/relationships/tags" Target="../tags/tag1229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228.xml"/><Relationship Id="rId9" Type="http://schemas.openxmlformats.org/officeDocument/2006/relationships/tags" Target="../tags/tag123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20700" y="1233488"/>
            <a:ext cx="8850313" cy="133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982" tIns="0" rIns="90982" bIns="0" anchor="ctr"/>
          <a:lstStyle/>
          <a:p>
            <a:pPr algn="ctr"/>
            <a:r>
              <a:rPr kumimoji="0" lang="ko-KR" altLang="en-US" sz="3200"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아주베스틸 </a:t>
            </a:r>
            <a:r>
              <a:rPr kumimoji="0" lang="en-US" altLang="ko-KR" sz="3200"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MES </a:t>
            </a:r>
            <a:r>
              <a:rPr kumimoji="0" lang="ko-KR" altLang="en-US" sz="3200"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화면설계</a:t>
            </a:r>
            <a:endParaRPr kumimoji="0"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523844" y="1190625"/>
            <a:ext cx="8929750" cy="1196975"/>
          </a:xfrm>
          <a:prstGeom prst="rect">
            <a:avLst/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 wrap="none" lIns="107402" tIns="53695" rIns="107402" bIns="53695" anchor="ctr"/>
          <a:lstStyle/>
          <a:p>
            <a:pPr defTabSz="1081088" eaLnBrk="1" latinLnBrk="1" hangingPunct="1">
              <a:lnSpc>
                <a:spcPct val="80000"/>
              </a:lnSpc>
            </a:pPr>
            <a:endParaRPr lang="ko-KR" altLang="ko-KR" sz="4000" b="0" dirty="0">
              <a:solidFill>
                <a:srgbClr val="0000F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016896" y="4005064"/>
            <a:ext cx="1729791" cy="399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982" tIns="45483" rIns="90982" bIns="45483">
            <a:spAutoFit/>
          </a:bodyPr>
          <a:lstStyle/>
          <a:p>
            <a:pPr algn="r" eaLnBrk="1" latinLnBrk="1" hangingPunct="1">
              <a:spcBef>
                <a:spcPct val="50000"/>
              </a:spcBef>
            </a:pPr>
            <a:r>
              <a:rPr lang="en-US" altLang="ko-KR" sz="2000" b="0">
                <a:latin typeface="HY헤드라인M" pitchFamily="18" charset="-127"/>
                <a:ea typeface="HY헤드라인M" pitchFamily="18" charset="-127"/>
              </a:rPr>
              <a:t>2023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145455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기준정보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각관가격관리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강관에 대한 가격을 등록관리한다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품목의 형태코드가 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SQ</a:t>
                      </a:r>
                      <a:r>
                        <a:rPr lang="en-US" altLang="ko-KR" sz="900" baseline="0">
                          <a:solidFill>
                            <a:srgbClr val="FF0000"/>
                          </a:solidFill>
                        </a:rPr>
                        <a:t> PIPE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 :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파이프각관인 건에 적용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각관가격관리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5" name="Button">
            <a:hlinkClick r:id="rId7" action="ppaction://hlinksldjump"/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78449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등록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925904"/>
              </p:ext>
            </p:extLst>
          </p:nvPr>
        </p:nvGraphicFramePr>
        <p:xfrm>
          <a:off x="291043" y="1484784"/>
          <a:ext cx="3437820" cy="901935"/>
        </p:xfrm>
        <a:graphic>
          <a:graphicData uri="http://schemas.openxmlformats.org/drawingml/2006/table">
            <a:tbl>
              <a:tblPr/>
              <a:tblGrid>
                <a:gridCol w="341477">
                  <a:extLst>
                    <a:ext uri="{9D8B030D-6E8A-4147-A177-3AD203B41FA5}">
                      <a16:colId xmlns:a16="http://schemas.microsoft.com/office/drawing/2014/main" val="2337730048"/>
                    </a:ext>
                  </a:extLst>
                </a:gridCol>
                <a:gridCol w="804463">
                  <a:extLst>
                    <a:ext uri="{9D8B030D-6E8A-4147-A177-3AD203B41FA5}">
                      <a16:colId xmlns:a16="http://schemas.microsoft.com/office/drawing/2014/main" val="2581217883"/>
                    </a:ext>
                  </a:extLst>
                </a:gridCol>
                <a:gridCol w="572970">
                  <a:extLst>
                    <a:ext uri="{9D8B030D-6E8A-4147-A177-3AD203B41FA5}">
                      <a16:colId xmlns:a16="http://schemas.microsoft.com/office/drawing/2014/main" val="3717748464"/>
                    </a:ext>
                  </a:extLst>
                </a:gridCol>
                <a:gridCol w="572970">
                  <a:extLst>
                    <a:ext uri="{9D8B030D-6E8A-4147-A177-3AD203B41FA5}">
                      <a16:colId xmlns:a16="http://schemas.microsoft.com/office/drawing/2014/main" val="2706638648"/>
                    </a:ext>
                  </a:extLst>
                </a:gridCol>
                <a:gridCol w="572970">
                  <a:extLst>
                    <a:ext uri="{9D8B030D-6E8A-4147-A177-3AD203B41FA5}">
                      <a16:colId xmlns:a16="http://schemas.microsoft.com/office/drawing/2014/main" val="3764249428"/>
                    </a:ext>
                  </a:extLst>
                </a:gridCol>
                <a:gridCol w="572970">
                  <a:extLst>
                    <a:ext uri="{9D8B030D-6E8A-4147-A177-3AD203B41FA5}">
                      <a16:colId xmlns:a16="http://schemas.microsoft.com/office/drawing/2014/main" val="2517010824"/>
                    </a:ext>
                  </a:extLst>
                </a:gridCol>
              </a:tblGrid>
              <a:tr h="1141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호칭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A)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이론두께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품목구분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  <a:endParaRPr lang="en-US" altLang="ko-KR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  <a:endParaRPr lang="en-US" altLang="ko-KR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755841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25*25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1.40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1,744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698319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30*20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1.40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칼라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2,248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769222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30*30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1.50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HGI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3,447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61980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30*30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1.60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4,428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732425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40*20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1.31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칼라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5,087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247596"/>
                  </a:ext>
                </a:extLst>
              </a:tr>
            </a:tbl>
          </a:graphicData>
        </a:graphic>
      </p:graphicFrame>
      <p:sp>
        <p:nvSpPr>
          <p:cNvPr id="14" name="Label"/>
          <p:cNvSpPr txBox="1"/>
          <p:nvPr/>
        </p:nvSpPr>
        <p:spPr>
          <a:xfrm>
            <a:off x="743863" y="2365758"/>
            <a:ext cx="685864" cy="212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Label"/>
          <p:cNvSpPr txBox="1"/>
          <p:nvPr/>
        </p:nvSpPr>
        <p:spPr>
          <a:xfrm>
            <a:off x="1463943" y="2365758"/>
            <a:ext cx="514823" cy="212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이등변 삼각형 18"/>
          <p:cNvSpPr/>
          <p:nvPr/>
        </p:nvSpPr>
        <p:spPr>
          <a:xfrm rot="10800000">
            <a:off x="1784649" y="2399933"/>
            <a:ext cx="144016" cy="14401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Label"/>
          <p:cNvSpPr txBox="1"/>
          <p:nvPr/>
        </p:nvSpPr>
        <p:spPr>
          <a:xfrm>
            <a:off x="2031491" y="2365758"/>
            <a:ext cx="545245" cy="212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이등변 삼각형 29"/>
          <p:cNvSpPr/>
          <p:nvPr/>
        </p:nvSpPr>
        <p:spPr>
          <a:xfrm rot="10800000">
            <a:off x="1240299" y="2399933"/>
            <a:ext cx="144016" cy="14401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Notification 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u/8+k/jb2XJW5vV362y1ymsG471+Ms+nb/PZyTxbXuQz/4UoYJmH6jKv62KWp5OqKtOzZdFunfnTAF5Mm84Ho/TseLVKCYs7DqA3TXgmNH9jhtd/Gy8GyOARxtt6UbUFCWeG5k+qd6/n2Spv0mX0UxpWfpVG39iiPsavc0hrPpOPpF8P4wjWeIrzdCva3/is6fTVATYAEM/du+nxbJZ+dEZz9lE6VXmLt32veSUCRHhj6yyE8fuHQO54HOo/Z8+zSV4yAvLbZ725H9Mw+LstHsujj4ZgWSDjL7L6olgqsi+z2Ywmeqv79fh5ft6Oem+N31SryKevios5td4ZHIg39s/rar1iEPJbfEzdF7Y2jYtbDI/L/9obV/CxHVfwqY6r9/mTihBbpJ+k9zeh1deCDlA4RJo8artx7jrAxspBGG5cOKbo8bNAHPHZGIDevx/l1PQTGcSt5GHs/7Ghy6jOHyaVNt9IrT7Ir08whfW1evvZJFvE2g0TjRtvJFkX3NcnGEP6Gj39bBIrbt+H6WXabyRZBOjXp5oB9vX6+yZoF++4ztt1vUzbep1HUPsl/Y/y0riK/jNgiBX6eUYv3Qze+/OXbPKeLqtilj4tmlXV5FvDThFci1tTK/1dxW27hcdyW5Bji2Jk6LeG0vdy8QT0wcMeYKzDkJLq4DIFz0IUOl7LVjX5afLn0iZfzvJ6JH7PcX3RpPkwyQPHuw6EUeCkWRM06gwLU+a/ppOS/sJf6EMzUnHzXHXFkMme3t5sdvH5TOSvY0Ujjim//H59QbCGOuyboPfsc9jKbeq2q8rfs9MhS7Gpy4gSfM9ePU3bf5HV9CswODGkH68QpH4QE8G9ra9vrf2+4SArRDgaYJlnACE8HxZwmWdDB3g2GUeeuEF7ZB4K4b7I3tIsrWszVQXktyGb0rRVTcYwO6eUSNrMqysi8915gYiA/kRXm2GHhNQ53+olrE6ol/EXTfWmLl63pDXHC/y+zod8BjwRgznwceSj82KZleXt+YvCFRpuOX5FAyD1f1ItvmSd3eGUGL4bLa/51f1m7Ea+XC96Eueada0BKbpR+JHqoc6nrCg6nxkxDjBzf9wlBnncrBcUXF4fhR+/LharkjAkccqmlA1s0rZSvkir8zRLP/JHkBJ/fjTuAL7bh2xIILm0uEw/Ss/EBGeT0nOSOmSxWSpN68QtvGnFoNOCSAlay1+3eOFKCP1e7+SYhvd64xfpJEVeCl8bmC7zFVJXRVYWP8CcsQp83ORE6zo//yyYLUvrj+4eEVGaNltS9vO8pnC9nZOiWOVTzPys34UwgDfRFq3IZONRrzOui307Yn+NZurwROS3nRfNWCaf/o2qQxDlGY3M9bXl+uoKdc8hVPQl09jV7Deid5G3/Q8H1JA6+SGLep5bjxW97zos576Jd4Wnz3P61q3U3Hux5ed5SyqDbAx+gr/Y55iRiJfZNVkgykfhU9/aEcHffRiTsZUM9SqeD5wkmP3bGvgbvIdgosc/WTQFaTv4b7e3oMMd4FGGuq3jbB7rVnYZ7oeJ4+Z0Eh6LZsj7P0wkN6Vw8FgUe7L2w8TyhpRJT5jNQ+L2ND/P1mWbXmblOpKtwPOeTBZx15ofvvg1V0U7nadbPK6v755PyVuMj/zR5hfxDIj/7dlhA+OZZ1iCb9fNs4GEU/cZEsFvtpcNUvTNdjSp8+ztDe3ic69q6xuZ/m9gIB86/7dksx9Nv28Q/v8y+bft58Nm/5Ys9v+ByTd29kfz/7PRywczwC0Z7TbzPxO36BYT3c7r6ooDcUr5rxeU+j99N81XGMjWR18tm/VqVdWUYepHLuyajAcX1vB87STZUJA7tCCEJ+IKnVC6rO6tyrxvcPjRS0q/USKCQ8CLgpZH/KSFC9qRqThHEMmZA2qdteR8riiNSVTFy33Qq6xuOVf1odFlsNzTTydEsxjvQ7/+d3B0HSyECZFVNfOIDx6F8z559rDP8ZvrFXc8KF08bLSCePECMVIRHoSTak1TQyB28QWvC+DLr9qibMaUFHiRLYJcDJr2k4rv794zLtxVk17g97M2X2BRwMPtc/v5BgkDRTwA8bVN/7khYIjOhv/c8D4eyADlDtq0oAHtHtKPx595oxSi08effHJDvIjnFv3hYVoK9VK/s+8V37+FSsXD+bNpttQc+2sF1d5OKeO5kXbmueWY8FiOf09mf1bnOc3D4hYUNs97YIWnlyAyKsCK2BjSwxKDgJMzXUOiMvS8J054ugl0RuWWM+g/fVY4v6Uj4D8DFnDoGcxsbSCuRnQ/LPpG1hv+v0ni7iLIIIE5Zvphkbe3NPP/TeJG1osG6WvCkh8WiWNrWf+fofItm96y2eBCdOx5D1KDBTqkec95HV7yZmC3JPAtyHBDkxu+vhUBb0G4weE6V+amMW/A9GvHYXjI0UUm+uTLL2xkmOaxlPbAMOFVP68uLvJask9bHz3LipIiSlqsL+xycPqLd35JZ523IVpMEXrylDfjj0bU7whrdfBytu6wBokHJ3jiwR+eD1wsfJXbZUIvDvwib5rsIo+uW3/dSE6HELaIkLnviw0HAgOzNMiAAdwhHuw6XbdbpeU3Y87ON4d9F/TQACJezfuNIb6+/Q2MIAQ8hH/PbXg/7AeX2r+BAfRgD40hZpdvNwzvT/2VfvyS/wc8FqjCnzgAAA==&lt;/Code&gt;&lt;CodeSignature&gt;qKo2vMZusdL0jk58LXpmjaZWccRB3NvXPqAPmtJrrpsvxSBE2Iz7ujHLp+ED86qq/9ijZs2rihfbq1/3MmGf9dmzZBZ1TOT9rW/1agrQ+9p5ce7SjcP8D14UxmPIx9nFWPnnMd3klwn94nEH2LTGk4Ev4XGd6pNnMjpxEcdV4D1yIwLe1SECQTzHOftrWNA9oFeec4FrS03y5LmjCPSw3dUf70Sa7zB9+S6noebuNugquLzYDfmGquxpdTUNOaF+DqsFyMp+hQ7CvZ0tmuvKOvYQ9MzK4/0YM3Eri3p87kwV5FmJp7u6NKRQjj5kSOhflRCVZXHTXY+7UjCLKSI2pQ==&lt;/CodeSignature&gt;&lt;/SmartOptions&gt;&lt;SmartResize enabled=&quot;True&quot; minWidth=&quot;55&quot; minHeight=&quot;25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4387828" y="1046492"/>
            <a:ext cx="3423424" cy="1778518"/>
            <a:chOff x="1652587" y="2331792"/>
            <a:chExt cx="3423424" cy="1778518"/>
          </a:xfrm>
          <a:solidFill>
            <a:srgbClr val="FFFFCC"/>
          </a:solidFill>
        </p:grpSpPr>
        <p:sp>
          <p:nvSpPr>
            <p:cNvPr id="32" name="Box"/>
            <p:cNvSpPr/>
            <p:nvPr/>
          </p:nvSpPr>
          <p:spPr>
            <a:xfrm>
              <a:off x="1652587" y="2331792"/>
              <a:ext cx="3423424" cy="1778518"/>
            </a:xfrm>
            <a:prstGeom prst="roundRect">
              <a:avLst>
                <a:gd name="adj" fmla="val 0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30352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강관가격관리는 영업관리 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&gt; 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판매확정관리에서 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Base 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단가로 활용됨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품목의 형태코드가 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SQ PIPE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인 건 대상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pPr>
                <a:spcAft>
                  <a:spcPts val="300"/>
                </a:spcAft>
              </a:pPr>
              <a:endParaRPr lang="en-US" altLang="ko-KR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300"/>
                </a:spcAft>
              </a:pP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Base 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단가는 각 필드와 판매확정처리하는 품목의 필드값이 일치하는 것을 가져옴</a:t>
              </a:r>
              <a:endParaRPr lang="en-US" altLang="ko-KR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300"/>
                </a:spcAft>
              </a:pPr>
              <a:endParaRPr lang="en-US" altLang="ko-KR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endParaRPr>
            </a:p>
            <a:p>
              <a:pPr>
                <a:spcAft>
                  <a:spcPts val="300"/>
                </a:spcAft>
              </a:pP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** 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동일한 값으로 행이 등록되면 안됨</a:t>
              </a:r>
              <a:endParaRPr lang="en-US" altLang="ko-KR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endParaRPr>
            </a:p>
            <a:p>
              <a:pPr>
                <a:spcAft>
                  <a:spcPts val="300"/>
                </a:spcAft>
              </a:pP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** 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최초 등록은 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Excel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로 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DB Import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로 등록</a:t>
              </a:r>
              <a:endParaRPr lang="en-US" altLang="ko-KR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300"/>
                </a:spcAft>
              </a:pP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3" name="Icons"/>
            <p:cNvGrpSpPr/>
            <p:nvPr/>
          </p:nvGrpSpPr>
          <p:grpSpPr>
            <a:xfrm>
              <a:off x="1752599" y="2419085"/>
              <a:ext cx="340520" cy="295590"/>
              <a:chOff x="773534" y="1669713"/>
              <a:chExt cx="457200" cy="396875"/>
            </a:xfrm>
            <a:grpFill/>
          </p:grpSpPr>
          <p:sp>
            <p:nvSpPr>
              <p:cNvPr id="34" name="Info Icon"/>
              <p:cNvSpPr>
                <a:spLocks noChangeAspect="1" noEditPoints="1"/>
              </p:cNvSpPr>
              <p:nvPr/>
            </p:nvSpPr>
            <p:spPr bwMode="auto">
              <a:xfrm>
                <a:off x="803697" y="1670507"/>
                <a:ext cx="396875" cy="395287"/>
              </a:xfrm>
              <a:custGeom>
                <a:avLst/>
                <a:gdLst>
                  <a:gd name="T0" fmla="*/ 550 w 1101"/>
                  <a:gd name="T1" fmla="*/ 231 h 1101"/>
                  <a:gd name="T2" fmla="*/ 480 w 1101"/>
                  <a:gd name="T3" fmla="*/ 301 h 1101"/>
                  <a:gd name="T4" fmla="*/ 550 w 1101"/>
                  <a:gd name="T5" fmla="*/ 372 h 1101"/>
                  <a:gd name="T6" fmla="*/ 621 w 1101"/>
                  <a:gd name="T7" fmla="*/ 301 h 1101"/>
                  <a:gd name="T8" fmla="*/ 550 w 1101"/>
                  <a:gd name="T9" fmla="*/ 231 h 1101"/>
                  <a:gd name="T10" fmla="*/ 494 w 1101"/>
                  <a:gd name="T11" fmla="*/ 455 h 1101"/>
                  <a:gd name="T12" fmla="*/ 494 w 1101"/>
                  <a:gd name="T13" fmla="*/ 851 h 1101"/>
                  <a:gd name="T14" fmla="*/ 607 w 1101"/>
                  <a:gd name="T15" fmla="*/ 851 h 1101"/>
                  <a:gd name="T16" fmla="*/ 607 w 1101"/>
                  <a:gd name="T17" fmla="*/ 455 h 1101"/>
                  <a:gd name="T18" fmla="*/ 494 w 1101"/>
                  <a:gd name="T19" fmla="*/ 455 h 1101"/>
                  <a:gd name="T20" fmla="*/ 1101 w 1101"/>
                  <a:gd name="T21" fmla="*/ 551 h 1101"/>
                  <a:gd name="T22" fmla="*/ 550 w 1101"/>
                  <a:gd name="T23" fmla="*/ 1101 h 1101"/>
                  <a:gd name="T24" fmla="*/ 0 w 1101"/>
                  <a:gd name="T25" fmla="*/ 551 h 1101"/>
                  <a:gd name="T26" fmla="*/ 550 w 1101"/>
                  <a:gd name="T27" fmla="*/ 0 h 1101"/>
                  <a:gd name="T28" fmla="*/ 1101 w 1101"/>
                  <a:gd name="T29" fmla="*/ 55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1" h="1101">
                    <a:moveTo>
                      <a:pt x="550" y="231"/>
                    </a:moveTo>
                    <a:cubicBezTo>
                      <a:pt x="511" y="231"/>
                      <a:pt x="480" y="262"/>
                      <a:pt x="480" y="301"/>
                    </a:cubicBezTo>
                    <a:cubicBezTo>
                      <a:pt x="480" y="340"/>
                      <a:pt x="511" y="372"/>
                      <a:pt x="550" y="372"/>
                    </a:cubicBezTo>
                    <a:cubicBezTo>
                      <a:pt x="589" y="372"/>
                      <a:pt x="621" y="340"/>
                      <a:pt x="621" y="301"/>
                    </a:cubicBezTo>
                    <a:cubicBezTo>
                      <a:pt x="621" y="262"/>
                      <a:pt x="589" y="231"/>
                      <a:pt x="550" y="231"/>
                    </a:cubicBezTo>
                    <a:close/>
                    <a:moveTo>
                      <a:pt x="494" y="455"/>
                    </a:moveTo>
                    <a:lnTo>
                      <a:pt x="494" y="851"/>
                    </a:lnTo>
                    <a:lnTo>
                      <a:pt x="607" y="851"/>
                    </a:lnTo>
                    <a:lnTo>
                      <a:pt x="607" y="455"/>
                    </a:lnTo>
                    <a:lnTo>
                      <a:pt x="494" y="455"/>
                    </a:lnTo>
                    <a:close/>
                    <a:moveTo>
                      <a:pt x="1101" y="551"/>
                    </a:moveTo>
                    <a:cubicBezTo>
                      <a:pt x="1101" y="855"/>
                      <a:pt x="854" y="1101"/>
                      <a:pt x="550" y="1101"/>
                    </a:cubicBezTo>
                    <a:cubicBezTo>
                      <a:pt x="247" y="1101"/>
                      <a:pt x="0" y="855"/>
                      <a:pt x="0" y="551"/>
                    </a:cubicBezTo>
                    <a:cubicBezTo>
                      <a:pt x="0" y="247"/>
                      <a:pt x="247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</a:path>
                </a:pathLst>
              </a:custGeom>
              <a:grp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Warning Icon" hidden="1"/>
              <p:cNvSpPr>
                <a:spLocks noChangeAspect="1" noEditPoints="1"/>
              </p:cNvSpPr>
              <p:nvPr/>
            </p:nvSpPr>
            <p:spPr bwMode="auto">
              <a:xfrm>
                <a:off x="773534" y="1670507"/>
                <a:ext cx="457200" cy="395287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grp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" name="Error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70507"/>
                <a:ext cx="398463" cy="395287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grp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Question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69713"/>
                <a:ext cx="398463" cy="396875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grp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9" name="Button"/>
          <p:cNvSpPr>
            <a:spLocks/>
          </p:cNvSpPr>
          <p:nvPr/>
        </p:nvSpPr>
        <p:spPr bwMode="auto">
          <a:xfrm>
            <a:off x="1908358" y="2610941"/>
            <a:ext cx="484100" cy="241995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적용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Button"/>
          <p:cNvSpPr>
            <a:spLocks/>
          </p:cNvSpPr>
          <p:nvPr/>
        </p:nvSpPr>
        <p:spPr bwMode="auto">
          <a:xfrm>
            <a:off x="2435135" y="2610941"/>
            <a:ext cx="501637" cy="241995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Label"/>
          <p:cNvSpPr txBox="1"/>
          <p:nvPr/>
        </p:nvSpPr>
        <p:spPr>
          <a:xfrm>
            <a:off x="2576736" y="2365758"/>
            <a:ext cx="545245" cy="212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2415252" y="2399933"/>
            <a:ext cx="144016" cy="14401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Tooltip" descr="&lt;SmartSettings&gt;&lt;SmartResize enabled=&quot;True&quot; minWidth=&quot;6&quot; minHeight=&quot;2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748131" y="2613962"/>
            <a:ext cx="3483996" cy="1013094"/>
            <a:chOff x="3666066" y="1149496"/>
            <a:chExt cx="3483996" cy="1013094"/>
          </a:xfrm>
          <a:solidFill>
            <a:srgbClr val="FFFFCC"/>
          </a:solidFill>
        </p:grpSpPr>
        <p:sp>
          <p:nvSpPr>
            <p:cNvPr id="44" name="Box" descr="&lt;Tags&gt;&lt;SMARTRESIZEANCHORS&gt;Absolute,None,Absolute,Absolute&lt;/SMARTRESIZEANCHORS&gt;&lt;/Tags&gt;"/>
            <p:cNvSpPr/>
            <p:nvPr/>
          </p:nvSpPr>
          <p:spPr>
            <a:xfrm>
              <a:off x="3666066" y="1216186"/>
              <a:ext cx="3483996" cy="946404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호칭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(A) 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품목마스터에서 형태코드가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SQ PIPE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인 품목의 호칭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(A)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를 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Group by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하여 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이론두께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Key-In</a:t>
              </a: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표준코드에서 관리하느 품목구분에서 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가격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Key-In</a:t>
              </a: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상태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활성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비활성 중 선택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6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Label"/>
          <p:cNvSpPr txBox="1"/>
          <p:nvPr/>
        </p:nvSpPr>
        <p:spPr>
          <a:xfrm>
            <a:off x="3183619" y="2365758"/>
            <a:ext cx="545245" cy="212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이등변 삼각형 47"/>
          <p:cNvSpPr/>
          <p:nvPr/>
        </p:nvSpPr>
        <p:spPr>
          <a:xfrm rot="10800000">
            <a:off x="3567380" y="2399933"/>
            <a:ext cx="144016" cy="14401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942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57612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기준정보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비가동사유관리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비가동구분과 비가동원인을 연계 설정한다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구분과 원인은 표준코드에서 관리한다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비가동사유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65841"/>
              </p:ext>
            </p:extLst>
          </p:nvPr>
        </p:nvGraphicFramePr>
        <p:xfrm>
          <a:off x="293363" y="1268760"/>
          <a:ext cx="6027789" cy="3325770"/>
        </p:xfrm>
        <a:graphic>
          <a:graphicData uri="http://schemas.openxmlformats.org/drawingml/2006/table">
            <a:tbl>
              <a:tblPr firstRow="1" bandRow="1"/>
              <a:tblGrid>
                <a:gridCol w="822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331">
                  <a:extLst>
                    <a:ext uri="{9D8B030D-6E8A-4147-A177-3AD203B41FA5}">
                      <a16:colId xmlns:a16="http://schemas.microsoft.com/office/drawing/2014/main" val="82470330"/>
                    </a:ext>
                  </a:extLst>
                </a:gridCol>
                <a:gridCol w="1301331">
                  <a:extLst>
                    <a:ext uri="{9D8B030D-6E8A-4147-A177-3AD203B41FA5}">
                      <a16:colId xmlns:a16="http://schemas.microsoft.com/office/drawing/2014/main" val="298158591"/>
                    </a:ext>
                  </a:extLst>
                </a:gridCol>
                <a:gridCol w="1301331">
                  <a:extLst>
                    <a:ext uri="{9D8B030D-6E8A-4147-A177-3AD203B41FA5}">
                      <a16:colId xmlns:a16="http://schemas.microsoft.com/office/drawing/2014/main" val="365769341"/>
                    </a:ext>
                  </a:extLst>
                </a:gridCol>
                <a:gridCol w="1301331">
                  <a:extLst>
                    <a:ext uri="{9D8B030D-6E8A-4147-A177-3AD203B41FA5}">
                      <a16:colId xmlns:a16="http://schemas.microsoft.com/office/drawing/2014/main" val="3438463910"/>
                    </a:ext>
                  </a:extLst>
                </a:gridCol>
              </a:tblGrid>
              <a:tr h="115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비가동구분코드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비가동구분명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비가동원인코드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비가동원인명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456051"/>
                  </a:ext>
                </a:extLst>
              </a:tr>
              <a:tr h="2312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N001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언코일러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O001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에어실린더 고장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2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N001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언코일러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O002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유압실린더 고장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591125"/>
                  </a:ext>
                </a:extLst>
              </a:tr>
              <a:tr h="2312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N001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언코일러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O003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롤 파손 교체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545797"/>
                  </a:ext>
                </a:extLst>
              </a:tr>
              <a:tr h="2312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N001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언코일러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O004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롤 마모 교체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544565"/>
                  </a:ext>
                </a:extLst>
              </a:tr>
              <a:tr h="2312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N001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언코일러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O005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롤 스탠드 파손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935127"/>
                  </a:ext>
                </a:extLst>
              </a:tr>
              <a:tr h="2312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N001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언코일러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O006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베어링 교체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709562"/>
                  </a:ext>
                </a:extLst>
              </a:tr>
              <a:tr h="2312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N001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언코일러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O007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 교체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76970"/>
                  </a:ext>
                </a:extLst>
              </a:tr>
              <a:tr h="2312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N001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언코일러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O008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브라켓 파손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666606"/>
                  </a:ext>
                </a:extLst>
              </a:tr>
              <a:tr h="2312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N001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언코일러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O009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감속기 정비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955865"/>
                  </a:ext>
                </a:extLst>
              </a:tr>
              <a:tr h="2312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N001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언코일러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O010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변속기 정비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030513"/>
                  </a:ext>
                </a:extLst>
              </a:tr>
              <a:tr h="2312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N001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언코일러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O011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스키드 정비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14970"/>
                  </a:ext>
                </a:extLst>
              </a:tr>
              <a:tr h="2312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N001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언코일러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O012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벨트교체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320054"/>
                  </a:ext>
                </a:extLst>
              </a:tr>
              <a:tr h="2312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N001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언코일러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O013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밸브 정비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464624"/>
                  </a:ext>
                </a:extLst>
              </a:tr>
            </a:tbl>
          </a:graphicData>
        </a:graphic>
      </p:graphicFrame>
      <p:grpSp>
        <p:nvGrpSpPr>
          <p:cNvPr id="12" name="Cutout"/>
          <p:cNvGrpSpPr/>
          <p:nvPr/>
        </p:nvGrpSpPr>
        <p:grpSpPr>
          <a:xfrm rot="5400000">
            <a:off x="3150820" y="1558637"/>
            <a:ext cx="349942" cy="5990725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13" name="Fill"/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Border"/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" name="Label"/>
          <p:cNvSpPr txBox="1"/>
          <p:nvPr/>
        </p:nvSpPr>
        <p:spPr>
          <a:xfrm>
            <a:off x="1035689" y="4546444"/>
            <a:ext cx="1383662" cy="212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N001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Label"/>
          <p:cNvSpPr txBox="1"/>
          <p:nvPr/>
        </p:nvSpPr>
        <p:spPr>
          <a:xfrm>
            <a:off x="2451643" y="4541086"/>
            <a:ext cx="1277221" cy="212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언코일러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Label"/>
          <p:cNvSpPr txBox="1"/>
          <p:nvPr/>
        </p:nvSpPr>
        <p:spPr>
          <a:xfrm>
            <a:off x="3761156" y="4543839"/>
            <a:ext cx="1263852" cy="212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N013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Button"/>
          <p:cNvSpPr>
            <a:spLocks/>
          </p:cNvSpPr>
          <p:nvPr/>
        </p:nvSpPr>
        <p:spPr bwMode="auto">
          <a:xfrm>
            <a:off x="3130079" y="4756900"/>
            <a:ext cx="484100" cy="241995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적용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Button"/>
          <p:cNvSpPr>
            <a:spLocks/>
          </p:cNvSpPr>
          <p:nvPr/>
        </p:nvSpPr>
        <p:spPr bwMode="auto">
          <a:xfrm>
            <a:off x="3656856" y="4756900"/>
            <a:ext cx="501637" cy="241995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Label"/>
          <p:cNvSpPr txBox="1"/>
          <p:nvPr/>
        </p:nvSpPr>
        <p:spPr>
          <a:xfrm>
            <a:off x="5057300" y="4541086"/>
            <a:ext cx="1263852" cy="212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밸브정비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이등변 삼각형 1"/>
          <p:cNvSpPr/>
          <p:nvPr/>
        </p:nvSpPr>
        <p:spPr>
          <a:xfrm rot="10800000">
            <a:off x="3554909" y="4584955"/>
            <a:ext cx="144016" cy="14401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6120100" y="4571998"/>
            <a:ext cx="144016" cy="14401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Tooltip" descr="&lt;SmartSettings&gt;&lt;SmartResize enabled=&quot;True&quot; minWidth=&quot;6&quot; minHeight=&quot;2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846474" y="4736894"/>
            <a:ext cx="1490152" cy="273716"/>
            <a:chOff x="3437783" y="1149496"/>
            <a:chExt cx="1490152" cy="273716"/>
          </a:xfrm>
          <a:solidFill>
            <a:srgbClr val="FFFFFF"/>
          </a:solidFill>
        </p:grpSpPr>
        <p:sp>
          <p:nvSpPr>
            <p:cNvPr id="25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0"/>
              </p:custDataLst>
            </p:nvPr>
          </p:nvSpPr>
          <p:spPr>
            <a:xfrm>
              <a:off x="3437783" y="1216186"/>
              <a:ext cx="1490152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선택된 구분 코드 자동 출력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8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Tooltip" descr="&lt;SmartSettings&gt;&lt;SmartResize enabled=&quot;True&quot; minWidth=&quot;6&quot; minHeight=&quot;2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4190784" y="4728669"/>
            <a:ext cx="1490152" cy="273716"/>
            <a:chOff x="3437782" y="1149496"/>
            <a:chExt cx="1490152" cy="273716"/>
          </a:xfrm>
          <a:solidFill>
            <a:srgbClr val="FFFFFF"/>
          </a:solidFill>
        </p:grpSpPr>
        <p:sp>
          <p:nvSpPr>
            <p:cNvPr id="30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9"/>
              </p:custDataLst>
            </p:nvPr>
          </p:nvSpPr>
          <p:spPr>
            <a:xfrm>
              <a:off x="3437782" y="1216186"/>
              <a:ext cx="1490152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선택된 원인 코드 자동 출력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2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Tooltip" descr="&lt;SmartSettings&gt;&lt;SmartResize enabled=&quot;True&quot; minWidth=&quot;6&quot; minHeight=&quot;2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5961112" y="4756630"/>
            <a:ext cx="2528898" cy="273716"/>
            <a:chOff x="4052030" y="1149496"/>
            <a:chExt cx="2528898" cy="273716"/>
          </a:xfrm>
          <a:solidFill>
            <a:srgbClr val="FFFFFF"/>
          </a:solidFill>
        </p:grpSpPr>
        <p:sp>
          <p:nvSpPr>
            <p:cNvPr id="34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8"/>
              </p:custDataLst>
            </p:nvPr>
          </p:nvSpPr>
          <p:spPr>
            <a:xfrm>
              <a:off x="4052030" y="1216186"/>
              <a:ext cx="2528898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표준코드에 등록되어 있는 비가동원인에서 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7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Tooltip" descr="&lt;SmartSettings&gt;&lt;SmartResize enabled=&quot;True&quot; minWidth=&quot;6&quot; minHeight=&quot;2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2432720" y="4792640"/>
            <a:ext cx="968373" cy="717343"/>
            <a:chOff x="3672740" y="1149496"/>
            <a:chExt cx="968373" cy="717343"/>
          </a:xfrm>
          <a:solidFill>
            <a:srgbClr val="FFFFFF"/>
          </a:solidFill>
        </p:grpSpPr>
        <p:sp>
          <p:nvSpPr>
            <p:cNvPr id="39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7"/>
              </p:custDataLst>
            </p:nvPr>
          </p:nvSpPr>
          <p:spPr>
            <a:xfrm>
              <a:off x="3672740" y="1216186"/>
              <a:ext cx="968373" cy="650653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표준코드에 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등록되어 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있는 비가동구분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에서 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1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6131375"/>
              </p:ext>
            </p:extLst>
          </p:nvPr>
        </p:nvGraphicFramePr>
        <p:xfrm>
          <a:off x="1724172" y="558154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워크시트" showAsIcon="1" r:id="rId14" imgW="914400" imgH="792360" progId="Excel.Sheet.12">
                  <p:embed/>
                </p:oleObj>
              </mc:Choice>
              <mc:Fallback>
                <p:oleObj name="워크시트" showAsIcon="1" r:id="rId14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24172" y="558154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561266"/>
              </p:ext>
            </p:extLst>
          </p:nvPr>
        </p:nvGraphicFramePr>
        <p:xfrm>
          <a:off x="6626411" y="1268768"/>
          <a:ext cx="3149600" cy="3200400"/>
        </p:xfrm>
        <a:graphic>
          <a:graphicData uri="http://schemas.openxmlformats.org/drawingml/2006/table">
            <a:tbl>
              <a:tblPr/>
              <a:tblGrid>
                <a:gridCol w="1574800">
                  <a:extLst>
                    <a:ext uri="{9D8B030D-6E8A-4147-A177-3AD203B41FA5}">
                      <a16:colId xmlns:a16="http://schemas.microsoft.com/office/drawing/2014/main" val="3597285292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149885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분류코드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분류명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09487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DO001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60883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DO002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63483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DO003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71643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DO004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R/C(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관교체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97834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DO005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시운전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23685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DO006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90815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DO007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두께변경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833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DO008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길이변경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724858"/>
                  </a:ext>
                </a:extLst>
              </a:tr>
            </a:tbl>
          </a:graphicData>
        </a:graphic>
      </p:graphicFrame>
      <p:grpSp>
        <p:nvGrpSpPr>
          <p:cNvPr id="42" name="Tooltip" descr="&lt;Tags&gt;&lt;SMARTRESIZEENABLED&gt;True&lt;/SMARTRESIZEENABLED&gt;&lt;SMARTRESIZEMINSIZE&gt;6,20&lt;/SMARTRESIZEMINSIZE&gt;&lt;/Tags&gt;"/>
          <p:cNvGrpSpPr/>
          <p:nvPr/>
        </p:nvGrpSpPr>
        <p:grpSpPr>
          <a:xfrm>
            <a:off x="7295079" y="794258"/>
            <a:ext cx="1672888" cy="421592"/>
            <a:chOff x="476091" y="1525289"/>
            <a:chExt cx="1672888" cy="421592"/>
          </a:xfrm>
        </p:grpSpPr>
        <p:sp>
          <p:nvSpPr>
            <p:cNvPr id="43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6"/>
              </p:custDataLst>
            </p:nvPr>
          </p:nvSpPr>
          <p:spPr>
            <a:xfrm>
              <a:off x="476091" y="1525289"/>
              <a:ext cx="1672888" cy="354902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표준코드에 비가동분류로 등록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**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비가동 등록 시 사용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5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4948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744042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기준정보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공정관리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공정에 대한 마스터를 관리한다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공정관리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698579"/>
              </p:ext>
            </p:extLst>
          </p:nvPr>
        </p:nvGraphicFramePr>
        <p:xfrm>
          <a:off x="274675" y="1718558"/>
          <a:ext cx="4534310" cy="1926466"/>
        </p:xfrm>
        <a:graphic>
          <a:graphicData uri="http://schemas.openxmlformats.org/drawingml/2006/table">
            <a:tbl>
              <a:tblPr firstRow="1" bandRow="1"/>
              <a:tblGrid>
                <a:gridCol w="618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247">
                  <a:extLst>
                    <a:ext uri="{9D8B030D-6E8A-4147-A177-3AD203B41FA5}">
                      <a16:colId xmlns:a16="http://schemas.microsoft.com/office/drawing/2014/main" val="82470330"/>
                    </a:ext>
                  </a:extLst>
                </a:gridCol>
                <a:gridCol w="773961">
                  <a:extLst>
                    <a:ext uri="{9D8B030D-6E8A-4147-A177-3AD203B41FA5}">
                      <a16:colId xmlns:a16="http://schemas.microsoft.com/office/drawing/2014/main" val="298158591"/>
                    </a:ext>
                  </a:extLst>
                </a:gridCol>
                <a:gridCol w="652604">
                  <a:extLst>
                    <a:ext uri="{9D8B030D-6E8A-4147-A177-3AD203B41FA5}">
                      <a16:colId xmlns:a16="http://schemas.microsoft.com/office/drawing/2014/main" val="365769341"/>
                    </a:ext>
                  </a:extLst>
                </a:gridCol>
                <a:gridCol w="652604">
                  <a:extLst>
                    <a:ext uri="{9D8B030D-6E8A-4147-A177-3AD203B41FA5}">
                      <a16:colId xmlns:a16="http://schemas.microsoft.com/office/drawing/2014/main" val="3438463910"/>
                    </a:ext>
                  </a:extLst>
                </a:gridCol>
                <a:gridCol w="652604">
                  <a:extLst>
                    <a:ext uri="{9D8B030D-6E8A-4147-A177-3AD203B41FA5}">
                      <a16:colId xmlns:a16="http://schemas.microsoft.com/office/drawing/2014/main" val="1895851161"/>
                    </a:ext>
                  </a:extLst>
                </a:gridCol>
                <a:gridCol w="652604">
                  <a:extLst>
                    <a:ext uri="{9D8B030D-6E8A-4147-A177-3AD203B41FA5}">
                      <a16:colId xmlns:a16="http://schemas.microsoft.com/office/drawing/2014/main" val="1231226104"/>
                    </a:ext>
                  </a:extLst>
                </a:gridCol>
              </a:tblGrid>
              <a:tr h="230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생산구분코드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생산구분명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정렬순서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활성화여부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수정자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수정일자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78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456051"/>
                  </a:ext>
                </a:extLst>
              </a:tr>
              <a:tr h="230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D001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조관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활성화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D002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활성화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591125"/>
                  </a:ext>
                </a:extLst>
              </a:tr>
              <a:tr h="230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D003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코팅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활성화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545797"/>
                  </a:ext>
                </a:extLst>
              </a:tr>
              <a:tr h="230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D004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나사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활성화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544565"/>
                  </a:ext>
                </a:extLst>
              </a:tr>
              <a:tr h="230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D005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열처리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활성화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935127"/>
                  </a:ext>
                </a:extLst>
              </a:tr>
              <a:tr h="230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D006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슬리팅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활성화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709562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298283"/>
              </p:ext>
            </p:extLst>
          </p:nvPr>
        </p:nvGraphicFramePr>
        <p:xfrm>
          <a:off x="4952399" y="1700732"/>
          <a:ext cx="4534310" cy="1383468"/>
        </p:xfrm>
        <a:graphic>
          <a:graphicData uri="http://schemas.openxmlformats.org/drawingml/2006/table">
            <a:tbl>
              <a:tblPr firstRow="1" bandRow="1"/>
              <a:tblGrid>
                <a:gridCol w="618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247">
                  <a:extLst>
                    <a:ext uri="{9D8B030D-6E8A-4147-A177-3AD203B41FA5}">
                      <a16:colId xmlns:a16="http://schemas.microsoft.com/office/drawing/2014/main" val="82470330"/>
                    </a:ext>
                  </a:extLst>
                </a:gridCol>
                <a:gridCol w="773961">
                  <a:extLst>
                    <a:ext uri="{9D8B030D-6E8A-4147-A177-3AD203B41FA5}">
                      <a16:colId xmlns:a16="http://schemas.microsoft.com/office/drawing/2014/main" val="298158591"/>
                    </a:ext>
                  </a:extLst>
                </a:gridCol>
                <a:gridCol w="652604">
                  <a:extLst>
                    <a:ext uri="{9D8B030D-6E8A-4147-A177-3AD203B41FA5}">
                      <a16:colId xmlns:a16="http://schemas.microsoft.com/office/drawing/2014/main" val="365769341"/>
                    </a:ext>
                  </a:extLst>
                </a:gridCol>
                <a:gridCol w="652604">
                  <a:extLst>
                    <a:ext uri="{9D8B030D-6E8A-4147-A177-3AD203B41FA5}">
                      <a16:colId xmlns:a16="http://schemas.microsoft.com/office/drawing/2014/main" val="3438463910"/>
                    </a:ext>
                  </a:extLst>
                </a:gridCol>
                <a:gridCol w="652604">
                  <a:extLst>
                    <a:ext uri="{9D8B030D-6E8A-4147-A177-3AD203B41FA5}">
                      <a16:colId xmlns:a16="http://schemas.microsoft.com/office/drawing/2014/main" val="1895851161"/>
                    </a:ext>
                  </a:extLst>
                </a:gridCol>
                <a:gridCol w="652604">
                  <a:extLst>
                    <a:ext uri="{9D8B030D-6E8A-4147-A177-3AD203B41FA5}">
                      <a16:colId xmlns:a16="http://schemas.microsoft.com/office/drawing/2014/main" val="1231226104"/>
                    </a:ext>
                  </a:extLst>
                </a:gridCol>
              </a:tblGrid>
              <a:tr h="230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라인코드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라인명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정렬순서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활성화여부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수정자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수정일자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78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456051"/>
                  </a:ext>
                </a:extLst>
              </a:tr>
              <a:tr h="230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L001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활성화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L002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활성화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591125"/>
                  </a:ext>
                </a:extLst>
              </a:tr>
              <a:tr h="230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L003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활성화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545797"/>
                  </a:ext>
                </a:extLst>
              </a:tr>
              <a:tr h="230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P004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활성화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544565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476314"/>
              </p:ext>
            </p:extLst>
          </p:nvPr>
        </p:nvGraphicFramePr>
        <p:xfrm>
          <a:off x="274675" y="4460346"/>
          <a:ext cx="4534310" cy="1632950"/>
        </p:xfrm>
        <a:graphic>
          <a:graphicData uri="http://schemas.openxmlformats.org/drawingml/2006/table">
            <a:tbl>
              <a:tblPr firstRow="1" bandRow="1"/>
              <a:tblGrid>
                <a:gridCol w="618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247">
                  <a:extLst>
                    <a:ext uri="{9D8B030D-6E8A-4147-A177-3AD203B41FA5}">
                      <a16:colId xmlns:a16="http://schemas.microsoft.com/office/drawing/2014/main" val="82470330"/>
                    </a:ext>
                  </a:extLst>
                </a:gridCol>
                <a:gridCol w="773961">
                  <a:extLst>
                    <a:ext uri="{9D8B030D-6E8A-4147-A177-3AD203B41FA5}">
                      <a16:colId xmlns:a16="http://schemas.microsoft.com/office/drawing/2014/main" val="298158591"/>
                    </a:ext>
                  </a:extLst>
                </a:gridCol>
                <a:gridCol w="652604">
                  <a:extLst>
                    <a:ext uri="{9D8B030D-6E8A-4147-A177-3AD203B41FA5}">
                      <a16:colId xmlns:a16="http://schemas.microsoft.com/office/drawing/2014/main" val="365769341"/>
                    </a:ext>
                  </a:extLst>
                </a:gridCol>
                <a:gridCol w="652604">
                  <a:extLst>
                    <a:ext uri="{9D8B030D-6E8A-4147-A177-3AD203B41FA5}">
                      <a16:colId xmlns:a16="http://schemas.microsoft.com/office/drawing/2014/main" val="3438463910"/>
                    </a:ext>
                  </a:extLst>
                </a:gridCol>
                <a:gridCol w="652604">
                  <a:extLst>
                    <a:ext uri="{9D8B030D-6E8A-4147-A177-3AD203B41FA5}">
                      <a16:colId xmlns:a16="http://schemas.microsoft.com/office/drawing/2014/main" val="1895851161"/>
                    </a:ext>
                  </a:extLst>
                </a:gridCol>
                <a:gridCol w="652604">
                  <a:extLst>
                    <a:ext uri="{9D8B030D-6E8A-4147-A177-3AD203B41FA5}">
                      <a16:colId xmlns:a16="http://schemas.microsoft.com/office/drawing/2014/main" val="1231226104"/>
                    </a:ext>
                  </a:extLst>
                </a:gridCol>
              </a:tblGrid>
              <a:tr h="230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공정코드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공정명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정렬순서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활성화여부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수정자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수정일자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78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456051"/>
                  </a:ext>
                </a:extLst>
              </a:tr>
              <a:tr h="230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P001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활성화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P002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절단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활성화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591125"/>
                  </a:ext>
                </a:extLst>
              </a:tr>
              <a:tr h="230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P003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면취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활성화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545797"/>
                  </a:ext>
                </a:extLst>
              </a:tr>
              <a:tr h="768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P004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활성화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54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P005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UT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활성화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9546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P006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활성화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495275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28077" y="1234491"/>
            <a:ext cx="4573232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생산구분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52399" y="1221042"/>
            <a:ext cx="453431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라인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6999" y="3945387"/>
            <a:ext cx="453431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세부공정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4448944" y="2132856"/>
            <a:ext cx="79208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 rot="7905645">
            <a:off x="4189508" y="3490822"/>
            <a:ext cx="1765711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Selection Overlay"/>
          <p:cNvSpPr/>
          <p:nvPr/>
        </p:nvSpPr>
        <p:spPr>
          <a:xfrm>
            <a:off x="133676" y="2038571"/>
            <a:ext cx="4724506" cy="213265"/>
          </a:xfrm>
          <a:prstGeom prst="rect">
            <a:avLst/>
          </a:prstGeom>
          <a:solidFill>
            <a:srgbClr val="5B9BD5">
              <a:alpha val="21961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Selection Overlay"/>
          <p:cNvSpPr/>
          <p:nvPr/>
        </p:nvSpPr>
        <p:spPr>
          <a:xfrm>
            <a:off x="4924583" y="1964679"/>
            <a:ext cx="4562126" cy="213265"/>
          </a:xfrm>
          <a:prstGeom prst="rect">
            <a:avLst/>
          </a:prstGeom>
          <a:solidFill>
            <a:srgbClr val="5B9BD5">
              <a:alpha val="21961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4952399" y="1449079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추가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9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66999" y="4198965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추가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7206532"/>
              </p:ext>
            </p:extLst>
          </p:nvPr>
        </p:nvGraphicFramePr>
        <p:xfrm>
          <a:off x="1968555" y="715958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워크시트" showAsIcon="1" r:id="rId6" imgW="914400" imgH="792360" progId="Excel.Sheet.12">
                  <p:embed/>
                </p:oleObj>
              </mc:Choice>
              <mc:Fallback>
                <p:oleObj name="워크시트" showAsIcon="1" r:id="rId6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68555" y="715958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Notification 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u/8+k/jb2XJW5vV362y1ymsG471+Ms+nb/PZyTxbXuQz/4UoYJmH6jKv62KWp5OqKtOzZdFunfnTAF5Mm84Ho/TseLVKCYs7DqA3TXgmNH9jhtd/Gy8GyOARxtt6UbUFCWeG5k+qd6/n2Spv0mX0UxpWfpVG39iiPsavc0hrPpOPpF8P4wjWeIrzdCva3/is6fTVATYAEM/du+nxbJZ+dEZz9lE6VXmLt32veSUCRHhj6yyE8fuHQO54HOo/Z8+zSV4yAvLbZ725H9Mw+LstHsujj4ZgWSDjL7L6olgqsi+z2Ywmeqv79fh5ft6Oem+N31SryKevios5td4ZHIg39s/rar1iEPJbfEzdF7Y2jYtbDI/L/9obV/CxHVfwqY6r9/mTihBbpJ+k9zeh1deCDlA4RJo8artx7jrAxspBGG5cOKbo8bNAHPHZGIDevx/l1PQTGcSt5GHs/7Ghy6jOHyaVNt9IrT7Ir08whfW1evvZJFvE2g0TjRtvJFkX3NcnGEP6Gj39bBIrbt+H6WXabyRZBOjXp5oB9vX6+yZoF++4ztt1vUzbep1HUPsl/Y/y0riK/jNgiBX6eUYv3Qze+/OXbPKeLqtilj4tmlXV5FvDThFci1tTK/1dxW27hcdyW5Bji2Jk6LeG0vdy8QT0wcMeYKzDkJLq4DIFz0IUOl7LVjX5afLn0iZfzvJ6JH7PcX3RpPkwyQPHuw6EUeCkWRM06gwLU+a/ppOS/sJf6EMzUnHzXHXFkMme3t5sdvH5TOSvY0Ujjim//H59QbCGOuyboPfsc9jKbeq2q8rfs9MhS7Gpy4gSfM9ePU3bf5HV9CswODGkH68QpH4QE8G9ra9vrf2+4SArRDgaYJlnACE8HxZwmWdDB3g2GUeeuEF7ZB4K4b7I3tIsrWszVQXktyGb0rRVTcYwO6eUSNrMqysi8915gYiA/kRXm2GHhNQ53+olrE6ol/EXTfWmLl63pDXHC/y+zod8BjwRgznwceSj82KZleXt+YvCFRpuOX5FAyD1f1ItvmSd3eGUGL4bLa/51f1m7Ea+XC96Eueada0BKbpR+JHqoc6nrCg6nxkxDjBzf9wlBnncrBcUXF4fhR+/LharkjAkccqmlA1s0rZSvkir8zRLP/JHkBJ/fjTuAL7bh2xIILm0uEw/Ss/EBGeT0nOSOmSxWSpN68QtvGnFoNOCSAlay1+3eOFKCP1e7+SYhvd64xfpJEVeCl8bmC7zFVJXRVYWP8CcsQp83ORE6zo//yyYLUvrj+4eEVGaNltS9vO8pnC9nZOiWOVTzPys34UwgDfRFq3IZONRrzOui307Yn+NZurwROS3nRfNWCaf/o2qQxDlGY3M9bXl+uoKdc8hVPQl09jV7Deid5G3/Q8H1JA6+SGLep5bjxW97zos576Jd4Wnz3P61q3U3Hux5ed5SyqDbAx+gr/Y55iRiJfZNVkgykfhU9/aEcHffRiTsZUM9SqeD5wkmP3bGvgbvIdgosc/WTQFaTv4b7e3oMMd4FGGuq3jbB7rVnYZ7oeJ4+Z0Eh6LZsj7P0wkN6Vw8FgUe7L2w8TyhpRJT5jNQ+L2ND/P1mWbXmblOpKtwPOeTBZx15ofvvg1V0U7nadbPK6v755PyVuMj/zR5hfxDIj/7dlhA+OZZ1iCb9fNs4GEU/cZEsFvtpcNUvTNdjSp8+ztDe3ic69q6xuZ/m9gIB86/7dksx9Nv28Q/v8y+bft58Nm/5Ys9v+ByTd29kfz/7PRywczwC0Z7TbzPxO36BYT3c7r6ooDcUr5rxeU+j99N81XGMjWR18tm/VqVdWUYepHLuyajAcX1vB87STZUJA7tCCEJ+IKnVC6rO6tyrxvcPjRS0q/USKCQ8CLgpZH/KSFC9qRqThHEMmZA2qdteR8riiNSVTFy33Qq6xuOVf1odFlsNzTTydEsxjvQ7/+d3B0HSyECZFVNfOIDx6F8z559rDP8ZvrFXc8KF08bLSCePECMVIRHoSTak1TQyB28QWvC+DLr9qibMaUFHiRLYJcDJr2k4rv794zLtxVk17g97M2X2BRwMPtc/v5BgkDRTwA8bVN/7khYIjOhv/c8D4eyADlDtq0oAHtHtKPx595oxSi08effHJDvIjnFv3hYVoK9VK/s+8V37+FSsXD+bNpttQc+2sF1d5OKeO5kXbmueWY8FiOf09mf1bnOc3D4hYUNs97YIWnlyAyKsCK2BjSwxKDgJMzXUOiMvS8J054ugl0RuWWM+g/fVY4v6Uj4D8DFnDoGcxsbSCuRnQ/LPpG1hv+v0ni7iLIIIE5Zvphkbe3NPP/TeJG1osG6WvCkh8WiWNrWf+fofItm96y2eBCdOx5D1KDBTqkec95HV7yZmC3JPAtyHBDkxu+vhUBb0G4weE6V+amMW/A9GvHYXjI0UUm+uTLL2xkmOaxlPbAMOFVP68uLvJask9bHz3LipIiSlqsL+xycPqLd35JZ523IVpMEXrylDfjj0bU7whrdfBytu6wBokHJ3jiwR+eD1wsfJXbZUIvDvwib5rsIo+uW3/dSE6HELaIkLnviw0HAgOzNMiAAdwhHuw6XbdbpeU3Y87ON4d9F/TQACJezfuNIb6+/Q2MIAQ8hH/PbXg/7AeX2r+BAfRgD40hZpdvNwzvT/2VfvyS/wc8FqjCnzgAAA==&lt;/Code&gt;&lt;CodeSignature&gt;qKo2vMZusdL0jk58LXpmjaZWccRB3NvXPqAPmtJrrpsvxSBE2Iz7ujHLp+ED86qq/9ijZs2rihfbq1/3MmGf9dmzZBZ1TOT9rW/1agrQ+9p5ce7SjcP8D14UxmPIx9nFWPnnMd3klwn94nEH2LTGk4Ev4XGd6pNnMjpxEcdV4D1yIwLe1SECQTzHOftrWNA9oFeec4FrS03y5LmjCPSw3dUf70Sa7zB9+S6noebuNugquLzYDfmGquxpdTUNOaF+DqsFyMp+hQ7CvZ0tmuvKOvYQ9MzK4/0YM3Eri3p87kwV5FmJp7u6NKRQjj5kSOhflRCVZXHTXY+7UjCLKSI2pQ==&lt;/CodeSignature&gt;&lt;/SmartOptions&gt;&lt;SmartResize enabled=&quot;True&quot; minWidth=&quot;55&quot; minHeight=&quot;25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5075169" y="3798434"/>
            <a:ext cx="3423424" cy="1646790"/>
            <a:chOff x="1652587" y="2331792"/>
            <a:chExt cx="3423424" cy="1646790"/>
          </a:xfrm>
        </p:grpSpPr>
        <p:sp>
          <p:nvSpPr>
            <p:cNvPr id="32" name="Box"/>
            <p:cNvSpPr/>
            <p:nvPr/>
          </p:nvSpPr>
          <p:spPr>
            <a:xfrm>
              <a:off x="1652587" y="2331792"/>
              <a:ext cx="3423424" cy="1646790"/>
            </a:xfrm>
            <a:prstGeom prst="roundRect">
              <a:avLst>
                <a:gd name="adj" fmla="val 0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30352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생산구분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라인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세부공정을 표준코드에 등록</a:t>
              </a:r>
              <a:endParaRPr lang="en-US" altLang="ko-KR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공정관리에서 생산구분과 라인을 기준으로 세부 공정 연계 설정</a:t>
              </a:r>
              <a:endParaRPr lang="en-US" altLang="ko-KR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300"/>
                </a:spcAft>
              </a:pPr>
              <a:endParaRPr lang="en-US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해당 정보는 생산관리 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&gt; 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생산계획관리에서 생산의뢰건별 공정 라우팅 설정 시 선택한 라인에 따라 선택 가능 공정 활성화에 사용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3" name="Icons"/>
            <p:cNvGrpSpPr/>
            <p:nvPr/>
          </p:nvGrpSpPr>
          <p:grpSpPr>
            <a:xfrm>
              <a:off x="1752599" y="2419085"/>
              <a:ext cx="340520" cy="295590"/>
              <a:chOff x="773534" y="1669713"/>
              <a:chExt cx="457200" cy="396875"/>
            </a:xfrm>
          </p:grpSpPr>
          <p:sp>
            <p:nvSpPr>
              <p:cNvPr id="34" name="Info Icon"/>
              <p:cNvSpPr>
                <a:spLocks noChangeAspect="1" noEditPoints="1"/>
              </p:cNvSpPr>
              <p:nvPr/>
            </p:nvSpPr>
            <p:spPr bwMode="auto">
              <a:xfrm>
                <a:off x="803697" y="1670507"/>
                <a:ext cx="396875" cy="395287"/>
              </a:xfrm>
              <a:custGeom>
                <a:avLst/>
                <a:gdLst>
                  <a:gd name="T0" fmla="*/ 550 w 1101"/>
                  <a:gd name="T1" fmla="*/ 231 h 1101"/>
                  <a:gd name="T2" fmla="*/ 480 w 1101"/>
                  <a:gd name="T3" fmla="*/ 301 h 1101"/>
                  <a:gd name="T4" fmla="*/ 550 w 1101"/>
                  <a:gd name="T5" fmla="*/ 372 h 1101"/>
                  <a:gd name="T6" fmla="*/ 621 w 1101"/>
                  <a:gd name="T7" fmla="*/ 301 h 1101"/>
                  <a:gd name="T8" fmla="*/ 550 w 1101"/>
                  <a:gd name="T9" fmla="*/ 231 h 1101"/>
                  <a:gd name="T10" fmla="*/ 494 w 1101"/>
                  <a:gd name="T11" fmla="*/ 455 h 1101"/>
                  <a:gd name="T12" fmla="*/ 494 w 1101"/>
                  <a:gd name="T13" fmla="*/ 851 h 1101"/>
                  <a:gd name="T14" fmla="*/ 607 w 1101"/>
                  <a:gd name="T15" fmla="*/ 851 h 1101"/>
                  <a:gd name="T16" fmla="*/ 607 w 1101"/>
                  <a:gd name="T17" fmla="*/ 455 h 1101"/>
                  <a:gd name="T18" fmla="*/ 494 w 1101"/>
                  <a:gd name="T19" fmla="*/ 455 h 1101"/>
                  <a:gd name="T20" fmla="*/ 1101 w 1101"/>
                  <a:gd name="T21" fmla="*/ 551 h 1101"/>
                  <a:gd name="T22" fmla="*/ 550 w 1101"/>
                  <a:gd name="T23" fmla="*/ 1101 h 1101"/>
                  <a:gd name="T24" fmla="*/ 0 w 1101"/>
                  <a:gd name="T25" fmla="*/ 551 h 1101"/>
                  <a:gd name="T26" fmla="*/ 550 w 1101"/>
                  <a:gd name="T27" fmla="*/ 0 h 1101"/>
                  <a:gd name="T28" fmla="*/ 1101 w 1101"/>
                  <a:gd name="T29" fmla="*/ 55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1" h="1101">
                    <a:moveTo>
                      <a:pt x="550" y="231"/>
                    </a:moveTo>
                    <a:cubicBezTo>
                      <a:pt x="511" y="231"/>
                      <a:pt x="480" y="262"/>
                      <a:pt x="480" y="301"/>
                    </a:cubicBezTo>
                    <a:cubicBezTo>
                      <a:pt x="480" y="340"/>
                      <a:pt x="511" y="372"/>
                      <a:pt x="550" y="372"/>
                    </a:cubicBezTo>
                    <a:cubicBezTo>
                      <a:pt x="589" y="372"/>
                      <a:pt x="621" y="340"/>
                      <a:pt x="621" y="301"/>
                    </a:cubicBezTo>
                    <a:cubicBezTo>
                      <a:pt x="621" y="262"/>
                      <a:pt x="589" y="231"/>
                      <a:pt x="550" y="231"/>
                    </a:cubicBezTo>
                    <a:close/>
                    <a:moveTo>
                      <a:pt x="494" y="455"/>
                    </a:moveTo>
                    <a:lnTo>
                      <a:pt x="494" y="851"/>
                    </a:lnTo>
                    <a:lnTo>
                      <a:pt x="607" y="851"/>
                    </a:lnTo>
                    <a:lnTo>
                      <a:pt x="607" y="455"/>
                    </a:lnTo>
                    <a:lnTo>
                      <a:pt x="494" y="455"/>
                    </a:lnTo>
                    <a:close/>
                    <a:moveTo>
                      <a:pt x="1101" y="551"/>
                    </a:moveTo>
                    <a:cubicBezTo>
                      <a:pt x="1101" y="855"/>
                      <a:pt x="854" y="1101"/>
                      <a:pt x="550" y="1101"/>
                    </a:cubicBezTo>
                    <a:cubicBezTo>
                      <a:pt x="247" y="1101"/>
                      <a:pt x="0" y="855"/>
                      <a:pt x="0" y="551"/>
                    </a:cubicBezTo>
                    <a:cubicBezTo>
                      <a:pt x="0" y="247"/>
                      <a:pt x="247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Warning Icon" hidden="1"/>
              <p:cNvSpPr>
                <a:spLocks noChangeAspect="1" noEditPoints="1"/>
              </p:cNvSpPr>
              <p:nvPr/>
            </p:nvSpPr>
            <p:spPr bwMode="auto">
              <a:xfrm>
                <a:off x="773534" y="1670507"/>
                <a:ext cx="457200" cy="395287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" name="Error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70507"/>
                <a:ext cx="398463" cy="395287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Question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69713"/>
                <a:ext cx="398463" cy="396875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078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786378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기준정보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이동차량관리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이동차량에 대한 정보를 관리한다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이동차량관리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385085"/>
              </p:ext>
            </p:extLst>
          </p:nvPr>
        </p:nvGraphicFramePr>
        <p:xfrm>
          <a:off x="274675" y="1410376"/>
          <a:ext cx="9192792" cy="1710260"/>
        </p:xfrm>
        <a:graphic>
          <a:graphicData uri="http://schemas.openxmlformats.org/drawingml/2006/table">
            <a:tbl>
              <a:tblPr/>
              <a:tblGrid>
                <a:gridCol w="656628">
                  <a:extLst>
                    <a:ext uri="{9D8B030D-6E8A-4147-A177-3AD203B41FA5}">
                      <a16:colId xmlns:a16="http://schemas.microsoft.com/office/drawing/2014/main" val="2015963728"/>
                    </a:ext>
                  </a:extLst>
                </a:gridCol>
                <a:gridCol w="656628">
                  <a:extLst>
                    <a:ext uri="{9D8B030D-6E8A-4147-A177-3AD203B41FA5}">
                      <a16:colId xmlns:a16="http://schemas.microsoft.com/office/drawing/2014/main" val="704602446"/>
                    </a:ext>
                  </a:extLst>
                </a:gridCol>
                <a:gridCol w="656628">
                  <a:extLst>
                    <a:ext uri="{9D8B030D-6E8A-4147-A177-3AD203B41FA5}">
                      <a16:colId xmlns:a16="http://schemas.microsoft.com/office/drawing/2014/main" val="1171896427"/>
                    </a:ext>
                  </a:extLst>
                </a:gridCol>
                <a:gridCol w="656628">
                  <a:extLst>
                    <a:ext uri="{9D8B030D-6E8A-4147-A177-3AD203B41FA5}">
                      <a16:colId xmlns:a16="http://schemas.microsoft.com/office/drawing/2014/main" val="2460313250"/>
                    </a:ext>
                  </a:extLst>
                </a:gridCol>
                <a:gridCol w="656628">
                  <a:extLst>
                    <a:ext uri="{9D8B030D-6E8A-4147-A177-3AD203B41FA5}">
                      <a16:colId xmlns:a16="http://schemas.microsoft.com/office/drawing/2014/main" val="814907054"/>
                    </a:ext>
                  </a:extLst>
                </a:gridCol>
                <a:gridCol w="656628">
                  <a:extLst>
                    <a:ext uri="{9D8B030D-6E8A-4147-A177-3AD203B41FA5}">
                      <a16:colId xmlns:a16="http://schemas.microsoft.com/office/drawing/2014/main" val="2135700382"/>
                    </a:ext>
                  </a:extLst>
                </a:gridCol>
                <a:gridCol w="656628">
                  <a:extLst>
                    <a:ext uri="{9D8B030D-6E8A-4147-A177-3AD203B41FA5}">
                      <a16:colId xmlns:a16="http://schemas.microsoft.com/office/drawing/2014/main" val="2631021606"/>
                    </a:ext>
                  </a:extLst>
                </a:gridCol>
                <a:gridCol w="656628">
                  <a:extLst>
                    <a:ext uri="{9D8B030D-6E8A-4147-A177-3AD203B41FA5}">
                      <a16:colId xmlns:a16="http://schemas.microsoft.com/office/drawing/2014/main" val="3902998095"/>
                    </a:ext>
                  </a:extLst>
                </a:gridCol>
                <a:gridCol w="656628">
                  <a:extLst>
                    <a:ext uri="{9D8B030D-6E8A-4147-A177-3AD203B41FA5}">
                      <a16:colId xmlns:a16="http://schemas.microsoft.com/office/drawing/2014/main" val="3691899436"/>
                    </a:ext>
                  </a:extLst>
                </a:gridCol>
                <a:gridCol w="656628">
                  <a:extLst>
                    <a:ext uri="{9D8B030D-6E8A-4147-A177-3AD203B41FA5}">
                      <a16:colId xmlns:a16="http://schemas.microsoft.com/office/drawing/2014/main" val="2188703252"/>
                    </a:ext>
                  </a:extLst>
                </a:gridCol>
                <a:gridCol w="656628">
                  <a:extLst>
                    <a:ext uri="{9D8B030D-6E8A-4147-A177-3AD203B41FA5}">
                      <a16:colId xmlns:a16="http://schemas.microsoft.com/office/drawing/2014/main" val="1145927760"/>
                    </a:ext>
                  </a:extLst>
                </a:gridCol>
                <a:gridCol w="656628">
                  <a:extLst>
                    <a:ext uri="{9D8B030D-6E8A-4147-A177-3AD203B41FA5}">
                      <a16:colId xmlns:a16="http://schemas.microsoft.com/office/drawing/2014/main" val="3054041473"/>
                    </a:ext>
                  </a:extLst>
                </a:gridCol>
                <a:gridCol w="656628">
                  <a:extLst>
                    <a:ext uri="{9D8B030D-6E8A-4147-A177-3AD203B41FA5}">
                      <a16:colId xmlns:a16="http://schemas.microsoft.com/office/drawing/2014/main" val="2553562802"/>
                    </a:ext>
                  </a:extLst>
                </a:gridCol>
                <a:gridCol w="656628">
                  <a:extLst>
                    <a:ext uri="{9D8B030D-6E8A-4147-A177-3AD203B41FA5}">
                      <a16:colId xmlns:a16="http://schemas.microsoft.com/office/drawing/2014/main" val="2960076737"/>
                    </a:ext>
                  </a:extLst>
                </a:gridCol>
              </a:tblGrid>
              <a:tr h="3784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차종</a:t>
                      </a:r>
                      <a:endParaRPr lang="en-US" altLang="ko-KR" sz="9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차량정보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차주이름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차주전화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예금주명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은행명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계좌번호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사업자등록번호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지역권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전자세금계산서 여부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인수증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활성화여부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346798"/>
                  </a:ext>
                </a:extLst>
              </a:tr>
              <a:tr h="5088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톤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허동희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(3802)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010-2300-3802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허동희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(3802)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농협은행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72506452180951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505-02-49012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개별화물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허동희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활성화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11477"/>
                  </a:ext>
                </a:extLst>
              </a:tr>
              <a:tr h="189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톤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허동희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(3802)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010-2300-3802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허동희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(3802)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농협은행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72506452180951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505-02-49012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개별화물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허동희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비활성화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73822"/>
                  </a:ext>
                </a:extLst>
              </a:tr>
              <a:tr h="1892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표준코드 선택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톤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11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톤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톤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Key-In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Key-In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Y/N</a:t>
                      </a:r>
                      <a:r>
                        <a:rPr lang="en-US" altLang="ko-KR" sz="900" b="0" i="0" u="none" strike="noStrike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 선택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Key-In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884246"/>
                  </a:ext>
                </a:extLst>
              </a:tr>
            </a:tbl>
          </a:graphicData>
        </a:graphic>
      </p:graphicFrame>
      <p:sp>
        <p:nvSpPr>
          <p:cNvPr id="1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902222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등록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5" name="Notification 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u/8+k/jb2XJW5vV362y1ymsG471+Ms+nb/PZyTxbXuQz/4UoYJmH6jKv62KWp5OqKtOzZdFunfnTAF5Mm84Ho/TseLVKCYs7DqA3TXgmNH9jhtd/Gy8GyOARxtt6UbUFCWeG5k+qd6/n2Spv0mX0UxpWfpVG39iiPsavc0hrPpOPpF8P4wjWeIrzdCva3/is6fTVATYAEM/du+nxbJZ+dEZz9lE6VXmLt32veSUCRHhj6yyE8fuHQO54HOo/Z8+zSV4yAvLbZ725H9Mw+LstHsujj4ZgWSDjL7L6olgqsi+z2Ywmeqv79fh5ft6Oem+N31SryKevios5td4ZHIg39s/rar1iEPJbfEzdF7Y2jYtbDI/L/9obV/CxHVfwqY6r9/mTihBbpJ+k9zeh1deCDlA4RJo8artx7jrAxspBGG5cOKbo8bNAHPHZGIDevx/l1PQTGcSt5GHs/7Ghy6jOHyaVNt9IrT7Ir08whfW1evvZJFvE2g0TjRtvJFkX3NcnGEP6Gj39bBIrbt+H6WXabyRZBOjXp5oB9vX6+yZoF++4ztt1vUzbep1HUPsl/Y/y0riK/jNgiBX6eUYv3Qze+/OXbPKeLqtilj4tmlXV5FvDThFci1tTK/1dxW27hcdyW5Bji2Jk6LeG0vdy8QT0wcMeYKzDkJLq4DIFz0IUOl7LVjX5afLn0iZfzvJ6JH7PcX3RpPkwyQPHuw6EUeCkWRM06gwLU+a/ppOS/sJf6EMzUnHzXHXFkMme3t5sdvH5TOSvY0Ujjim//H59QbCGOuyboPfsc9jKbeq2q8rfs9MhS7Gpy4gSfM9ePU3bf5HV9CswODGkH68QpH4QE8G9ra9vrf2+4SArRDgaYJlnACE8HxZwmWdDB3g2GUeeuEF7ZB4K4b7I3tIsrWszVQXktyGb0rRVTcYwO6eUSNrMqysi8915gYiA/kRXm2GHhNQ53+olrE6ol/EXTfWmLl63pDXHC/y+zod8BjwRgznwceSj82KZleXt+YvCFRpuOX5FAyD1f1ItvmSd3eGUGL4bLa/51f1m7Ea+XC96Eueada0BKbpR+JHqoc6nrCg6nxkxDjBzf9wlBnncrBcUXF4fhR+/LharkjAkccqmlA1s0rZSvkir8zRLP/JHkBJ/fjTuAL7bh2xIILm0uEw/Ss/EBGeT0nOSOmSxWSpN68QtvGnFoNOCSAlay1+3eOFKCP1e7+SYhvd64xfpJEVeCl8bmC7zFVJXRVYWP8CcsQp83ORE6zo//yyYLUvrj+4eEVGaNltS9vO8pnC9nZOiWOVTzPys34UwgDfRFq3IZONRrzOui307Yn+NZurwROS3nRfNWCaf/o2qQxDlGY3M9bXl+uoKdc8hVPQl09jV7Deid5G3/Q8H1JA6+SGLep5bjxW97zos576Jd4Wnz3P61q3U3Hux5ed5SyqDbAx+gr/Y55iRiJfZNVkgykfhU9/aEcHffRiTsZUM9SqeD5wkmP3bGvgbvIdgosc/WTQFaTv4b7e3oMMd4FGGuq3jbB7rVnYZ7oeJ4+Z0Eh6LZsj7P0wkN6Vw8FgUe7L2w8TyhpRJT5jNQ+L2ND/P1mWbXmblOpKtwPOeTBZx15ofvvg1V0U7nadbPK6v755PyVuMj/zR5hfxDIj/7dlhA+OZZ1iCb9fNs4GEU/cZEsFvtpcNUvTNdjSp8+ztDe3ic69q6xuZ/m9gIB86/7dksx9Nv28Q/v8y+bft58Nm/5Ys9v+ByTd29kfz/7PRywczwC0Z7TbzPxO36BYT3c7r6ooDcUr5rxeU+j99N81XGMjWR18tm/VqVdWUYepHLuyajAcX1vB87STZUJA7tCCEJ+IKnVC6rO6tyrxvcPjRS0q/USKCQ8CLgpZH/KSFC9qRqThHEMmZA2qdteR8riiNSVTFy33Qq6xuOVf1odFlsNzTTydEsxjvQ7/+d3B0HSyECZFVNfOIDx6F8z559rDP8ZvrFXc8KF08bLSCePECMVIRHoSTak1TQyB28QWvC+DLr9qibMaUFHiRLYJcDJr2k4rv794zLtxVk17g97M2X2BRwMPtc/v5BgkDRTwA8bVN/7khYIjOhv/c8D4eyADlDtq0oAHtHtKPx595oxSi08effHJDvIjnFv3hYVoK9VK/s+8V37+FSsXD+bNpttQc+2sF1d5OKeO5kXbmueWY8FiOf09mf1bnOc3D4hYUNs97YIWnlyAyKsCK2BjSwxKDgJMzXUOiMvS8J054ugl0RuWWM+g/fVY4v6Uj4D8DFnDoGcxsbSCuRnQ/LPpG1hv+v0ni7iLIIIE5Zvphkbe3NPP/TeJG1osG6WvCkh8WiWNrWf+fofItm96y2eBCdOx5D1KDBTqkec95HV7yZmC3JPAtyHBDkxu+vhUBb0G4weE6V+amMW/A9GvHYXjI0UUm+uTLL2xkmOaxlPbAMOFVP68uLvJask9bHz3LipIiSlqsL+xycPqLd35JZ523IVpMEXrylDfjj0bU7whrdfBytu6wBokHJ3jiwR+eD1wsfJXbZUIvDvwib5rsIo+uW3/dSE6HELaIkLnviw0HAgOzNMiAAdwhHuw6XbdbpeU3Y87ON4d9F/TQACJezfuNIb6+/Q2MIAQ8hH/PbXg/7AeX2r+BAfRgD40hZpdvNwzvT/2VfvyS/wc8FqjCnzgAAA==&lt;/Code&gt;&lt;CodeSignature&gt;qKo2vMZusdL0jk58LXpmjaZWccRB3NvXPqAPmtJrrpsvxSBE2Iz7ujHLp+ED86qq/9ijZs2rihfbq1/3MmGf9dmzZBZ1TOT9rW/1agrQ+9p5ce7SjcP8D14UxmPIx9nFWPnnMd3klwn94nEH2LTGk4Ev4XGd6pNnMjpxEcdV4D1yIwLe1SECQTzHOftrWNA9oFeec4FrS03y5LmjCPSw3dUf70Sa7zB9+S6noebuNugquLzYDfmGquxpdTUNOaF+DqsFyMp+hQ7CvZ0tmuvKOvYQ9MzK4/0YM3Eri3p87kwV5FmJp7u6NKRQjj5kSOhflRCVZXHTXY+7UjCLKSI2pQ==&lt;/CodeSignature&gt;&lt;/SmartOptions&gt;&lt;SmartResize enabled=&quot;True&quot; minWidth=&quot;55&quot; minHeight=&quot;25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2111656" y="3806562"/>
            <a:ext cx="3423424" cy="470173"/>
            <a:chOff x="1652587" y="2331792"/>
            <a:chExt cx="3423424" cy="470173"/>
          </a:xfrm>
          <a:solidFill>
            <a:srgbClr val="FFFFCC"/>
          </a:solidFill>
        </p:grpSpPr>
        <p:sp>
          <p:nvSpPr>
            <p:cNvPr id="16" name="Box"/>
            <p:cNvSpPr/>
            <p:nvPr/>
          </p:nvSpPr>
          <p:spPr>
            <a:xfrm>
              <a:off x="1652587" y="2331792"/>
              <a:ext cx="3423424" cy="470173"/>
            </a:xfrm>
            <a:prstGeom prst="roundRect">
              <a:avLst>
                <a:gd name="adj" fmla="val 0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30352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이동차량관리</a:t>
              </a:r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판매확정건별 이동한 차량 정보를 정리하는 화면에서 사용되는 정보임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7" name="Icons"/>
            <p:cNvGrpSpPr/>
            <p:nvPr/>
          </p:nvGrpSpPr>
          <p:grpSpPr>
            <a:xfrm>
              <a:off x="1752599" y="2419085"/>
              <a:ext cx="340520" cy="295590"/>
              <a:chOff x="773534" y="1669713"/>
              <a:chExt cx="457200" cy="396875"/>
            </a:xfrm>
            <a:grpFill/>
          </p:grpSpPr>
          <p:sp>
            <p:nvSpPr>
              <p:cNvPr id="18" name="Info Icon"/>
              <p:cNvSpPr>
                <a:spLocks noChangeAspect="1" noEditPoints="1"/>
              </p:cNvSpPr>
              <p:nvPr/>
            </p:nvSpPr>
            <p:spPr bwMode="auto">
              <a:xfrm>
                <a:off x="803697" y="1670507"/>
                <a:ext cx="396875" cy="395287"/>
              </a:xfrm>
              <a:custGeom>
                <a:avLst/>
                <a:gdLst>
                  <a:gd name="T0" fmla="*/ 550 w 1101"/>
                  <a:gd name="T1" fmla="*/ 231 h 1101"/>
                  <a:gd name="T2" fmla="*/ 480 w 1101"/>
                  <a:gd name="T3" fmla="*/ 301 h 1101"/>
                  <a:gd name="T4" fmla="*/ 550 w 1101"/>
                  <a:gd name="T5" fmla="*/ 372 h 1101"/>
                  <a:gd name="T6" fmla="*/ 621 w 1101"/>
                  <a:gd name="T7" fmla="*/ 301 h 1101"/>
                  <a:gd name="T8" fmla="*/ 550 w 1101"/>
                  <a:gd name="T9" fmla="*/ 231 h 1101"/>
                  <a:gd name="T10" fmla="*/ 494 w 1101"/>
                  <a:gd name="T11" fmla="*/ 455 h 1101"/>
                  <a:gd name="T12" fmla="*/ 494 w 1101"/>
                  <a:gd name="T13" fmla="*/ 851 h 1101"/>
                  <a:gd name="T14" fmla="*/ 607 w 1101"/>
                  <a:gd name="T15" fmla="*/ 851 h 1101"/>
                  <a:gd name="T16" fmla="*/ 607 w 1101"/>
                  <a:gd name="T17" fmla="*/ 455 h 1101"/>
                  <a:gd name="T18" fmla="*/ 494 w 1101"/>
                  <a:gd name="T19" fmla="*/ 455 h 1101"/>
                  <a:gd name="T20" fmla="*/ 1101 w 1101"/>
                  <a:gd name="T21" fmla="*/ 551 h 1101"/>
                  <a:gd name="T22" fmla="*/ 550 w 1101"/>
                  <a:gd name="T23" fmla="*/ 1101 h 1101"/>
                  <a:gd name="T24" fmla="*/ 0 w 1101"/>
                  <a:gd name="T25" fmla="*/ 551 h 1101"/>
                  <a:gd name="T26" fmla="*/ 550 w 1101"/>
                  <a:gd name="T27" fmla="*/ 0 h 1101"/>
                  <a:gd name="T28" fmla="*/ 1101 w 1101"/>
                  <a:gd name="T29" fmla="*/ 55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1" h="1101">
                    <a:moveTo>
                      <a:pt x="550" y="231"/>
                    </a:moveTo>
                    <a:cubicBezTo>
                      <a:pt x="511" y="231"/>
                      <a:pt x="480" y="262"/>
                      <a:pt x="480" y="301"/>
                    </a:cubicBezTo>
                    <a:cubicBezTo>
                      <a:pt x="480" y="340"/>
                      <a:pt x="511" y="372"/>
                      <a:pt x="550" y="372"/>
                    </a:cubicBezTo>
                    <a:cubicBezTo>
                      <a:pt x="589" y="372"/>
                      <a:pt x="621" y="340"/>
                      <a:pt x="621" y="301"/>
                    </a:cubicBezTo>
                    <a:cubicBezTo>
                      <a:pt x="621" y="262"/>
                      <a:pt x="589" y="231"/>
                      <a:pt x="550" y="231"/>
                    </a:cubicBezTo>
                    <a:close/>
                    <a:moveTo>
                      <a:pt x="494" y="455"/>
                    </a:moveTo>
                    <a:lnTo>
                      <a:pt x="494" y="851"/>
                    </a:lnTo>
                    <a:lnTo>
                      <a:pt x="607" y="851"/>
                    </a:lnTo>
                    <a:lnTo>
                      <a:pt x="607" y="455"/>
                    </a:lnTo>
                    <a:lnTo>
                      <a:pt x="494" y="455"/>
                    </a:lnTo>
                    <a:close/>
                    <a:moveTo>
                      <a:pt x="1101" y="551"/>
                    </a:moveTo>
                    <a:cubicBezTo>
                      <a:pt x="1101" y="855"/>
                      <a:pt x="854" y="1101"/>
                      <a:pt x="550" y="1101"/>
                    </a:cubicBezTo>
                    <a:cubicBezTo>
                      <a:pt x="247" y="1101"/>
                      <a:pt x="0" y="855"/>
                      <a:pt x="0" y="551"/>
                    </a:cubicBezTo>
                    <a:cubicBezTo>
                      <a:pt x="0" y="247"/>
                      <a:pt x="247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</a:path>
                </a:pathLst>
              </a:custGeom>
              <a:grp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" name="Warning Icon" hidden="1"/>
              <p:cNvSpPr>
                <a:spLocks noChangeAspect="1" noEditPoints="1"/>
              </p:cNvSpPr>
              <p:nvPr/>
            </p:nvSpPr>
            <p:spPr bwMode="auto">
              <a:xfrm>
                <a:off x="773534" y="1670507"/>
                <a:ext cx="457200" cy="395287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grp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Error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70507"/>
                <a:ext cx="398463" cy="395287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grp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Question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69713"/>
                <a:ext cx="398463" cy="396875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grp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0748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638619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기준정보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거래처관리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거래처정보를 관리한다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Kworks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의 거래처 관리 모듈 활용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거래처관리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75" y="1300656"/>
            <a:ext cx="7486637" cy="30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50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160385"/>
              </p:ext>
            </p:extLst>
          </p:nvPr>
        </p:nvGraphicFramePr>
        <p:xfrm>
          <a:off x="128466" y="25186"/>
          <a:ext cx="9649069" cy="502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기준정보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부서관리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부서정보를 관리한다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아주베스틸은 사업소별 출하의뢰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매출정보 등을 관리하기 때문에 부서에 사업소 플래그를 추가한다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부서관리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497" y="1334644"/>
            <a:ext cx="7416824" cy="36065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241032" y="1608872"/>
            <a:ext cx="936104" cy="16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영업소 여부</a:t>
            </a:r>
          </a:p>
        </p:txBody>
      </p:sp>
      <p:grpSp>
        <p:nvGrpSpPr>
          <p:cNvPr id="13" name="Tooltip" descr="&lt;SmartSettings&gt;&lt;SmartResize enabled=&quot;True&quot; minWidth=&quot;6&quot; minHeight=&quot;2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5490918" y="1792526"/>
            <a:ext cx="561445" cy="273716"/>
            <a:chOff x="3902133" y="1149496"/>
            <a:chExt cx="561445" cy="273716"/>
          </a:xfrm>
          <a:solidFill>
            <a:srgbClr val="FFFFFF"/>
          </a:solidFill>
        </p:grpSpPr>
        <p:sp>
          <p:nvSpPr>
            <p:cNvPr id="14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3"/>
              </p:custDataLst>
            </p:nvPr>
          </p:nvSpPr>
          <p:spPr>
            <a:xfrm>
              <a:off x="3902133" y="1216186"/>
              <a:ext cx="561445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Y/N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223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7053"/>
            <a:ext cx="8667750" cy="40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defRPr/>
            </a:pPr>
            <a:r>
              <a:rPr kumimoji="0" lang="en-US" altLang="ko-KR" sz="200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2. </a:t>
            </a:r>
            <a:r>
              <a:rPr kumimoji="0" lang="ko-KR" altLang="en-US" sz="200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영업관리</a:t>
            </a:r>
            <a:endParaRPr kumimoji="0" lang="en-US" altLang="ko-KR" sz="2000" dirty="0">
              <a:effectLst>
                <a:outerShdw blurRad="38100" dist="38100" dir="2700000" algn="tl">
                  <a:srgbClr val="EEECE1"/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28789"/>
              </p:ext>
            </p:extLst>
          </p:nvPr>
        </p:nvGraphicFramePr>
        <p:xfrm>
          <a:off x="200472" y="836713"/>
          <a:ext cx="9505057" cy="52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511818657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795319061"/>
                    </a:ext>
                  </a:extLst>
                </a:gridCol>
                <a:gridCol w="4540046">
                  <a:extLst>
                    <a:ext uri="{9D8B030D-6E8A-4147-A177-3AD203B41FA5}">
                      <a16:colId xmlns:a16="http://schemas.microsoft.com/office/drawing/2014/main" val="3293976676"/>
                    </a:ext>
                  </a:extLst>
                </a:gridCol>
                <a:gridCol w="2804771">
                  <a:extLst>
                    <a:ext uri="{9D8B030D-6E8A-4147-A177-3AD203B41FA5}">
                      <a16:colId xmlns:a16="http://schemas.microsoft.com/office/drawing/2014/main" val="2280431851"/>
                    </a:ext>
                  </a:extLst>
                </a:gridCol>
              </a:tblGrid>
              <a:tr h="244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No</a:t>
                      </a:r>
                      <a:endParaRPr lang="ko-KR" altLang="en-US" sz="12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메뉴명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비고 및 이슈사항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63721"/>
                  </a:ext>
                </a:extLst>
              </a:tr>
              <a:tr h="761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판매계획관리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월별 판매 계획을 </a:t>
                      </a:r>
                      <a:r>
                        <a:rPr lang="en-US" altLang="ko-KR" sz="1000"/>
                        <a:t>Excel</a:t>
                      </a:r>
                      <a:r>
                        <a:rPr lang="ko-KR" altLang="en-US" sz="1000"/>
                        <a:t>로 </a:t>
                      </a:r>
                      <a:r>
                        <a:rPr lang="en-US" altLang="ko-KR" sz="1000"/>
                        <a:t>Import </a:t>
                      </a:r>
                      <a:r>
                        <a:rPr lang="ko-KR" altLang="en-US" sz="1000"/>
                        <a:t>함</a:t>
                      </a:r>
                      <a:endParaRPr lang="en-US" altLang="ko-KR" sz="1000"/>
                    </a:p>
                    <a:p>
                      <a:pPr latinLnBrk="1"/>
                      <a:r>
                        <a:rPr lang="en-US" altLang="ko-KR" sz="1000"/>
                        <a:t>  - </a:t>
                      </a:r>
                      <a:r>
                        <a:rPr lang="ko-KR" altLang="en-US" sz="1000"/>
                        <a:t>사업소별 판매계획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월단위</a:t>
                      </a:r>
                      <a:r>
                        <a:rPr lang="en-US" altLang="ko-KR" sz="1000"/>
                        <a:t>)</a:t>
                      </a:r>
                    </a:p>
                    <a:p>
                      <a:pPr latinLnBrk="1"/>
                      <a:r>
                        <a:rPr lang="en-US" altLang="ko-KR" sz="1000"/>
                        <a:t>  -</a:t>
                      </a:r>
                      <a:r>
                        <a:rPr lang="en-US" altLang="ko-KR" sz="1000" baseline="0"/>
                        <a:t> </a:t>
                      </a:r>
                      <a:r>
                        <a:rPr lang="ko-KR" altLang="en-US" sz="1000" baseline="0"/>
                        <a:t>고객사별 판매계획</a:t>
                      </a:r>
                      <a:r>
                        <a:rPr lang="en-US" altLang="ko-KR" sz="1000" baseline="0"/>
                        <a:t>(</a:t>
                      </a:r>
                      <a:r>
                        <a:rPr lang="ko-KR" altLang="en-US" sz="1000" baseline="0"/>
                        <a:t>영업소별</a:t>
                      </a:r>
                      <a:r>
                        <a:rPr lang="en-US" altLang="ko-KR" sz="1000" baseline="0"/>
                        <a:t>/</a:t>
                      </a:r>
                      <a:r>
                        <a:rPr lang="ko-KR" altLang="en-US" sz="1000" baseline="0"/>
                        <a:t>월단위</a:t>
                      </a:r>
                      <a:r>
                        <a:rPr lang="en-US" altLang="ko-KR" sz="1000" baseline="0"/>
                        <a:t>)</a:t>
                      </a:r>
                    </a:p>
                    <a:p>
                      <a:pPr latinLnBrk="1"/>
                      <a:r>
                        <a:rPr lang="en-US" altLang="ko-KR" sz="1000" baseline="0"/>
                        <a:t>  - </a:t>
                      </a:r>
                      <a:r>
                        <a:rPr lang="ko-KR" altLang="en-US" sz="1000" baseline="0"/>
                        <a:t>품목별 판매계획</a:t>
                      </a:r>
                      <a:r>
                        <a:rPr lang="en-US" altLang="ko-KR" sz="1000" baseline="0"/>
                        <a:t>(</a:t>
                      </a:r>
                      <a:r>
                        <a:rPr lang="ko-KR" altLang="en-US" sz="1000" baseline="0"/>
                        <a:t>영업소별</a:t>
                      </a:r>
                      <a:r>
                        <a:rPr lang="en-US" altLang="ko-KR" sz="1000" baseline="0"/>
                        <a:t>/</a:t>
                      </a:r>
                      <a:r>
                        <a:rPr lang="ko-KR" altLang="en-US" sz="1000" baseline="0"/>
                        <a:t>월단위</a:t>
                      </a:r>
                      <a:r>
                        <a:rPr lang="en-US" altLang="ko-KR" sz="1000" baseline="0"/>
                        <a:t>)</a:t>
                      </a:r>
                    </a:p>
                    <a:p>
                      <a:pPr latinLnBrk="1"/>
                      <a:r>
                        <a:rPr lang="en-US" altLang="ko-KR" sz="1000" baseline="0"/>
                        <a:t>  - </a:t>
                      </a:r>
                      <a:r>
                        <a:rPr lang="ko-KR" altLang="en-US" sz="1000" baseline="0"/>
                        <a:t>관경별 판매계획</a:t>
                      </a:r>
                      <a:r>
                        <a:rPr lang="en-US" altLang="ko-KR" sz="1000" baseline="0"/>
                        <a:t>(</a:t>
                      </a:r>
                      <a:r>
                        <a:rPr lang="ko-KR" altLang="en-US" sz="1000" baseline="0"/>
                        <a:t>영업소별</a:t>
                      </a:r>
                      <a:r>
                        <a:rPr lang="en-US" altLang="ko-KR" sz="1000" baseline="0"/>
                        <a:t>/</a:t>
                      </a:r>
                      <a:r>
                        <a:rPr lang="ko-KR" altLang="en-US" sz="1000" baseline="0"/>
                        <a:t>월단위</a:t>
                      </a:r>
                      <a:r>
                        <a:rPr lang="en-US" altLang="ko-KR" sz="1000" baseline="0"/>
                        <a:t>)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사업소별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고객사별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품목별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관경별 판매계획으 </a:t>
                      </a:r>
                      <a:r>
                        <a:rPr lang="en-US" altLang="ko-KR" sz="1000"/>
                        <a:t>Excel </a:t>
                      </a:r>
                      <a:r>
                        <a:rPr lang="ko-KR" altLang="en-US" sz="1000"/>
                        <a:t>양식에 맞춰 저장</a:t>
                      </a:r>
                      <a:r>
                        <a:rPr lang="ko-KR" altLang="en-US" sz="1000" baseline="0"/>
                        <a:t> 기능 필요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281380"/>
                  </a:ext>
                </a:extLst>
              </a:tr>
              <a:tr h="217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판매손익율마진현황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재 정의 필요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각 항목별 정보에</a:t>
                      </a:r>
                      <a:r>
                        <a:rPr lang="ko-KR" altLang="en-US" sz="1000" baseline="0"/>
                        <a:t> 대한 세부 정의 필요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019573"/>
                  </a:ext>
                </a:extLst>
              </a:tr>
              <a:tr h="353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출하의뢰관리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고객으로부터 주문 접수된 품목에 대한 출하의뢰 등록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*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출하의뢰 등록은 재고가 존재하는 품목만 등록함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501762"/>
                  </a:ext>
                </a:extLst>
              </a:tr>
              <a:tr h="353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생산의뢰요청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재고 누적을 위하여 영업에서 의뢰하는 생산 품목 정보 등록</a:t>
                      </a:r>
                      <a:endParaRPr lang="en-US" altLang="ko-KR" sz="1000">
                        <a:solidFill>
                          <a:srgbClr val="0000FF"/>
                        </a:solidFill>
                      </a:endParaRPr>
                    </a:p>
                    <a:p>
                      <a:pPr latinLnBrk="1"/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   - Unique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값은 생산의뢰번호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45915"/>
                  </a:ext>
                </a:extLst>
              </a:tr>
              <a:tr h="761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출하지시관리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출하의뢰 건 중 출하준비가 완료되어 출하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 지시를 등록함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출하지시에서 의뢰승인 된 건은 품질관리 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&gt;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제품성적서관리에 나타남</a:t>
                      </a:r>
                      <a:endParaRPr lang="en-US" altLang="ko-KR" sz="1000">
                        <a:solidFill>
                          <a:srgbClr val="0000FF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출하의뢰 등록 </a:t>
                      </a:r>
                      <a:r>
                        <a:rPr lang="en-US" altLang="ko-KR" sz="1000">
                          <a:solidFill>
                            <a:srgbClr val="FF0000"/>
                          </a:solidFill>
                        </a:rPr>
                        <a:t>-&gt; </a:t>
                      </a:r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출하의뢰 확정 </a:t>
                      </a:r>
                      <a:r>
                        <a:rPr lang="en-US" altLang="ko-KR" sz="100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출하전표 등록 </a:t>
                      </a:r>
                      <a:r>
                        <a:rPr lang="en-US" altLang="ko-KR" sz="100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판매확정 단계로 처리하는 것에 대한 협의 필요</a:t>
                      </a:r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20228"/>
                  </a:ext>
                </a:extLst>
              </a:tr>
              <a:tr h="353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출하전표관리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출하지시 승인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 건 중 배차 정보 입력 및 포장 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QR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스캔 후 최종 출하 처리</a:t>
                      </a:r>
                      <a:endParaRPr lang="en-US" altLang="ko-KR" sz="1000" baseline="0">
                        <a:solidFill>
                          <a:srgbClr val="0000FF"/>
                        </a:solidFill>
                      </a:endParaRPr>
                    </a:p>
                    <a:p>
                      <a:pPr latinLnBrk="1"/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  * PDA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에서도 가능해야 함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PDA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화면 설계</a:t>
                      </a:r>
                      <a:endParaRPr lang="en-US" altLang="ko-KR" sz="1000">
                        <a:solidFill>
                          <a:srgbClr val="0000FF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MES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상에서 포장 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QR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입력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 방안 추가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71237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판매확정관리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출하전표관리에서 출하처리된 건에 대하여 최종 판매확정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마감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)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처리함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.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*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조회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입력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계산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수정포함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)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항목에 대한 구분 필요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53660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물류정보관리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출하된 건에 대하여 물류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차량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)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정보를 등록 관리함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592595"/>
                  </a:ext>
                </a:extLst>
              </a:tr>
              <a:tr h="353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판매롤마진실적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영업소별 판매롤마진 실적 조회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* </a:t>
                      </a:r>
                      <a:r>
                        <a:rPr lang="ko-KR" altLang="en-US" sz="1000"/>
                        <a:t>각 항목별 정보를 어디서 가져오는지 및 계산식에 대한 재 정의 필요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806277"/>
                  </a:ext>
                </a:extLst>
              </a:tr>
              <a:tr h="353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사업소별 실적 </a:t>
                      </a:r>
                      <a:r>
                        <a:rPr lang="en-US" altLang="ko-KR" sz="1000"/>
                        <a:t>&gt; </a:t>
                      </a:r>
                      <a:r>
                        <a:rPr lang="ko-KR" altLang="en-US" sz="1000"/>
                        <a:t>거래처별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기간별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사업소별 판매계획 대비 실적 정보 조회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* </a:t>
                      </a:r>
                      <a:r>
                        <a:rPr lang="ko-KR" altLang="en-US" sz="1000"/>
                        <a:t>화면 재 정의 필요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667738"/>
                  </a:ext>
                </a:extLst>
              </a:tr>
              <a:tr h="353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사업소별 시적 </a:t>
                      </a:r>
                      <a:r>
                        <a:rPr lang="en-US" altLang="ko-KR" sz="1000"/>
                        <a:t>&gt; </a:t>
                      </a:r>
                      <a:r>
                        <a:rPr lang="ko-KR" altLang="en-US" sz="1000"/>
                        <a:t>품목별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기간별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품목별 판매계획 대비 실적정보 조회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* </a:t>
                      </a:r>
                      <a:r>
                        <a:rPr lang="ko-KR" altLang="en-US" sz="1000"/>
                        <a:t>표시 중량에 대한 확인 필요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그리드에는 </a:t>
                      </a:r>
                      <a:r>
                        <a:rPr lang="en-US" altLang="ko-KR" sz="1000"/>
                        <a:t>KG, </a:t>
                      </a:r>
                      <a:r>
                        <a:rPr lang="ko-KR" altLang="en-US" sz="1000"/>
                        <a:t>범례에는 </a:t>
                      </a:r>
                      <a:r>
                        <a:rPr lang="en-US" altLang="ko-KR" sz="1000"/>
                        <a:t>Ton</a:t>
                      </a:r>
                      <a:r>
                        <a:rPr lang="ko-KR" altLang="en-US" sz="1000"/>
                        <a:t>으로 표기되어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5971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8280201" y="476672"/>
            <a:ext cx="792088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1</a:t>
            </a:r>
            <a:r>
              <a:rPr lang="ko-KR" altLang="en-US" sz="1000">
                <a:solidFill>
                  <a:srgbClr val="0000FF"/>
                </a:solidFill>
              </a:rPr>
              <a:t>차개발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913440" y="476672"/>
            <a:ext cx="792088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2</a:t>
            </a:r>
            <a:r>
              <a:rPr lang="ko-KR" altLang="en-US" sz="1000">
                <a:solidFill>
                  <a:schemeClr val="tx1"/>
                </a:solidFill>
              </a:rPr>
              <a:t>차개발</a:t>
            </a:r>
          </a:p>
        </p:txBody>
      </p:sp>
    </p:spTree>
    <p:extLst>
      <p:ext uri="{BB962C8B-B14F-4D97-AF65-F5344CB8AC3E}">
        <p14:creationId xmlns:p14="http://schemas.microsoft.com/office/powerpoint/2010/main" val="3361693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2479" y="1735909"/>
            <a:ext cx="7632849" cy="1903588"/>
          </a:xfrm>
          <a:prstGeom prst="rect">
            <a:avLst/>
          </a:prstGeom>
        </p:spPr>
      </p:pic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537007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영업관리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출하의뢰관리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등록팝업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재고가 존재하는 품목 중 선택하여 출하의뢰를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출하의뢰관리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3426579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 기능 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신규 등록 팝업 제공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의뢰확정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선택한 건에 대하여 상태를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의뢰확정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으로 변경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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출하지시관리에서 조회 가능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의뢰확정취소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선택한 건의 상태가 의뢰 확정일 경우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상태로 변경함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단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상태가 의뢰 확정인 건만 가능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선택한 건 삭제 처리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단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 상태인 건만 가능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상태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최초 등록 시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의뢰확정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의뢰확정 버튼 클릭 시 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지시확정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출하지시관리 화면에서 출하지시 확정 버튼을 클릭 한 건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출하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출하전표관리에서 출하완료 버튼이 클릭 된 건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5" name="Button">
            <a:hlinkClick r:id="rId21" action="ppaction://hlinksldjump"/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78449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등록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6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482223" y="995324"/>
            <a:ext cx="776088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의뢰확정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60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323248" y="995324"/>
            <a:ext cx="940296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의뢰학정 취소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6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34328" y="1964671"/>
            <a:ext cx="182370" cy="144283"/>
            <a:chOff x="554563" y="2592239"/>
            <a:chExt cx="279353" cy="212366"/>
          </a:xfrm>
        </p:grpSpPr>
        <p:sp>
          <p:nvSpPr>
            <p:cNvPr id="65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334328" y="2188864"/>
            <a:ext cx="182370" cy="144283"/>
            <a:chOff x="554563" y="2592239"/>
            <a:chExt cx="279353" cy="212366"/>
          </a:xfrm>
        </p:grpSpPr>
        <p:sp>
          <p:nvSpPr>
            <p:cNvPr id="69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334328" y="2374957"/>
            <a:ext cx="182370" cy="144283"/>
            <a:chOff x="554563" y="2592239"/>
            <a:chExt cx="279353" cy="212366"/>
          </a:xfrm>
        </p:grpSpPr>
        <p:sp>
          <p:nvSpPr>
            <p:cNvPr id="73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5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334328" y="2585712"/>
            <a:ext cx="182370" cy="144283"/>
            <a:chOff x="554563" y="2592239"/>
            <a:chExt cx="279353" cy="212366"/>
          </a:xfrm>
        </p:grpSpPr>
        <p:sp>
          <p:nvSpPr>
            <p:cNvPr id="77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334328" y="2796467"/>
            <a:ext cx="182370" cy="144283"/>
            <a:chOff x="554563" y="2592239"/>
            <a:chExt cx="279353" cy="212366"/>
          </a:xfrm>
        </p:grpSpPr>
        <p:sp>
          <p:nvSpPr>
            <p:cNvPr id="82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334328" y="3007222"/>
            <a:ext cx="182370" cy="144283"/>
            <a:chOff x="554563" y="2592239"/>
            <a:chExt cx="279353" cy="212366"/>
          </a:xfrm>
        </p:grpSpPr>
        <p:sp>
          <p:nvSpPr>
            <p:cNvPr id="87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334328" y="3217977"/>
            <a:ext cx="182370" cy="144283"/>
            <a:chOff x="554563" y="2592239"/>
            <a:chExt cx="279353" cy="212366"/>
          </a:xfrm>
        </p:grpSpPr>
        <p:sp>
          <p:nvSpPr>
            <p:cNvPr id="91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334328" y="3428733"/>
            <a:ext cx="182370" cy="144283"/>
            <a:chOff x="554563" y="2592239"/>
            <a:chExt cx="279353" cy="212366"/>
          </a:xfrm>
        </p:grpSpPr>
        <p:sp>
          <p:nvSpPr>
            <p:cNvPr id="95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6" name="Drop-Down Box (Expanded)" descr="&lt;SmartSettings&gt;&lt;SmartResize enabled=&quot;True&quot; minWidth=&quot;0&quot; minHeight=&quot;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272480" y="1452286"/>
            <a:ext cx="752252" cy="482517"/>
            <a:chOff x="595686" y="1261242"/>
            <a:chExt cx="1368152" cy="482517"/>
          </a:xfrm>
        </p:grpSpPr>
        <p:grpSp>
          <p:nvGrpSpPr>
            <p:cNvPr id="117" name="Drop-Down Box"/>
            <p:cNvGrpSpPr/>
            <p:nvPr/>
          </p:nvGrpSpPr>
          <p:grpSpPr>
            <a:xfrm>
              <a:off x="595688" y="1261242"/>
              <a:ext cx="1368150" cy="241092"/>
              <a:chOff x="595688" y="1261242"/>
              <a:chExt cx="1368150" cy="241092"/>
            </a:xfrm>
          </p:grpSpPr>
          <p:sp>
            <p:nvSpPr>
              <p:cNvPr id="121" name="Text Box" descr="&lt;SmartSettings&gt;&lt;SmartResize anchorLeft=&quot;Absolute&quot; anchorTop=&quot;Absolute&quot; anchorRight=&quot;Absolute&quot; anchorBottom=&quot;None&quot; /&gt;&lt;/SmartSettings&gt;"/>
              <p:cNvSpPr/>
              <p:nvPr>
                <p:custDataLst>
                  <p:tags r:id="rId15"/>
                </p:custDataLst>
              </p:nvPr>
            </p:nvSpPr>
            <p:spPr>
              <a:xfrm>
                <a:off x="595688" y="1261242"/>
                <a:ext cx="1368150" cy="24109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256032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의뢰일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2" name="Arrow Down" descr="&lt;SmartSettings&gt;&lt;SmartResize anchorLeft=&quot;None&quot; anchorTop=&quot;Absolut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auto">
              <a:xfrm rot="10800000" flipH="1">
                <a:off x="1754681" y="1363700"/>
                <a:ext cx="116414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9" name="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4"/>
              </p:custDataLst>
            </p:nvPr>
          </p:nvSpPr>
          <p:spPr>
            <a:xfrm>
              <a:off x="595686" y="1502667"/>
              <a:ext cx="1368152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200"/>
                </a:spcAft>
              </a:pPr>
              <a:r>
                <a:rPr lang="ko-KR" alt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상차일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3" name="Date Field" descr="&lt;SmartSettings&gt;&lt;SmartResize enabled=&quot;True&quot; minWidth=&quot;20&quot; minHeight=&quot;13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1128055" y="1454255"/>
            <a:ext cx="1035146" cy="241092"/>
            <a:chOff x="928688" y="1261242"/>
            <a:chExt cx="1035146" cy="241092"/>
          </a:xfrm>
        </p:grpSpPr>
        <p:sp>
          <p:nvSpPr>
            <p:cNvPr id="124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8/12/2018</a:t>
              </a:r>
            </a:p>
          </p:txBody>
        </p:sp>
        <p:sp>
          <p:nvSpPr>
            <p:cNvPr id="125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6" name="Date Field" descr="&lt;SmartSettings&gt;&lt;SmartResize enabled=&quot;True&quot; minWidth=&quot;20&quot; minHeight=&quot;13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2303443" y="1454268"/>
            <a:ext cx="1035146" cy="241092"/>
            <a:chOff x="928688" y="1261242"/>
            <a:chExt cx="1035146" cy="241092"/>
          </a:xfrm>
        </p:grpSpPr>
        <p:sp>
          <p:nvSpPr>
            <p:cNvPr id="127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8/12/2018</a:t>
              </a:r>
            </a:p>
          </p:txBody>
        </p:sp>
        <p:sp>
          <p:nvSpPr>
            <p:cNvPr id="128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9" name="Drop-Down Box" descr="&lt;SmartSettings&gt;&lt;SmartResize enabled=&quot;True&quot; minWidth=&quot;18&quot; minHeight=&quot;7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3359606" y="1464414"/>
            <a:ext cx="1368148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130" name="Text Box" descr="&lt;Tags&gt;&lt;SMARTRESIZEANCHORS&gt;Absolute,Absolute,Absolute,Absolute&lt;/SMARTRESIZEANCHORS&gt;&lt;/Tags&gt;"/>
            <p:cNvSpPr/>
            <p:nvPr/>
          </p:nvSpPr>
          <p:spPr>
            <a:xfrm>
              <a:off x="595684" y="1551576"/>
              <a:ext cx="1202158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영업소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1" name="Arrow Box" descr="&lt;Tags&gt;&lt;SMARTRESIZEANCHORS&gt;Absolute,Absolute,None,Absolute&lt;/SMARTRESIZEANCHORS&gt;&lt;/Tags&gt;"/>
            <p:cNvSpPr/>
            <p:nvPr/>
          </p:nvSpPr>
          <p:spPr>
            <a:xfrm>
              <a:off x="1797843" y="1551576"/>
              <a:ext cx="16598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Arrow Down" descr="&lt;Tags&gt;&lt;SMARTRESIZEANCHORS&gt;None,None,None,Absolute&lt;/SMARTRESIZEANCHORS&gt;&lt;/Tags&gt;"/>
            <p:cNvSpPr>
              <a:spLocks noChangeAspect="1"/>
            </p:cNvSpPr>
            <p:nvPr/>
          </p:nvSpPr>
          <p:spPr bwMode="auto">
            <a:xfrm flipH="1">
              <a:off x="1848833" y="1654034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9" name="Text Box" descr="&lt;Tags&gt;&lt;SMARTRESIZEANCHORS&gt;Absolute,Absolute,Absolute,Absolute&lt;/SMARTRESIZEANCHORS&gt;&lt;/Tags&gt;"/>
          <p:cNvSpPr/>
          <p:nvPr/>
        </p:nvSpPr>
        <p:spPr>
          <a:xfrm>
            <a:off x="4808984" y="1470376"/>
            <a:ext cx="1202158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주문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번호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63201" y="1497742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sp>
        <p:nvSpPr>
          <p:cNvPr id="85" name="Button">
            <a:hlinkClick r:id="rId21" action="ppaction://hlinksldjump"/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3328482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삭제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59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anel"/>
          <p:cNvSpPr/>
          <p:nvPr/>
        </p:nvSpPr>
        <p:spPr>
          <a:xfrm>
            <a:off x="729138" y="1700808"/>
            <a:ext cx="6834059" cy="4181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284954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영업관리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출하의뢰관리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품목선택 팝업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재고가 존재하는 품목 중 선택하여 출하의뢰를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출하의뢰관리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59503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출하의뢰하고자 하는 품목의 재고 현황을 먼저 조회하고 필요한 재고가 존재할 경우 출하의뢰 등록을 계속 진행함</a:t>
            </a:r>
            <a:endParaRPr lang="en-US" altLang="ko-KR" sz="8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Panel"/>
          <p:cNvSpPr/>
          <p:nvPr/>
        </p:nvSpPr>
        <p:spPr>
          <a:xfrm>
            <a:off x="587902" y="1050626"/>
            <a:ext cx="7032174" cy="491037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6" name="Panel"/>
          <p:cNvSpPr/>
          <p:nvPr/>
        </p:nvSpPr>
        <p:spPr>
          <a:xfrm>
            <a:off x="729138" y="2312398"/>
            <a:ext cx="6834059" cy="114775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7" name="Label"/>
          <p:cNvSpPr txBox="1"/>
          <p:nvPr/>
        </p:nvSpPr>
        <p:spPr>
          <a:xfrm>
            <a:off x="759311" y="2132856"/>
            <a:ext cx="609398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재고정보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681570"/>
              </p:ext>
            </p:extLst>
          </p:nvPr>
        </p:nvGraphicFramePr>
        <p:xfrm>
          <a:off x="829938" y="2416177"/>
          <a:ext cx="8443543" cy="924840"/>
        </p:xfrm>
        <a:graphic>
          <a:graphicData uri="http://schemas.openxmlformats.org/drawingml/2006/table">
            <a:tbl>
              <a:tblPr firstRow="1" bandRow="1"/>
              <a:tblGrid>
                <a:gridCol w="320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668">
                  <a:extLst>
                    <a:ext uri="{9D8B030D-6E8A-4147-A177-3AD203B41FA5}">
                      <a16:colId xmlns:a16="http://schemas.microsoft.com/office/drawing/2014/main" val="82470330"/>
                    </a:ext>
                  </a:extLst>
                </a:gridCol>
                <a:gridCol w="507668">
                  <a:extLst>
                    <a:ext uri="{9D8B030D-6E8A-4147-A177-3AD203B41FA5}">
                      <a16:colId xmlns:a16="http://schemas.microsoft.com/office/drawing/2014/main" val="298158591"/>
                    </a:ext>
                  </a:extLst>
                </a:gridCol>
                <a:gridCol w="507668">
                  <a:extLst>
                    <a:ext uri="{9D8B030D-6E8A-4147-A177-3AD203B41FA5}">
                      <a16:colId xmlns:a16="http://schemas.microsoft.com/office/drawing/2014/main" val="365769341"/>
                    </a:ext>
                  </a:extLst>
                </a:gridCol>
                <a:gridCol w="507668">
                  <a:extLst>
                    <a:ext uri="{9D8B030D-6E8A-4147-A177-3AD203B41FA5}">
                      <a16:colId xmlns:a16="http://schemas.microsoft.com/office/drawing/2014/main" val="3438463910"/>
                    </a:ext>
                  </a:extLst>
                </a:gridCol>
                <a:gridCol w="507668">
                  <a:extLst>
                    <a:ext uri="{9D8B030D-6E8A-4147-A177-3AD203B41FA5}">
                      <a16:colId xmlns:a16="http://schemas.microsoft.com/office/drawing/2014/main" val="2933450350"/>
                    </a:ext>
                  </a:extLst>
                </a:gridCol>
                <a:gridCol w="507668">
                  <a:extLst>
                    <a:ext uri="{9D8B030D-6E8A-4147-A177-3AD203B41FA5}">
                      <a16:colId xmlns:a16="http://schemas.microsoft.com/office/drawing/2014/main" val="2319155447"/>
                    </a:ext>
                  </a:extLst>
                </a:gridCol>
                <a:gridCol w="507668">
                  <a:extLst>
                    <a:ext uri="{9D8B030D-6E8A-4147-A177-3AD203B41FA5}">
                      <a16:colId xmlns:a16="http://schemas.microsoft.com/office/drawing/2014/main" val="1936235021"/>
                    </a:ext>
                  </a:extLst>
                </a:gridCol>
                <a:gridCol w="507668">
                  <a:extLst>
                    <a:ext uri="{9D8B030D-6E8A-4147-A177-3AD203B41FA5}">
                      <a16:colId xmlns:a16="http://schemas.microsoft.com/office/drawing/2014/main" val="1895911908"/>
                    </a:ext>
                  </a:extLst>
                </a:gridCol>
                <a:gridCol w="507668">
                  <a:extLst>
                    <a:ext uri="{9D8B030D-6E8A-4147-A177-3AD203B41FA5}">
                      <a16:colId xmlns:a16="http://schemas.microsoft.com/office/drawing/2014/main" val="2478999920"/>
                    </a:ext>
                  </a:extLst>
                </a:gridCol>
                <a:gridCol w="507668">
                  <a:extLst>
                    <a:ext uri="{9D8B030D-6E8A-4147-A177-3AD203B41FA5}">
                      <a16:colId xmlns:a16="http://schemas.microsoft.com/office/drawing/2014/main" val="2915861850"/>
                    </a:ext>
                  </a:extLst>
                </a:gridCol>
                <a:gridCol w="507668">
                  <a:extLst>
                    <a:ext uri="{9D8B030D-6E8A-4147-A177-3AD203B41FA5}">
                      <a16:colId xmlns:a16="http://schemas.microsoft.com/office/drawing/2014/main" val="2486708939"/>
                    </a:ext>
                  </a:extLst>
                </a:gridCol>
                <a:gridCol w="507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6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7668">
                  <a:extLst>
                    <a:ext uri="{9D8B030D-6E8A-4147-A177-3AD203B41FA5}">
                      <a16:colId xmlns:a16="http://schemas.microsoft.com/office/drawing/2014/main" val="2046589292"/>
                    </a:ext>
                  </a:extLst>
                </a:gridCol>
                <a:gridCol w="507668">
                  <a:extLst>
                    <a:ext uri="{9D8B030D-6E8A-4147-A177-3AD203B41FA5}">
                      <a16:colId xmlns:a16="http://schemas.microsoft.com/office/drawing/2014/main" val="4166225218"/>
                    </a:ext>
                  </a:extLst>
                </a:gridCol>
                <a:gridCol w="507668">
                  <a:extLst>
                    <a:ext uri="{9D8B030D-6E8A-4147-A177-3AD203B41FA5}">
                      <a16:colId xmlns:a16="http://schemas.microsoft.com/office/drawing/2014/main" val="2544572804"/>
                    </a:ext>
                  </a:extLst>
                </a:gridCol>
              </a:tblGrid>
              <a:tr h="231210">
                <a:tc>
                  <a:txBody>
                    <a:bodyPr/>
                    <a:lstStyle/>
                    <a:p>
                      <a:pPr algn="ctr" fontAlgn="ctr"/>
                      <a:endParaRPr lang="en-US" sz="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품목코드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중분류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관경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호칭</a:t>
                      </a:r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A)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외경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실두께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이론두께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속수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 </a:t>
                      </a: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B/D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 낱본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 합계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</a:t>
                      </a:r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B/D</a:t>
                      </a:r>
                      <a:endParaRPr lang="ko-KR" altLang="en-US" sz="8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 낱본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의뢰합계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210"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F3000019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7.00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4.05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210"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F3000019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7.00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4.05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63840"/>
                  </a:ext>
                </a:extLst>
              </a:tr>
              <a:tr h="231210"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F3000019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7.00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4.05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030171"/>
                  </a:ext>
                </a:extLst>
              </a:tr>
            </a:tbl>
          </a:graphicData>
        </a:graphic>
      </p:graphicFrame>
      <p:sp>
        <p:nvSpPr>
          <p:cNvPr id="170" name="Button">
            <a:hlinkClick r:id="rId26" action="ppaction://hlinksldjump"/>
          </p:cNvPr>
          <p:cNvSpPr>
            <a:spLocks/>
          </p:cNvSpPr>
          <p:nvPr/>
        </p:nvSpPr>
        <p:spPr bwMode="auto">
          <a:xfrm>
            <a:off x="1376983" y="1396380"/>
            <a:ext cx="572395" cy="241995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2" name="Label"/>
          <p:cNvSpPr txBox="1"/>
          <p:nvPr/>
        </p:nvSpPr>
        <p:spPr>
          <a:xfrm>
            <a:off x="748559" y="1091648"/>
            <a:ext cx="609398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품목선택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3" name="Info"/>
          <p:cNvSpPr>
            <a:spLocks noChangeAspect="1" noEditPoints="1"/>
          </p:cNvSpPr>
          <p:nvPr/>
        </p:nvSpPr>
        <p:spPr bwMode="auto">
          <a:xfrm>
            <a:off x="636484" y="1096274"/>
            <a:ext cx="161925" cy="161925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4" name="Close"/>
          <p:cNvSpPr>
            <a:spLocks noChangeAspect="1" noEditPoints="1"/>
          </p:cNvSpPr>
          <p:nvPr/>
        </p:nvSpPr>
        <p:spPr bwMode="auto">
          <a:xfrm>
            <a:off x="7401272" y="1124744"/>
            <a:ext cx="161925" cy="16351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3" name="Labeled Field"/>
          <p:cNvGrpSpPr/>
          <p:nvPr/>
        </p:nvGrpSpPr>
        <p:grpSpPr>
          <a:xfrm>
            <a:off x="306388" y="1796931"/>
            <a:ext cx="2306043" cy="256480"/>
            <a:chOff x="716602" y="2032077"/>
            <a:chExt cx="2609285" cy="256480"/>
          </a:xfrm>
        </p:grpSpPr>
        <p:sp>
          <p:nvSpPr>
            <p:cNvPr id="64" name="Text Box"/>
            <p:cNvSpPr/>
            <p:nvPr/>
          </p:nvSpPr>
          <p:spPr>
            <a:xfrm>
              <a:off x="1777830" y="2032077"/>
              <a:ext cx="1548057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>
                  <a:solidFill>
                    <a:srgbClr val="000000"/>
                  </a:solidFill>
                  <a:latin typeface="맑은 고딕" panose="020B0503020000020004" pitchFamily="50" charset="-127"/>
                </a:rPr>
                <a:t>F3000019</a:t>
              </a:r>
              <a:endParaRPr lang="en-US" sz="10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" name="Label"/>
            <p:cNvSpPr txBox="1"/>
            <p:nvPr/>
          </p:nvSpPr>
          <p:spPr>
            <a:xfrm>
              <a:off x="716602" y="2047495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7" name="Label"/>
          <p:cNvSpPr txBox="1"/>
          <p:nvPr/>
        </p:nvSpPr>
        <p:spPr>
          <a:xfrm>
            <a:off x="2112540" y="1790536"/>
            <a:ext cx="1008112" cy="241092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품명   </a:t>
            </a:r>
            <a:r>
              <a: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Text Area"/>
          <p:cNvSpPr/>
          <p:nvPr/>
        </p:nvSpPr>
        <p:spPr>
          <a:xfrm>
            <a:off x="3179572" y="1819663"/>
            <a:ext cx="1374725" cy="21838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noProof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선택한 품목명 자동 조회</a:t>
            </a:r>
            <a:endParaRPr lang="en-US" sz="700" noProof="1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Button">
            <a:hlinkClick r:id="rId26" action="ppaction://hlinksldjump"/>
          </p:cNvPr>
          <p:cNvSpPr>
            <a:spLocks/>
          </p:cNvSpPr>
          <p:nvPr/>
        </p:nvSpPr>
        <p:spPr bwMode="auto">
          <a:xfrm>
            <a:off x="715324" y="1406167"/>
            <a:ext cx="572395" cy="241995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조회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3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4612794" y="1819663"/>
            <a:ext cx="844262" cy="241092"/>
            <a:chOff x="595684" y="1551576"/>
            <a:chExt cx="1368147" cy="241092"/>
          </a:xfrm>
          <a:solidFill>
            <a:srgbClr val="FFFFFF"/>
          </a:solidFill>
        </p:grpSpPr>
        <p:sp>
          <p:nvSpPr>
            <p:cNvPr id="94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20"/>
              </p:custDataLst>
            </p:nvPr>
          </p:nvSpPr>
          <p:spPr>
            <a:xfrm>
              <a:off x="595684" y="1551576"/>
              <a:ext cx="1099157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구분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1694842" y="1551576"/>
              <a:ext cx="26898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2"/>
              </p:custDataLst>
            </p:nvPr>
          </p:nvSpPr>
          <p:spPr bwMode="auto">
            <a:xfrm flipH="1">
              <a:off x="1777472" y="1654034"/>
              <a:ext cx="10372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8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5529064" y="1812319"/>
            <a:ext cx="844262" cy="241092"/>
            <a:chOff x="595684" y="1551576"/>
            <a:chExt cx="1368147" cy="241092"/>
          </a:xfrm>
          <a:solidFill>
            <a:srgbClr val="FFFFFF"/>
          </a:solidFill>
        </p:grpSpPr>
        <p:sp>
          <p:nvSpPr>
            <p:cNvPr id="99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595684" y="1551576"/>
              <a:ext cx="1099157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중분류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8"/>
              </p:custDataLst>
            </p:nvPr>
          </p:nvSpPr>
          <p:spPr>
            <a:xfrm>
              <a:off x="1694842" y="1551576"/>
              <a:ext cx="26898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9"/>
              </p:custDataLst>
            </p:nvPr>
          </p:nvSpPr>
          <p:spPr bwMode="auto">
            <a:xfrm flipH="1">
              <a:off x="1777472" y="1654034"/>
              <a:ext cx="10372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2" name="Tooltip" descr="&lt;SmartSettings&gt;&lt;SmartResize enabled=&quot;True&quot; minWidth=&quot;6&quot; minHeight=&quot;2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2720752" y="3476161"/>
            <a:ext cx="5047637" cy="546805"/>
            <a:chOff x="2978744" y="1149496"/>
            <a:chExt cx="3447115" cy="1013094"/>
          </a:xfrm>
          <a:solidFill>
            <a:srgbClr val="FFFFFF"/>
          </a:solidFill>
        </p:grpSpPr>
        <p:sp>
          <p:nvSpPr>
            <p:cNvPr id="103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4"/>
              </p:custDataLst>
            </p:nvPr>
          </p:nvSpPr>
          <p:spPr>
            <a:xfrm>
              <a:off x="2978744" y="1216186"/>
              <a:ext cx="3447115" cy="946404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검색한 품목에 대한 재고 정보를 재공한다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품목의 기준은 구분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중분류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관경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호칭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외경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길이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실두계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이론두께가 모두 동일해야 같은 품목임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생산실적에 따라 속수는 다를 수 있기 때문에 속수에 따라 행을 구분함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Arrow" descr="&lt;SmartSettings&gt;&lt;SmartResize anchorLeft=&quot;None&quot; anchorTop=&quot;Absolute&quot; anchorRight=&quot;None&quot; anchorBottom=&quot;Non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4156438" y="1149496"/>
              <a:ext cx="5283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5" name="Gap" descr="&lt;SmartSettings&gt;&lt;SmartResize anchorLeft=&quot;None&quot; anchorTop=&quot;Absolute&quot; anchorRight=&quot;None&quot; anchorBottom=&quot;None&quot; /&gt;&lt;/SmartSettings&gt;"/>
            <p:cNvCxnSpPr/>
            <p:nvPr>
              <p:custDataLst>
                <p:tags r:id="rId16"/>
              </p:custDataLst>
            </p:nvPr>
          </p:nvCxnSpPr>
          <p:spPr>
            <a:xfrm rot="10800000">
              <a:off x="4160740" y="1216186"/>
              <a:ext cx="44233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877463" y="2418581"/>
            <a:ext cx="281147" cy="212366"/>
            <a:chOff x="593892" y="1585163"/>
            <a:chExt cx="281147" cy="212366"/>
          </a:xfrm>
        </p:grpSpPr>
        <p:sp>
          <p:nvSpPr>
            <p:cNvPr id="110" name="Circle"/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Check" hidden="1"/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2" name="Label"/>
            <p:cNvSpPr txBox="1"/>
            <p:nvPr/>
          </p:nvSpPr>
          <p:spPr>
            <a:xfrm>
              <a:off x="727242" y="1585163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872927" y="2674478"/>
            <a:ext cx="281147" cy="212366"/>
            <a:chOff x="593892" y="1585163"/>
            <a:chExt cx="281147" cy="212366"/>
          </a:xfrm>
        </p:grpSpPr>
        <p:sp>
          <p:nvSpPr>
            <p:cNvPr id="114" name="Circle"/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5" name="Check"/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" name="Label"/>
            <p:cNvSpPr txBox="1"/>
            <p:nvPr/>
          </p:nvSpPr>
          <p:spPr>
            <a:xfrm>
              <a:off x="727242" y="1585163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7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879812" y="2885169"/>
            <a:ext cx="281147" cy="212366"/>
            <a:chOff x="593892" y="1585163"/>
            <a:chExt cx="281147" cy="212366"/>
          </a:xfrm>
        </p:grpSpPr>
        <p:sp>
          <p:nvSpPr>
            <p:cNvPr id="118" name="Circle"/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Check" hidden="1"/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Label"/>
            <p:cNvSpPr txBox="1"/>
            <p:nvPr/>
          </p:nvSpPr>
          <p:spPr>
            <a:xfrm>
              <a:off x="727242" y="1585163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1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886644" y="3116051"/>
            <a:ext cx="281147" cy="212366"/>
            <a:chOff x="593892" y="1585163"/>
            <a:chExt cx="281147" cy="212366"/>
          </a:xfrm>
        </p:grpSpPr>
        <p:sp>
          <p:nvSpPr>
            <p:cNvPr id="122" name="Circle"/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3" name="Check" hidden="1"/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Label"/>
            <p:cNvSpPr txBox="1"/>
            <p:nvPr/>
          </p:nvSpPr>
          <p:spPr>
            <a:xfrm>
              <a:off x="727242" y="1585163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5" name="Tooltip" descr="&lt;SmartSettings&gt;&lt;SmartResize enabled=&quot;True&quot; minWidth=&quot;6&quot; minHeight=&quot;2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421337" y="3387739"/>
            <a:ext cx="2083390" cy="254000"/>
            <a:chOff x="3228095" y="1149496"/>
            <a:chExt cx="3447115" cy="430798"/>
          </a:xfrm>
          <a:solidFill>
            <a:srgbClr val="FFFFFF"/>
          </a:solidFill>
        </p:grpSpPr>
        <p:sp>
          <p:nvSpPr>
            <p:cNvPr id="126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1"/>
              </p:custDataLst>
            </p:nvPr>
          </p:nvSpPr>
          <p:spPr>
            <a:xfrm>
              <a:off x="3228095" y="1213305"/>
              <a:ext cx="3447115" cy="366989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출하의뢰 등록한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개의 품목만 가능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Arrow" descr="&lt;SmartSettings&gt;&lt;SmartResize anchorLeft=&quot;None&quot; anchorTop=&quot;Absolute&quot; anchorRight=&quot;None&quot; anchorBottom=&quot;None&quot; /&gt;&lt;/SmartSettings&gt;"/>
            <p:cNvSpPr/>
            <p:nvPr>
              <p:custDataLst>
                <p:tags r:id="rId12"/>
              </p:custDataLst>
            </p:nvPr>
          </p:nvSpPr>
          <p:spPr>
            <a:xfrm>
              <a:off x="4118856" y="1149496"/>
              <a:ext cx="127998" cy="6105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28" name="Gap" descr="&lt;SmartSettings&gt;&lt;SmartResize anchorLeft=&quot;None&quot; anchorTop=&quot;Absolute&quot; anchorRight=&quot;None&quot; anchorBottom=&quot;None&quot; /&gt;&lt;/SmartSettings&gt;"/>
            <p:cNvCxnSpPr/>
            <p:nvPr>
              <p:custDataLst>
                <p:tags r:id="rId13"/>
              </p:custDataLst>
            </p:nvPr>
          </p:nvCxnSpPr>
          <p:spPr>
            <a:xfrm rot="10800000">
              <a:off x="4129272" y="1210546"/>
              <a:ext cx="107167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Tooltip" descr="&lt;SmartSettings&gt;&lt;SmartResize enabled=&quot;True&quot; minWidth=&quot;6&quot; minHeight=&quot;2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7905328" y="3353102"/>
            <a:ext cx="1458091" cy="273716"/>
            <a:chOff x="3453814" y="1149496"/>
            <a:chExt cx="1458091" cy="273716"/>
          </a:xfrm>
          <a:solidFill>
            <a:srgbClr val="FFFFCC"/>
          </a:solidFill>
        </p:grpSpPr>
        <p:sp>
          <p:nvSpPr>
            <p:cNvPr id="69" name="Box" descr="&lt;Tags&gt;&lt;SMARTRESIZEANCHORS&gt;Absolute,None,Absolute,Absolute&lt;/SMARTRESIZEANCHORS&gt;&lt;/Tags&gt;"/>
            <p:cNvSpPr/>
            <p:nvPr/>
          </p:nvSpPr>
          <p:spPr>
            <a:xfrm>
              <a:off x="3453814" y="1216186"/>
              <a:ext cx="1458091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출하의뢰한 수량 정보 표시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1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7095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597272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영업관리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출하의뢰관리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출하의뢰 등록 팝업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재고가 존재하는 품목 중 선택하여 출하의뢰를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출하의뢰관리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96436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주문</a:t>
            </a:r>
            <a:r>
              <a: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출하</a:t>
            </a:r>
            <a:r>
              <a: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ko-KR" alt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번호 채번 규칙</a:t>
            </a:r>
            <a:endParaRPr lang="en-US" altLang="ko-KR" sz="8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-  </a:t>
            </a:r>
            <a:r>
              <a:rPr lang="ko-KR" alt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영업소 코드</a:t>
            </a:r>
            <a:r>
              <a: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</a:t>
            </a:r>
            <a:r>
              <a:rPr lang="ko-KR" alt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자리</a:t>
            </a:r>
            <a:r>
              <a: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+ “-” + yymmdd + “-” + </a:t>
            </a:r>
            <a:r>
              <a:rPr lang="ko-KR" alt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순차번호</a:t>
            </a:r>
            <a:r>
              <a: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</a:t>
            </a:r>
            <a:r>
              <a:rPr lang="ko-KR" alt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자리</a:t>
            </a:r>
            <a:r>
              <a: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r>
              <a: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- </a:t>
            </a:r>
            <a:r>
              <a:rPr lang="ko-KR" alt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순차번호는 영업소별</a:t>
            </a:r>
            <a:r>
              <a: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일자에 대한 순차번호</a:t>
            </a:r>
            <a:endParaRPr lang="en-US" altLang="ko-KR" sz="8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8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8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Panel"/>
          <p:cNvSpPr/>
          <p:nvPr/>
        </p:nvSpPr>
        <p:spPr>
          <a:xfrm>
            <a:off x="587902" y="1050626"/>
            <a:ext cx="7032174" cy="511467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Panel"/>
          <p:cNvSpPr/>
          <p:nvPr/>
        </p:nvSpPr>
        <p:spPr>
          <a:xfrm>
            <a:off x="729138" y="1911344"/>
            <a:ext cx="6779877" cy="252576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4" name="Labeled Field"/>
          <p:cNvGrpSpPr/>
          <p:nvPr/>
        </p:nvGrpSpPr>
        <p:grpSpPr>
          <a:xfrm>
            <a:off x="587902" y="2002255"/>
            <a:ext cx="2283764" cy="241092"/>
            <a:chOff x="716602" y="2039771"/>
            <a:chExt cx="2584076" cy="241092"/>
          </a:xfrm>
        </p:grpSpPr>
        <p:sp>
          <p:nvSpPr>
            <p:cNvPr id="155" name="Text Box"/>
            <p:cNvSpPr/>
            <p:nvPr/>
          </p:nvSpPr>
          <p:spPr>
            <a:xfrm>
              <a:off x="1801663" y="2039771"/>
              <a:ext cx="1499015" cy="2410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자동채번</a:t>
              </a:r>
              <a:endParaRPr lang="en-US" sz="9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Label"/>
            <p:cNvSpPr txBox="1"/>
            <p:nvPr/>
          </p:nvSpPr>
          <p:spPr>
            <a:xfrm>
              <a:off x="716602" y="2047495"/>
              <a:ext cx="1115150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출하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번호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7" name="Labeled Field"/>
          <p:cNvGrpSpPr/>
          <p:nvPr/>
        </p:nvGrpSpPr>
        <p:grpSpPr>
          <a:xfrm>
            <a:off x="666243" y="2295425"/>
            <a:ext cx="2209810" cy="225731"/>
            <a:chOff x="682114" y="2047466"/>
            <a:chExt cx="2500397" cy="225731"/>
          </a:xfrm>
        </p:grpSpPr>
        <p:sp>
          <p:nvSpPr>
            <p:cNvPr id="158" name="Text Box"/>
            <p:cNvSpPr/>
            <p:nvPr/>
          </p:nvSpPr>
          <p:spPr>
            <a:xfrm>
              <a:off x="1678532" y="2047466"/>
              <a:ext cx="1503979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Default : </a:t>
              </a:r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금일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의뢰일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0" name="Labeled Field"/>
          <p:cNvGrpSpPr/>
          <p:nvPr/>
        </p:nvGrpSpPr>
        <p:grpSpPr>
          <a:xfrm>
            <a:off x="623461" y="2549612"/>
            <a:ext cx="2252591" cy="241092"/>
            <a:chOff x="758942" y="2039771"/>
            <a:chExt cx="2432191" cy="241092"/>
          </a:xfrm>
        </p:grpSpPr>
        <p:sp>
          <p:nvSpPr>
            <p:cNvPr id="161" name="Text Box"/>
            <p:cNvSpPr/>
            <p:nvPr/>
          </p:nvSpPr>
          <p:spPr>
            <a:xfrm>
              <a:off x="1755965" y="2039771"/>
              <a:ext cx="1435168" cy="24109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검색</a:t>
              </a:r>
              <a:endParaRPr lang="en-US" sz="9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2" name="Label"/>
            <p:cNvSpPr txBox="1"/>
            <p:nvPr/>
          </p:nvSpPr>
          <p:spPr>
            <a:xfrm>
              <a:off x="758942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거래처</a:t>
              </a:r>
              <a:r>
                <a:rPr lang="en-US" altLang="ko-KR" sz="8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 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3" name="Label"/>
          <p:cNvSpPr txBox="1"/>
          <p:nvPr/>
        </p:nvSpPr>
        <p:spPr>
          <a:xfrm>
            <a:off x="473351" y="3817576"/>
            <a:ext cx="1008112" cy="241092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비고   </a:t>
            </a:r>
            <a:r>
              <a: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4" name="Text Area"/>
          <p:cNvSpPr/>
          <p:nvPr/>
        </p:nvSpPr>
        <p:spPr>
          <a:xfrm>
            <a:off x="1536473" y="3791054"/>
            <a:ext cx="5894005" cy="259870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Key-In(20</a:t>
            </a:r>
            <a:r>
              <a:rPr lang="ko-KR" altLang="en-US" sz="9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</a:t>
            </a:r>
            <a:r>
              <a:rPr lang="en-US" altLang="ko-KR" sz="9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900" noProof="1">
              <a:solidFill>
                <a:schemeClr val="tx2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5" name="Label"/>
          <p:cNvSpPr txBox="1"/>
          <p:nvPr/>
        </p:nvSpPr>
        <p:spPr>
          <a:xfrm>
            <a:off x="771682" y="1801743"/>
            <a:ext cx="609398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의뢰정보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0" name="Button">
            <a:hlinkClick r:id="rId14" action="ppaction://hlinksldjump"/>
          </p:cNvPr>
          <p:cNvSpPr>
            <a:spLocks/>
          </p:cNvSpPr>
          <p:nvPr/>
        </p:nvSpPr>
        <p:spPr bwMode="auto">
          <a:xfrm>
            <a:off x="704528" y="1386805"/>
            <a:ext cx="572395" cy="241995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2" name="Label"/>
          <p:cNvSpPr txBox="1"/>
          <p:nvPr/>
        </p:nvSpPr>
        <p:spPr>
          <a:xfrm>
            <a:off x="748559" y="1091648"/>
            <a:ext cx="840230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출하의뢰등록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3" name="Info"/>
          <p:cNvSpPr>
            <a:spLocks noChangeAspect="1" noEditPoints="1"/>
          </p:cNvSpPr>
          <p:nvPr/>
        </p:nvSpPr>
        <p:spPr bwMode="auto">
          <a:xfrm>
            <a:off x="636484" y="1096274"/>
            <a:ext cx="161925" cy="161925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4" name="Close"/>
          <p:cNvSpPr>
            <a:spLocks noChangeAspect="1" noEditPoints="1"/>
          </p:cNvSpPr>
          <p:nvPr/>
        </p:nvSpPr>
        <p:spPr bwMode="auto">
          <a:xfrm>
            <a:off x="7401272" y="1124744"/>
            <a:ext cx="161925" cy="16351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5" name="Labeled Field"/>
          <p:cNvGrpSpPr/>
          <p:nvPr/>
        </p:nvGrpSpPr>
        <p:grpSpPr>
          <a:xfrm>
            <a:off x="2910376" y="2287744"/>
            <a:ext cx="2258648" cy="241092"/>
            <a:chOff x="716602" y="2039771"/>
            <a:chExt cx="2555657" cy="241092"/>
          </a:xfrm>
        </p:grpSpPr>
        <p:sp>
          <p:nvSpPr>
            <p:cNvPr id="176" name="Text Box"/>
            <p:cNvSpPr/>
            <p:nvPr/>
          </p:nvSpPr>
          <p:spPr>
            <a:xfrm>
              <a:off x="1716093" y="2039771"/>
              <a:ext cx="1556166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Default : </a:t>
              </a:r>
              <a:r>
                <a:rPr lang="ko-KR" altLang="en-US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공백</a:t>
              </a:r>
              <a:endParaRPr lang="en-US" sz="9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7" name="Label"/>
            <p:cNvSpPr txBox="1"/>
            <p:nvPr/>
          </p:nvSpPr>
          <p:spPr>
            <a:xfrm>
              <a:off x="716602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상차일</a:t>
              </a:r>
              <a:r>
                <a:rPr lang="ko-KR" altLang="en-US" sz="8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1" name="Labeled Field"/>
          <p:cNvGrpSpPr/>
          <p:nvPr/>
        </p:nvGrpSpPr>
        <p:grpSpPr>
          <a:xfrm>
            <a:off x="2912466" y="2549612"/>
            <a:ext cx="2256558" cy="241092"/>
            <a:chOff x="716602" y="2039771"/>
            <a:chExt cx="2553292" cy="241092"/>
          </a:xfrm>
        </p:grpSpPr>
        <p:sp>
          <p:nvSpPr>
            <p:cNvPr id="182" name="Text Box"/>
            <p:cNvSpPr/>
            <p:nvPr/>
          </p:nvSpPr>
          <p:spPr>
            <a:xfrm>
              <a:off x="1716093" y="2039771"/>
              <a:ext cx="1553801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</a:t>
              </a:r>
              <a:endParaRPr lang="en-US" sz="9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3" name="Label"/>
            <p:cNvSpPr txBox="1"/>
            <p:nvPr/>
          </p:nvSpPr>
          <p:spPr>
            <a:xfrm>
              <a:off x="716602" y="2047495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거래처담당자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89" name="Calendar"/>
          <p:cNvSpPr>
            <a:spLocks noChangeAspect="1" noEditPoints="1"/>
          </p:cNvSpPr>
          <p:nvPr/>
        </p:nvSpPr>
        <p:spPr bwMode="auto">
          <a:xfrm>
            <a:off x="2689749" y="2327328"/>
            <a:ext cx="161925" cy="161925"/>
          </a:xfrm>
          <a:custGeom>
            <a:avLst/>
            <a:gdLst>
              <a:gd name="T0" fmla="*/ 120 w 667"/>
              <a:gd name="T1" fmla="*/ 27 h 667"/>
              <a:gd name="T2" fmla="*/ 8 w 667"/>
              <a:gd name="T3" fmla="*/ 61 h 667"/>
              <a:gd name="T4" fmla="*/ 8 w 667"/>
              <a:gd name="T5" fmla="*/ 659 h 667"/>
              <a:gd name="T6" fmla="*/ 659 w 667"/>
              <a:gd name="T7" fmla="*/ 659 h 667"/>
              <a:gd name="T8" fmla="*/ 659 w 667"/>
              <a:gd name="T9" fmla="*/ 61 h 667"/>
              <a:gd name="T10" fmla="*/ 547 w 667"/>
              <a:gd name="T11" fmla="*/ 27 h 667"/>
              <a:gd name="T12" fmla="*/ 493 w 667"/>
              <a:gd name="T13" fmla="*/ 0 h 667"/>
              <a:gd name="T14" fmla="*/ 467 w 667"/>
              <a:gd name="T15" fmla="*/ 54 h 667"/>
              <a:gd name="T16" fmla="*/ 192 w 667"/>
              <a:gd name="T17" fmla="*/ 8 h 667"/>
              <a:gd name="T18" fmla="*/ 147 w 667"/>
              <a:gd name="T19" fmla="*/ 27 h 667"/>
              <a:gd name="T20" fmla="*/ 147 w 667"/>
              <a:gd name="T21" fmla="*/ 107 h 667"/>
              <a:gd name="T22" fmla="*/ 520 w 667"/>
              <a:gd name="T23" fmla="*/ 27 h 667"/>
              <a:gd name="T24" fmla="*/ 493 w 667"/>
              <a:gd name="T25" fmla="*/ 27 h 667"/>
              <a:gd name="T26" fmla="*/ 120 w 667"/>
              <a:gd name="T27" fmla="*/ 107 h 667"/>
              <a:gd name="T28" fmla="*/ 173 w 667"/>
              <a:gd name="T29" fmla="*/ 134 h 667"/>
              <a:gd name="T30" fmla="*/ 200 w 667"/>
              <a:gd name="T31" fmla="*/ 80 h 667"/>
              <a:gd name="T32" fmla="*/ 474 w 667"/>
              <a:gd name="T33" fmla="*/ 126 h 667"/>
              <a:gd name="T34" fmla="*/ 539 w 667"/>
              <a:gd name="T35" fmla="*/ 126 h 667"/>
              <a:gd name="T36" fmla="*/ 640 w 667"/>
              <a:gd name="T37" fmla="*/ 80 h 667"/>
              <a:gd name="T38" fmla="*/ 27 w 667"/>
              <a:gd name="T39" fmla="*/ 80 h 667"/>
              <a:gd name="T40" fmla="*/ 640 w 667"/>
              <a:gd name="T41" fmla="*/ 640 h 667"/>
              <a:gd name="T42" fmla="*/ 93 w 667"/>
              <a:gd name="T43" fmla="*/ 280 h 667"/>
              <a:gd name="T44" fmla="*/ 93 w 667"/>
              <a:gd name="T45" fmla="*/ 587 h 667"/>
              <a:gd name="T46" fmla="*/ 587 w 667"/>
              <a:gd name="T47" fmla="*/ 574 h 667"/>
              <a:gd name="T48" fmla="*/ 93 w 667"/>
              <a:gd name="T49" fmla="*/ 280 h 667"/>
              <a:gd name="T50" fmla="*/ 200 w 667"/>
              <a:gd name="T51" fmla="*/ 374 h 667"/>
              <a:gd name="T52" fmla="*/ 227 w 667"/>
              <a:gd name="T53" fmla="*/ 307 h 667"/>
              <a:gd name="T54" fmla="*/ 227 w 667"/>
              <a:gd name="T55" fmla="*/ 374 h 667"/>
              <a:gd name="T56" fmla="*/ 440 w 667"/>
              <a:gd name="T57" fmla="*/ 307 h 667"/>
              <a:gd name="T58" fmla="*/ 347 w 667"/>
              <a:gd name="T59" fmla="*/ 307 h 667"/>
              <a:gd name="T60" fmla="*/ 560 w 667"/>
              <a:gd name="T61" fmla="*/ 374 h 667"/>
              <a:gd name="T62" fmla="*/ 107 w 667"/>
              <a:gd name="T63" fmla="*/ 400 h 667"/>
              <a:gd name="T64" fmla="*/ 107 w 667"/>
              <a:gd name="T65" fmla="*/ 467 h 667"/>
              <a:gd name="T66" fmla="*/ 320 w 667"/>
              <a:gd name="T67" fmla="*/ 400 h 667"/>
              <a:gd name="T68" fmla="*/ 227 w 667"/>
              <a:gd name="T69" fmla="*/ 400 h 667"/>
              <a:gd name="T70" fmla="*/ 440 w 667"/>
              <a:gd name="T71" fmla="*/ 467 h 667"/>
              <a:gd name="T72" fmla="*/ 467 w 667"/>
              <a:gd name="T73" fmla="*/ 400 h 667"/>
              <a:gd name="T74" fmla="*/ 467 w 667"/>
              <a:gd name="T75" fmla="*/ 467 h 667"/>
              <a:gd name="T76" fmla="*/ 200 w 667"/>
              <a:gd name="T77" fmla="*/ 494 h 667"/>
              <a:gd name="T78" fmla="*/ 107 w 667"/>
              <a:gd name="T79" fmla="*/ 494 h 667"/>
              <a:gd name="T80" fmla="*/ 320 w 667"/>
              <a:gd name="T81" fmla="*/ 560 h 667"/>
              <a:gd name="T82" fmla="*/ 347 w 667"/>
              <a:gd name="T83" fmla="*/ 494 h 667"/>
              <a:gd name="T84" fmla="*/ 400 w 667"/>
              <a:gd name="T85" fmla="*/ 560 h 667"/>
              <a:gd name="T86" fmla="*/ 467 w 667"/>
              <a:gd name="T87" fmla="*/ 494 h 667"/>
              <a:gd name="T88" fmla="*/ 467 w 667"/>
              <a:gd name="T89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67" h="667">
                <a:moveTo>
                  <a:pt x="147" y="0"/>
                </a:moveTo>
                <a:cubicBezTo>
                  <a:pt x="140" y="0"/>
                  <a:pt x="133" y="3"/>
                  <a:pt x="128" y="8"/>
                </a:cubicBezTo>
                <a:cubicBezTo>
                  <a:pt x="123" y="13"/>
                  <a:pt x="120" y="20"/>
                  <a:pt x="120" y="27"/>
                </a:cubicBezTo>
                <a:lnTo>
                  <a:pt x="120" y="54"/>
                </a:lnTo>
                <a:lnTo>
                  <a:pt x="27" y="54"/>
                </a:lnTo>
                <a:cubicBezTo>
                  <a:pt x="20" y="54"/>
                  <a:pt x="13" y="56"/>
                  <a:pt x="8" y="61"/>
                </a:cubicBezTo>
                <a:cubicBezTo>
                  <a:pt x="3" y="66"/>
                  <a:pt x="0" y="73"/>
                  <a:pt x="0" y="80"/>
                </a:cubicBezTo>
                <a:lnTo>
                  <a:pt x="0" y="640"/>
                </a:lnTo>
                <a:cubicBezTo>
                  <a:pt x="0" y="647"/>
                  <a:pt x="3" y="654"/>
                  <a:pt x="8" y="659"/>
                </a:cubicBezTo>
                <a:cubicBezTo>
                  <a:pt x="13" y="664"/>
                  <a:pt x="20" y="667"/>
                  <a:pt x="27" y="667"/>
                </a:cubicBezTo>
                <a:lnTo>
                  <a:pt x="640" y="667"/>
                </a:lnTo>
                <a:cubicBezTo>
                  <a:pt x="647" y="667"/>
                  <a:pt x="654" y="664"/>
                  <a:pt x="659" y="659"/>
                </a:cubicBezTo>
                <a:cubicBezTo>
                  <a:pt x="664" y="654"/>
                  <a:pt x="667" y="647"/>
                  <a:pt x="667" y="640"/>
                </a:cubicBezTo>
                <a:lnTo>
                  <a:pt x="667" y="80"/>
                </a:lnTo>
                <a:cubicBezTo>
                  <a:pt x="667" y="73"/>
                  <a:pt x="664" y="66"/>
                  <a:pt x="659" y="61"/>
                </a:cubicBezTo>
                <a:cubicBezTo>
                  <a:pt x="654" y="56"/>
                  <a:pt x="647" y="54"/>
                  <a:pt x="640" y="54"/>
                </a:cubicBezTo>
                <a:lnTo>
                  <a:pt x="547" y="54"/>
                </a:lnTo>
                <a:lnTo>
                  <a:pt x="547" y="27"/>
                </a:lnTo>
                <a:cubicBezTo>
                  <a:pt x="547" y="20"/>
                  <a:pt x="544" y="13"/>
                  <a:pt x="539" y="8"/>
                </a:cubicBezTo>
                <a:cubicBezTo>
                  <a:pt x="534" y="3"/>
                  <a:pt x="527" y="0"/>
                  <a:pt x="520" y="0"/>
                </a:cubicBezTo>
                <a:lnTo>
                  <a:pt x="493" y="0"/>
                </a:lnTo>
                <a:cubicBezTo>
                  <a:pt x="486" y="0"/>
                  <a:pt x="479" y="3"/>
                  <a:pt x="474" y="8"/>
                </a:cubicBezTo>
                <a:cubicBezTo>
                  <a:pt x="469" y="13"/>
                  <a:pt x="467" y="20"/>
                  <a:pt x="467" y="27"/>
                </a:cubicBezTo>
                <a:lnTo>
                  <a:pt x="467" y="54"/>
                </a:lnTo>
                <a:lnTo>
                  <a:pt x="200" y="54"/>
                </a:lnTo>
                <a:lnTo>
                  <a:pt x="200" y="27"/>
                </a:lnTo>
                <a:cubicBezTo>
                  <a:pt x="200" y="20"/>
                  <a:pt x="197" y="13"/>
                  <a:pt x="192" y="8"/>
                </a:cubicBezTo>
                <a:cubicBezTo>
                  <a:pt x="187" y="3"/>
                  <a:pt x="180" y="0"/>
                  <a:pt x="173" y="0"/>
                </a:cubicBezTo>
                <a:lnTo>
                  <a:pt x="147" y="0"/>
                </a:lnTo>
                <a:close/>
                <a:moveTo>
                  <a:pt x="147" y="27"/>
                </a:moveTo>
                <a:lnTo>
                  <a:pt x="173" y="27"/>
                </a:lnTo>
                <a:lnTo>
                  <a:pt x="173" y="107"/>
                </a:lnTo>
                <a:lnTo>
                  <a:pt x="147" y="107"/>
                </a:lnTo>
                <a:lnTo>
                  <a:pt x="147" y="27"/>
                </a:lnTo>
                <a:close/>
                <a:moveTo>
                  <a:pt x="493" y="27"/>
                </a:moveTo>
                <a:lnTo>
                  <a:pt x="520" y="27"/>
                </a:lnTo>
                <a:lnTo>
                  <a:pt x="520" y="107"/>
                </a:lnTo>
                <a:lnTo>
                  <a:pt x="493" y="107"/>
                </a:lnTo>
                <a:lnTo>
                  <a:pt x="493" y="27"/>
                </a:lnTo>
                <a:close/>
                <a:moveTo>
                  <a:pt x="27" y="80"/>
                </a:moveTo>
                <a:lnTo>
                  <a:pt x="120" y="80"/>
                </a:lnTo>
                <a:lnTo>
                  <a:pt x="120" y="107"/>
                </a:lnTo>
                <a:cubicBezTo>
                  <a:pt x="120" y="114"/>
                  <a:pt x="123" y="121"/>
                  <a:pt x="128" y="126"/>
                </a:cubicBezTo>
                <a:cubicBezTo>
                  <a:pt x="133" y="131"/>
                  <a:pt x="140" y="134"/>
                  <a:pt x="147" y="134"/>
                </a:cubicBezTo>
                <a:lnTo>
                  <a:pt x="173" y="134"/>
                </a:lnTo>
                <a:cubicBezTo>
                  <a:pt x="180" y="134"/>
                  <a:pt x="187" y="131"/>
                  <a:pt x="192" y="126"/>
                </a:cubicBezTo>
                <a:cubicBezTo>
                  <a:pt x="197" y="121"/>
                  <a:pt x="200" y="114"/>
                  <a:pt x="200" y="107"/>
                </a:cubicBezTo>
                <a:lnTo>
                  <a:pt x="200" y="80"/>
                </a:lnTo>
                <a:lnTo>
                  <a:pt x="467" y="80"/>
                </a:lnTo>
                <a:lnTo>
                  <a:pt x="467" y="107"/>
                </a:lnTo>
                <a:cubicBezTo>
                  <a:pt x="467" y="114"/>
                  <a:pt x="469" y="121"/>
                  <a:pt x="474" y="126"/>
                </a:cubicBezTo>
                <a:cubicBezTo>
                  <a:pt x="479" y="131"/>
                  <a:pt x="486" y="134"/>
                  <a:pt x="493" y="134"/>
                </a:cubicBezTo>
                <a:lnTo>
                  <a:pt x="520" y="134"/>
                </a:lnTo>
                <a:cubicBezTo>
                  <a:pt x="527" y="134"/>
                  <a:pt x="534" y="131"/>
                  <a:pt x="539" y="126"/>
                </a:cubicBezTo>
                <a:cubicBezTo>
                  <a:pt x="544" y="121"/>
                  <a:pt x="547" y="114"/>
                  <a:pt x="547" y="107"/>
                </a:cubicBezTo>
                <a:lnTo>
                  <a:pt x="547" y="80"/>
                </a:lnTo>
                <a:lnTo>
                  <a:pt x="640" y="80"/>
                </a:lnTo>
                <a:lnTo>
                  <a:pt x="640" y="187"/>
                </a:lnTo>
                <a:lnTo>
                  <a:pt x="27" y="187"/>
                </a:lnTo>
                <a:lnTo>
                  <a:pt x="27" y="80"/>
                </a:lnTo>
                <a:close/>
                <a:moveTo>
                  <a:pt x="27" y="214"/>
                </a:moveTo>
                <a:lnTo>
                  <a:pt x="640" y="214"/>
                </a:lnTo>
                <a:lnTo>
                  <a:pt x="640" y="640"/>
                </a:lnTo>
                <a:lnTo>
                  <a:pt x="27" y="640"/>
                </a:lnTo>
                <a:lnTo>
                  <a:pt x="27" y="214"/>
                </a:lnTo>
                <a:close/>
                <a:moveTo>
                  <a:pt x="93" y="280"/>
                </a:moveTo>
                <a:cubicBezTo>
                  <a:pt x="86" y="280"/>
                  <a:pt x="80" y="286"/>
                  <a:pt x="80" y="294"/>
                </a:cubicBezTo>
                <a:lnTo>
                  <a:pt x="80" y="574"/>
                </a:lnTo>
                <a:cubicBezTo>
                  <a:pt x="80" y="581"/>
                  <a:pt x="86" y="587"/>
                  <a:pt x="93" y="587"/>
                </a:cubicBezTo>
                <a:lnTo>
                  <a:pt x="400" y="587"/>
                </a:lnTo>
                <a:lnTo>
                  <a:pt x="573" y="587"/>
                </a:lnTo>
                <a:cubicBezTo>
                  <a:pt x="581" y="587"/>
                  <a:pt x="587" y="581"/>
                  <a:pt x="587" y="574"/>
                </a:cubicBezTo>
                <a:lnTo>
                  <a:pt x="587" y="294"/>
                </a:lnTo>
                <a:cubicBezTo>
                  <a:pt x="587" y="286"/>
                  <a:pt x="581" y="280"/>
                  <a:pt x="573" y="280"/>
                </a:cubicBezTo>
                <a:lnTo>
                  <a:pt x="93" y="280"/>
                </a:lnTo>
                <a:close/>
                <a:moveTo>
                  <a:pt x="107" y="307"/>
                </a:moveTo>
                <a:lnTo>
                  <a:pt x="200" y="307"/>
                </a:lnTo>
                <a:lnTo>
                  <a:pt x="200" y="374"/>
                </a:lnTo>
                <a:lnTo>
                  <a:pt x="107" y="374"/>
                </a:lnTo>
                <a:lnTo>
                  <a:pt x="107" y="307"/>
                </a:lnTo>
                <a:close/>
                <a:moveTo>
                  <a:pt x="227" y="307"/>
                </a:moveTo>
                <a:lnTo>
                  <a:pt x="320" y="307"/>
                </a:lnTo>
                <a:lnTo>
                  <a:pt x="320" y="374"/>
                </a:lnTo>
                <a:lnTo>
                  <a:pt x="227" y="374"/>
                </a:lnTo>
                <a:lnTo>
                  <a:pt x="227" y="307"/>
                </a:lnTo>
                <a:close/>
                <a:moveTo>
                  <a:pt x="347" y="307"/>
                </a:moveTo>
                <a:lnTo>
                  <a:pt x="440" y="307"/>
                </a:lnTo>
                <a:lnTo>
                  <a:pt x="440" y="374"/>
                </a:lnTo>
                <a:lnTo>
                  <a:pt x="347" y="374"/>
                </a:lnTo>
                <a:lnTo>
                  <a:pt x="347" y="307"/>
                </a:lnTo>
                <a:close/>
                <a:moveTo>
                  <a:pt x="467" y="307"/>
                </a:moveTo>
                <a:lnTo>
                  <a:pt x="560" y="307"/>
                </a:lnTo>
                <a:lnTo>
                  <a:pt x="560" y="374"/>
                </a:lnTo>
                <a:lnTo>
                  <a:pt x="467" y="374"/>
                </a:lnTo>
                <a:lnTo>
                  <a:pt x="467" y="307"/>
                </a:lnTo>
                <a:close/>
                <a:moveTo>
                  <a:pt x="107" y="400"/>
                </a:moveTo>
                <a:lnTo>
                  <a:pt x="200" y="400"/>
                </a:lnTo>
                <a:lnTo>
                  <a:pt x="200" y="467"/>
                </a:lnTo>
                <a:lnTo>
                  <a:pt x="107" y="467"/>
                </a:lnTo>
                <a:lnTo>
                  <a:pt x="107" y="400"/>
                </a:lnTo>
                <a:close/>
                <a:moveTo>
                  <a:pt x="227" y="400"/>
                </a:moveTo>
                <a:lnTo>
                  <a:pt x="320" y="400"/>
                </a:lnTo>
                <a:lnTo>
                  <a:pt x="320" y="467"/>
                </a:lnTo>
                <a:lnTo>
                  <a:pt x="227" y="467"/>
                </a:lnTo>
                <a:lnTo>
                  <a:pt x="227" y="400"/>
                </a:lnTo>
                <a:close/>
                <a:moveTo>
                  <a:pt x="347" y="400"/>
                </a:moveTo>
                <a:lnTo>
                  <a:pt x="440" y="400"/>
                </a:lnTo>
                <a:lnTo>
                  <a:pt x="440" y="467"/>
                </a:lnTo>
                <a:lnTo>
                  <a:pt x="347" y="467"/>
                </a:lnTo>
                <a:lnTo>
                  <a:pt x="347" y="400"/>
                </a:lnTo>
                <a:close/>
                <a:moveTo>
                  <a:pt x="467" y="400"/>
                </a:moveTo>
                <a:lnTo>
                  <a:pt x="560" y="400"/>
                </a:lnTo>
                <a:lnTo>
                  <a:pt x="560" y="467"/>
                </a:lnTo>
                <a:lnTo>
                  <a:pt x="467" y="467"/>
                </a:lnTo>
                <a:lnTo>
                  <a:pt x="467" y="400"/>
                </a:lnTo>
                <a:close/>
                <a:moveTo>
                  <a:pt x="107" y="494"/>
                </a:moveTo>
                <a:lnTo>
                  <a:pt x="200" y="494"/>
                </a:lnTo>
                <a:lnTo>
                  <a:pt x="200" y="560"/>
                </a:lnTo>
                <a:lnTo>
                  <a:pt x="107" y="560"/>
                </a:lnTo>
                <a:lnTo>
                  <a:pt x="107" y="494"/>
                </a:lnTo>
                <a:close/>
                <a:moveTo>
                  <a:pt x="227" y="494"/>
                </a:moveTo>
                <a:lnTo>
                  <a:pt x="320" y="494"/>
                </a:lnTo>
                <a:lnTo>
                  <a:pt x="320" y="560"/>
                </a:lnTo>
                <a:lnTo>
                  <a:pt x="227" y="560"/>
                </a:lnTo>
                <a:lnTo>
                  <a:pt x="227" y="494"/>
                </a:lnTo>
                <a:close/>
                <a:moveTo>
                  <a:pt x="347" y="494"/>
                </a:moveTo>
                <a:lnTo>
                  <a:pt x="440" y="494"/>
                </a:lnTo>
                <a:lnTo>
                  <a:pt x="440" y="560"/>
                </a:lnTo>
                <a:lnTo>
                  <a:pt x="400" y="560"/>
                </a:lnTo>
                <a:lnTo>
                  <a:pt x="347" y="560"/>
                </a:lnTo>
                <a:lnTo>
                  <a:pt x="347" y="494"/>
                </a:lnTo>
                <a:close/>
                <a:moveTo>
                  <a:pt x="467" y="494"/>
                </a:moveTo>
                <a:lnTo>
                  <a:pt x="560" y="494"/>
                </a:lnTo>
                <a:lnTo>
                  <a:pt x="560" y="560"/>
                </a:lnTo>
                <a:lnTo>
                  <a:pt x="467" y="560"/>
                </a:lnTo>
                <a:lnTo>
                  <a:pt x="467" y="494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3" name="Calendar"/>
          <p:cNvSpPr>
            <a:spLocks noChangeAspect="1" noEditPoints="1"/>
          </p:cNvSpPr>
          <p:nvPr/>
        </p:nvSpPr>
        <p:spPr bwMode="auto">
          <a:xfrm>
            <a:off x="4991859" y="2327328"/>
            <a:ext cx="161925" cy="161925"/>
          </a:xfrm>
          <a:custGeom>
            <a:avLst/>
            <a:gdLst>
              <a:gd name="T0" fmla="*/ 120 w 667"/>
              <a:gd name="T1" fmla="*/ 27 h 667"/>
              <a:gd name="T2" fmla="*/ 8 w 667"/>
              <a:gd name="T3" fmla="*/ 61 h 667"/>
              <a:gd name="T4" fmla="*/ 8 w 667"/>
              <a:gd name="T5" fmla="*/ 659 h 667"/>
              <a:gd name="T6" fmla="*/ 659 w 667"/>
              <a:gd name="T7" fmla="*/ 659 h 667"/>
              <a:gd name="T8" fmla="*/ 659 w 667"/>
              <a:gd name="T9" fmla="*/ 61 h 667"/>
              <a:gd name="T10" fmla="*/ 547 w 667"/>
              <a:gd name="T11" fmla="*/ 27 h 667"/>
              <a:gd name="T12" fmla="*/ 493 w 667"/>
              <a:gd name="T13" fmla="*/ 0 h 667"/>
              <a:gd name="T14" fmla="*/ 467 w 667"/>
              <a:gd name="T15" fmla="*/ 54 h 667"/>
              <a:gd name="T16" fmla="*/ 192 w 667"/>
              <a:gd name="T17" fmla="*/ 8 h 667"/>
              <a:gd name="T18" fmla="*/ 147 w 667"/>
              <a:gd name="T19" fmla="*/ 27 h 667"/>
              <a:gd name="T20" fmla="*/ 147 w 667"/>
              <a:gd name="T21" fmla="*/ 107 h 667"/>
              <a:gd name="T22" fmla="*/ 520 w 667"/>
              <a:gd name="T23" fmla="*/ 27 h 667"/>
              <a:gd name="T24" fmla="*/ 493 w 667"/>
              <a:gd name="T25" fmla="*/ 27 h 667"/>
              <a:gd name="T26" fmla="*/ 120 w 667"/>
              <a:gd name="T27" fmla="*/ 107 h 667"/>
              <a:gd name="T28" fmla="*/ 173 w 667"/>
              <a:gd name="T29" fmla="*/ 134 h 667"/>
              <a:gd name="T30" fmla="*/ 200 w 667"/>
              <a:gd name="T31" fmla="*/ 80 h 667"/>
              <a:gd name="T32" fmla="*/ 474 w 667"/>
              <a:gd name="T33" fmla="*/ 126 h 667"/>
              <a:gd name="T34" fmla="*/ 539 w 667"/>
              <a:gd name="T35" fmla="*/ 126 h 667"/>
              <a:gd name="T36" fmla="*/ 640 w 667"/>
              <a:gd name="T37" fmla="*/ 80 h 667"/>
              <a:gd name="T38" fmla="*/ 27 w 667"/>
              <a:gd name="T39" fmla="*/ 80 h 667"/>
              <a:gd name="T40" fmla="*/ 640 w 667"/>
              <a:gd name="T41" fmla="*/ 640 h 667"/>
              <a:gd name="T42" fmla="*/ 93 w 667"/>
              <a:gd name="T43" fmla="*/ 280 h 667"/>
              <a:gd name="T44" fmla="*/ 93 w 667"/>
              <a:gd name="T45" fmla="*/ 587 h 667"/>
              <a:gd name="T46" fmla="*/ 587 w 667"/>
              <a:gd name="T47" fmla="*/ 574 h 667"/>
              <a:gd name="T48" fmla="*/ 93 w 667"/>
              <a:gd name="T49" fmla="*/ 280 h 667"/>
              <a:gd name="T50" fmla="*/ 200 w 667"/>
              <a:gd name="T51" fmla="*/ 374 h 667"/>
              <a:gd name="T52" fmla="*/ 227 w 667"/>
              <a:gd name="T53" fmla="*/ 307 h 667"/>
              <a:gd name="T54" fmla="*/ 227 w 667"/>
              <a:gd name="T55" fmla="*/ 374 h 667"/>
              <a:gd name="T56" fmla="*/ 440 w 667"/>
              <a:gd name="T57" fmla="*/ 307 h 667"/>
              <a:gd name="T58" fmla="*/ 347 w 667"/>
              <a:gd name="T59" fmla="*/ 307 h 667"/>
              <a:gd name="T60" fmla="*/ 560 w 667"/>
              <a:gd name="T61" fmla="*/ 374 h 667"/>
              <a:gd name="T62" fmla="*/ 107 w 667"/>
              <a:gd name="T63" fmla="*/ 400 h 667"/>
              <a:gd name="T64" fmla="*/ 107 w 667"/>
              <a:gd name="T65" fmla="*/ 467 h 667"/>
              <a:gd name="T66" fmla="*/ 320 w 667"/>
              <a:gd name="T67" fmla="*/ 400 h 667"/>
              <a:gd name="T68" fmla="*/ 227 w 667"/>
              <a:gd name="T69" fmla="*/ 400 h 667"/>
              <a:gd name="T70" fmla="*/ 440 w 667"/>
              <a:gd name="T71" fmla="*/ 467 h 667"/>
              <a:gd name="T72" fmla="*/ 467 w 667"/>
              <a:gd name="T73" fmla="*/ 400 h 667"/>
              <a:gd name="T74" fmla="*/ 467 w 667"/>
              <a:gd name="T75" fmla="*/ 467 h 667"/>
              <a:gd name="T76" fmla="*/ 200 w 667"/>
              <a:gd name="T77" fmla="*/ 494 h 667"/>
              <a:gd name="T78" fmla="*/ 107 w 667"/>
              <a:gd name="T79" fmla="*/ 494 h 667"/>
              <a:gd name="T80" fmla="*/ 320 w 667"/>
              <a:gd name="T81" fmla="*/ 560 h 667"/>
              <a:gd name="T82" fmla="*/ 347 w 667"/>
              <a:gd name="T83" fmla="*/ 494 h 667"/>
              <a:gd name="T84" fmla="*/ 400 w 667"/>
              <a:gd name="T85" fmla="*/ 560 h 667"/>
              <a:gd name="T86" fmla="*/ 467 w 667"/>
              <a:gd name="T87" fmla="*/ 494 h 667"/>
              <a:gd name="T88" fmla="*/ 467 w 667"/>
              <a:gd name="T89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67" h="667">
                <a:moveTo>
                  <a:pt x="147" y="0"/>
                </a:moveTo>
                <a:cubicBezTo>
                  <a:pt x="140" y="0"/>
                  <a:pt x="133" y="3"/>
                  <a:pt x="128" y="8"/>
                </a:cubicBezTo>
                <a:cubicBezTo>
                  <a:pt x="123" y="13"/>
                  <a:pt x="120" y="20"/>
                  <a:pt x="120" y="27"/>
                </a:cubicBezTo>
                <a:lnTo>
                  <a:pt x="120" y="54"/>
                </a:lnTo>
                <a:lnTo>
                  <a:pt x="27" y="54"/>
                </a:lnTo>
                <a:cubicBezTo>
                  <a:pt x="20" y="54"/>
                  <a:pt x="13" y="56"/>
                  <a:pt x="8" y="61"/>
                </a:cubicBezTo>
                <a:cubicBezTo>
                  <a:pt x="3" y="66"/>
                  <a:pt x="0" y="73"/>
                  <a:pt x="0" y="80"/>
                </a:cubicBezTo>
                <a:lnTo>
                  <a:pt x="0" y="640"/>
                </a:lnTo>
                <a:cubicBezTo>
                  <a:pt x="0" y="647"/>
                  <a:pt x="3" y="654"/>
                  <a:pt x="8" y="659"/>
                </a:cubicBezTo>
                <a:cubicBezTo>
                  <a:pt x="13" y="664"/>
                  <a:pt x="20" y="667"/>
                  <a:pt x="27" y="667"/>
                </a:cubicBezTo>
                <a:lnTo>
                  <a:pt x="640" y="667"/>
                </a:lnTo>
                <a:cubicBezTo>
                  <a:pt x="647" y="667"/>
                  <a:pt x="654" y="664"/>
                  <a:pt x="659" y="659"/>
                </a:cubicBezTo>
                <a:cubicBezTo>
                  <a:pt x="664" y="654"/>
                  <a:pt x="667" y="647"/>
                  <a:pt x="667" y="640"/>
                </a:cubicBezTo>
                <a:lnTo>
                  <a:pt x="667" y="80"/>
                </a:lnTo>
                <a:cubicBezTo>
                  <a:pt x="667" y="73"/>
                  <a:pt x="664" y="66"/>
                  <a:pt x="659" y="61"/>
                </a:cubicBezTo>
                <a:cubicBezTo>
                  <a:pt x="654" y="56"/>
                  <a:pt x="647" y="54"/>
                  <a:pt x="640" y="54"/>
                </a:cubicBezTo>
                <a:lnTo>
                  <a:pt x="547" y="54"/>
                </a:lnTo>
                <a:lnTo>
                  <a:pt x="547" y="27"/>
                </a:lnTo>
                <a:cubicBezTo>
                  <a:pt x="547" y="20"/>
                  <a:pt x="544" y="13"/>
                  <a:pt x="539" y="8"/>
                </a:cubicBezTo>
                <a:cubicBezTo>
                  <a:pt x="534" y="3"/>
                  <a:pt x="527" y="0"/>
                  <a:pt x="520" y="0"/>
                </a:cubicBezTo>
                <a:lnTo>
                  <a:pt x="493" y="0"/>
                </a:lnTo>
                <a:cubicBezTo>
                  <a:pt x="486" y="0"/>
                  <a:pt x="479" y="3"/>
                  <a:pt x="474" y="8"/>
                </a:cubicBezTo>
                <a:cubicBezTo>
                  <a:pt x="469" y="13"/>
                  <a:pt x="467" y="20"/>
                  <a:pt x="467" y="27"/>
                </a:cubicBezTo>
                <a:lnTo>
                  <a:pt x="467" y="54"/>
                </a:lnTo>
                <a:lnTo>
                  <a:pt x="200" y="54"/>
                </a:lnTo>
                <a:lnTo>
                  <a:pt x="200" y="27"/>
                </a:lnTo>
                <a:cubicBezTo>
                  <a:pt x="200" y="20"/>
                  <a:pt x="197" y="13"/>
                  <a:pt x="192" y="8"/>
                </a:cubicBezTo>
                <a:cubicBezTo>
                  <a:pt x="187" y="3"/>
                  <a:pt x="180" y="0"/>
                  <a:pt x="173" y="0"/>
                </a:cubicBezTo>
                <a:lnTo>
                  <a:pt x="147" y="0"/>
                </a:lnTo>
                <a:close/>
                <a:moveTo>
                  <a:pt x="147" y="27"/>
                </a:moveTo>
                <a:lnTo>
                  <a:pt x="173" y="27"/>
                </a:lnTo>
                <a:lnTo>
                  <a:pt x="173" y="107"/>
                </a:lnTo>
                <a:lnTo>
                  <a:pt x="147" y="107"/>
                </a:lnTo>
                <a:lnTo>
                  <a:pt x="147" y="27"/>
                </a:lnTo>
                <a:close/>
                <a:moveTo>
                  <a:pt x="493" y="27"/>
                </a:moveTo>
                <a:lnTo>
                  <a:pt x="520" y="27"/>
                </a:lnTo>
                <a:lnTo>
                  <a:pt x="520" y="107"/>
                </a:lnTo>
                <a:lnTo>
                  <a:pt x="493" y="107"/>
                </a:lnTo>
                <a:lnTo>
                  <a:pt x="493" y="27"/>
                </a:lnTo>
                <a:close/>
                <a:moveTo>
                  <a:pt x="27" y="80"/>
                </a:moveTo>
                <a:lnTo>
                  <a:pt x="120" y="80"/>
                </a:lnTo>
                <a:lnTo>
                  <a:pt x="120" y="107"/>
                </a:lnTo>
                <a:cubicBezTo>
                  <a:pt x="120" y="114"/>
                  <a:pt x="123" y="121"/>
                  <a:pt x="128" y="126"/>
                </a:cubicBezTo>
                <a:cubicBezTo>
                  <a:pt x="133" y="131"/>
                  <a:pt x="140" y="134"/>
                  <a:pt x="147" y="134"/>
                </a:cubicBezTo>
                <a:lnTo>
                  <a:pt x="173" y="134"/>
                </a:lnTo>
                <a:cubicBezTo>
                  <a:pt x="180" y="134"/>
                  <a:pt x="187" y="131"/>
                  <a:pt x="192" y="126"/>
                </a:cubicBezTo>
                <a:cubicBezTo>
                  <a:pt x="197" y="121"/>
                  <a:pt x="200" y="114"/>
                  <a:pt x="200" y="107"/>
                </a:cubicBezTo>
                <a:lnTo>
                  <a:pt x="200" y="80"/>
                </a:lnTo>
                <a:lnTo>
                  <a:pt x="467" y="80"/>
                </a:lnTo>
                <a:lnTo>
                  <a:pt x="467" y="107"/>
                </a:lnTo>
                <a:cubicBezTo>
                  <a:pt x="467" y="114"/>
                  <a:pt x="469" y="121"/>
                  <a:pt x="474" y="126"/>
                </a:cubicBezTo>
                <a:cubicBezTo>
                  <a:pt x="479" y="131"/>
                  <a:pt x="486" y="134"/>
                  <a:pt x="493" y="134"/>
                </a:cubicBezTo>
                <a:lnTo>
                  <a:pt x="520" y="134"/>
                </a:lnTo>
                <a:cubicBezTo>
                  <a:pt x="527" y="134"/>
                  <a:pt x="534" y="131"/>
                  <a:pt x="539" y="126"/>
                </a:cubicBezTo>
                <a:cubicBezTo>
                  <a:pt x="544" y="121"/>
                  <a:pt x="547" y="114"/>
                  <a:pt x="547" y="107"/>
                </a:cubicBezTo>
                <a:lnTo>
                  <a:pt x="547" y="80"/>
                </a:lnTo>
                <a:lnTo>
                  <a:pt x="640" y="80"/>
                </a:lnTo>
                <a:lnTo>
                  <a:pt x="640" y="187"/>
                </a:lnTo>
                <a:lnTo>
                  <a:pt x="27" y="187"/>
                </a:lnTo>
                <a:lnTo>
                  <a:pt x="27" y="80"/>
                </a:lnTo>
                <a:close/>
                <a:moveTo>
                  <a:pt x="27" y="214"/>
                </a:moveTo>
                <a:lnTo>
                  <a:pt x="640" y="214"/>
                </a:lnTo>
                <a:lnTo>
                  <a:pt x="640" y="640"/>
                </a:lnTo>
                <a:lnTo>
                  <a:pt x="27" y="640"/>
                </a:lnTo>
                <a:lnTo>
                  <a:pt x="27" y="214"/>
                </a:lnTo>
                <a:close/>
                <a:moveTo>
                  <a:pt x="93" y="280"/>
                </a:moveTo>
                <a:cubicBezTo>
                  <a:pt x="86" y="280"/>
                  <a:pt x="80" y="286"/>
                  <a:pt x="80" y="294"/>
                </a:cubicBezTo>
                <a:lnTo>
                  <a:pt x="80" y="574"/>
                </a:lnTo>
                <a:cubicBezTo>
                  <a:pt x="80" y="581"/>
                  <a:pt x="86" y="587"/>
                  <a:pt x="93" y="587"/>
                </a:cubicBezTo>
                <a:lnTo>
                  <a:pt x="400" y="587"/>
                </a:lnTo>
                <a:lnTo>
                  <a:pt x="573" y="587"/>
                </a:lnTo>
                <a:cubicBezTo>
                  <a:pt x="581" y="587"/>
                  <a:pt x="587" y="581"/>
                  <a:pt x="587" y="574"/>
                </a:cubicBezTo>
                <a:lnTo>
                  <a:pt x="587" y="294"/>
                </a:lnTo>
                <a:cubicBezTo>
                  <a:pt x="587" y="286"/>
                  <a:pt x="581" y="280"/>
                  <a:pt x="573" y="280"/>
                </a:cubicBezTo>
                <a:lnTo>
                  <a:pt x="93" y="280"/>
                </a:lnTo>
                <a:close/>
                <a:moveTo>
                  <a:pt x="107" y="307"/>
                </a:moveTo>
                <a:lnTo>
                  <a:pt x="200" y="307"/>
                </a:lnTo>
                <a:lnTo>
                  <a:pt x="200" y="374"/>
                </a:lnTo>
                <a:lnTo>
                  <a:pt x="107" y="374"/>
                </a:lnTo>
                <a:lnTo>
                  <a:pt x="107" y="307"/>
                </a:lnTo>
                <a:close/>
                <a:moveTo>
                  <a:pt x="227" y="307"/>
                </a:moveTo>
                <a:lnTo>
                  <a:pt x="320" y="307"/>
                </a:lnTo>
                <a:lnTo>
                  <a:pt x="320" y="374"/>
                </a:lnTo>
                <a:lnTo>
                  <a:pt x="227" y="374"/>
                </a:lnTo>
                <a:lnTo>
                  <a:pt x="227" y="307"/>
                </a:lnTo>
                <a:close/>
                <a:moveTo>
                  <a:pt x="347" y="307"/>
                </a:moveTo>
                <a:lnTo>
                  <a:pt x="440" y="307"/>
                </a:lnTo>
                <a:lnTo>
                  <a:pt x="440" y="374"/>
                </a:lnTo>
                <a:lnTo>
                  <a:pt x="347" y="374"/>
                </a:lnTo>
                <a:lnTo>
                  <a:pt x="347" y="307"/>
                </a:lnTo>
                <a:close/>
                <a:moveTo>
                  <a:pt x="467" y="307"/>
                </a:moveTo>
                <a:lnTo>
                  <a:pt x="560" y="307"/>
                </a:lnTo>
                <a:lnTo>
                  <a:pt x="560" y="374"/>
                </a:lnTo>
                <a:lnTo>
                  <a:pt x="467" y="374"/>
                </a:lnTo>
                <a:lnTo>
                  <a:pt x="467" y="307"/>
                </a:lnTo>
                <a:close/>
                <a:moveTo>
                  <a:pt x="107" y="400"/>
                </a:moveTo>
                <a:lnTo>
                  <a:pt x="200" y="400"/>
                </a:lnTo>
                <a:lnTo>
                  <a:pt x="200" y="467"/>
                </a:lnTo>
                <a:lnTo>
                  <a:pt x="107" y="467"/>
                </a:lnTo>
                <a:lnTo>
                  <a:pt x="107" y="400"/>
                </a:lnTo>
                <a:close/>
                <a:moveTo>
                  <a:pt x="227" y="400"/>
                </a:moveTo>
                <a:lnTo>
                  <a:pt x="320" y="400"/>
                </a:lnTo>
                <a:lnTo>
                  <a:pt x="320" y="467"/>
                </a:lnTo>
                <a:lnTo>
                  <a:pt x="227" y="467"/>
                </a:lnTo>
                <a:lnTo>
                  <a:pt x="227" y="400"/>
                </a:lnTo>
                <a:close/>
                <a:moveTo>
                  <a:pt x="347" y="400"/>
                </a:moveTo>
                <a:lnTo>
                  <a:pt x="440" y="400"/>
                </a:lnTo>
                <a:lnTo>
                  <a:pt x="440" y="467"/>
                </a:lnTo>
                <a:lnTo>
                  <a:pt x="347" y="467"/>
                </a:lnTo>
                <a:lnTo>
                  <a:pt x="347" y="400"/>
                </a:lnTo>
                <a:close/>
                <a:moveTo>
                  <a:pt x="467" y="400"/>
                </a:moveTo>
                <a:lnTo>
                  <a:pt x="560" y="400"/>
                </a:lnTo>
                <a:lnTo>
                  <a:pt x="560" y="467"/>
                </a:lnTo>
                <a:lnTo>
                  <a:pt x="467" y="467"/>
                </a:lnTo>
                <a:lnTo>
                  <a:pt x="467" y="400"/>
                </a:lnTo>
                <a:close/>
                <a:moveTo>
                  <a:pt x="107" y="494"/>
                </a:moveTo>
                <a:lnTo>
                  <a:pt x="200" y="494"/>
                </a:lnTo>
                <a:lnTo>
                  <a:pt x="200" y="560"/>
                </a:lnTo>
                <a:lnTo>
                  <a:pt x="107" y="560"/>
                </a:lnTo>
                <a:lnTo>
                  <a:pt x="107" y="494"/>
                </a:lnTo>
                <a:close/>
                <a:moveTo>
                  <a:pt x="227" y="494"/>
                </a:moveTo>
                <a:lnTo>
                  <a:pt x="320" y="494"/>
                </a:lnTo>
                <a:lnTo>
                  <a:pt x="320" y="560"/>
                </a:lnTo>
                <a:lnTo>
                  <a:pt x="227" y="560"/>
                </a:lnTo>
                <a:lnTo>
                  <a:pt x="227" y="494"/>
                </a:lnTo>
                <a:close/>
                <a:moveTo>
                  <a:pt x="347" y="494"/>
                </a:moveTo>
                <a:lnTo>
                  <a:pt x="440" y="494"/>
                </a:lnTo>
                <a:lnTo>
                  <a:pt x="440" y="560"/>
                </a:lnTo>
                <a:lnTo>
                  <a:pt x="400" y="560"/>
                </a:lnTo>
                <a:lnTo>
                  <a:pt x="347" y="560"/>
                </a:lnTo>
                <a:lnTo>
                  <a:pt x="347" y="494"/>
                </a:lnTo>
                <a:close/>
                <a:moveTo>
                  <a:pt x="467" y="494"/>
                </a:moveTo>
                <a:lnTo>
                  <a:pt x="560" y="494"/>
                </a:lnTo>
                <a:lnTo>
                  <a:pt x="560" y="560"/>
                </a:lnTo>
                <a:lnTo>
                  <a:pt x="467" y="560"/>
                </a:lnTo>
                <a:lnTo>
                  <a:pt x="467" y="494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4" name="Zoom In"/>
          <p:cNvSpPr>
            <a:spLocks noChangeAspect="1" noEditPoints="1"/>
          </p:cNvSpPr>
          <p:nvPr/>
        </p:nvSpPr>
        <p:spPr bwMode="auto">
          <a:xfrm>
            <a:off x="2725068" y="2599515"/>
            <a:ext cx="139700" cy="141287"/>
          </a:xfrm>
          <a:custGeom>
            <a:avLst/>
            <a:gdLst>
              <a:gd name="T0" fmla="*/ 227 w 572"/>
              <a:gd name="T1" fmla="*/ 0 h 585"/>
              <a:gd name="T2" fmla="*/ 0 w 572"/>
              <a:gd name="T3" fmla="*/ 227 h 585"/>
              <a:gd name="T4" fmla="*/ 227 w 572"/>
              <a:gd name="T5" fmla="*/ 453 h 585"/>
              <a:gd name="T6" fmla="*/ 360 w 572"/>
              <a:gd name="T7" fmla="*/ 410 h 585"/>
              <a:gd name="T8" fmla="*/ 535 w 572"/>
              <a:gd name="T9" fmla="*/ 585 h 585"/>
              <a:gd name="T10" fmla="*/ 572 w 572"/>
              <a:gd name="T11" fmla="*/ 548 h 585"/>
              <a:gd name="T12" fmla="*/ 399 w 572"/>
              <a:gd name="T13" fmla="*/ 374 h 585"/>
              <a:gd name="T14" fmla="*/ 454 w 572"/>
              <a:gd name="T15" fmla="*/ 227 h 585"/>
              <a:gd name="T16" fmla="*/ 227 w 572"/>
              <a:gd name="T17" fmla="*/ 0 h 585"/>
              <a:gd name="T18" fmla="*/ 227 w 572"/>
              <a:gd name="T19" fmla="*/ 27 h 585"/>
              <a:gd name="T20" fmla="*/ 427 w 572"/>
              <a:gd name="T21" fmla="*/ 227 h 585"/>
              <a:gd name="T22" fmla="*/ 227 w 572"/>
              <a:gd name="T23" fmla="*/ 427 h 585"/>
              <a:gd name="T24" fmla="*/ 27 w 572"/>
              <a:gd name="T25" fmla="*/ 227 h 585"/>
              <a:gd name="T26" fmla="*/ 227 w 572"/>
              <a:gd name="T27" fmla="*/ 27 h 585"/>
              <a:gd name="T28" fmla="*/ 214 w 572"/>
              <a:gd name="T29" fmla="*/ 120 h 585"/>
              <a:gd name="T30" fmla="*/ 214 w 572"/>
              <a:gd name="T31" fmla="*/ 213 h 585"/>
              <a:gd name="T32" fmla="*/ 120 w 572"/>
              <a:gd name="T33" fmla="*/ 213 h 585"/>
              <a:gd name="T34" fmla="*/ 120 w 572"/>
              <a:gd name="T35" fmla="*/ 240 h 585"/>
              <a:gd name="T36" fmla="*/ 214 w 572"/>
              <a:gd name="T37" fmla="*/ 240 h 585"/>
              <a:gd name="T38" fmla="*/ 214 w 572"/>
              <a:gd name="T39" fmla="*/ 333 h 585"/>
              <a:gd name="T40" fmla="*/ 240 w 572"/>
              <a:gd name="T41" fmla="*/ 333 h 585"/>
              <a:gd name="T42" fmla="*/ 240 w 572"/>
              <a:gd name="T43" fmla="*/ 240 h 585"/>
              <a:gd name="T44" fmla="*/ 334 w 572"/>
              <a:gd name="T45" fmla="*/ 240 h 585"/>
              <a:gd name="T46" fmla="*/ 334 w 572"/>
              <a:gd name="T47" fmla="*/ 213 h 585"/>
              <a:gd name="T48" fmla="*/ 240 w 572"/>
              <a:gd name="T49" fmla="*/ 213 h 585"/>
              <a:gd name="T50" fmla="*/ 240 w 572"/>
              <a:gd name="T51" fmla="*/ 120 h 585"/>
              <a:gd name="T52" fmla="*/ 214 w 572"/>
              <a:gd name="T53" fmla="*/ 120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72" h="585">
                <a:moveTo>
                  <a:pt x="227" y="0"/>
                </a:moveTo>
                <a:cubicBezTo>
                  <a:pt x="102" y="0"/>
                  <a:pt x="0" y="102"/>
                  <a:pt x="0" y="227"/>
                </a:cubicBezTo>
                <a:cubicBezTo>
                  <a:pt x="0" y="352"/>
                  <a:pt x="102" y="453"/>
                  <a:pt x="227" y="453"/>
                </a:cubicBezTo>
                <a:cubicBezTo>
                  <a:pt x="277" y="453"/>
                  <a:pt x="322" y="437"/>
                  <a:pt x="360" y="410"/>
                </a:cubicBezTo>
                <a:lnTo>
                  <a:pt x="535" y="585"/>
                </a:lnTo>
                <a:lnTo>
                  <a:pt x="572" y="548"/>
                </a:lnTo>
                <a:lnTo>
                  <a:pt x="399" y="374"/>
                </a:lnTo>
                <a:cubicBezTo>
                  <a:pt x="433" y="334"/>
                  <a:pt x="454" y="283"/>
                  <a:pt x="454" y="227"/>
                </a:cubicBezTo>
                <a:cubicBezTo>
                  <a:pt x="454" y="102"/>
                  <a:pt x="352" y="0"/>
                  <a:pt x="227" y="0"/>
                </a:cubicBezTo>
                <a:close/>
                <a:moveTo>
                  <a:pt x="227" y="27"/>
                </a:moveTo>
                <a:cubicBezTo>
                  <a:pt x="338" y="27"/>
                  <a:pt x="427" y="116"/>
                  <a:pt x="427" y="227"/>
                </a:cubicBezTo>
                <a:cubicBezTo>
                  <a:pt x="427" y="337"/>
                  <a:pt x="338" y="427"/>
                  <a:pt x="227" y="427"/>
                </a:cubicBezTo>
                <a:cubicBezTo>
                  <a:pt x="116" y="427"/>
                  <a:pt x="27" y="337"/>
                  <a:pt x="27" y="227"/>
                </a:cubicBezTo>
                <a:cubicBezTo>
                  <a:pt x="27" y="116"/>
                  <a:pt x="116" y="27"/>
                  <a:pt x="227" y="27"/>
                </a:cubicBezTo>
                <a:close/>
                <a:moveTo>
                  <a:pt x="214" y="120"/>
                </a:moveTo>
                <a:lnTo>
                  <a:pt x="214" y="213"/>
                </a:lnTo>
                <a:lnTo>
                  <a:pt x="120" y="213"/>
                </a:lnTo>
                <a:lnTo>
                  <a:pt x="120" y="240"/>
                </a:lnTo>
                <a:lnTo>
                  <a:pt x="214" y="240"/>
                </a:lnTo>
                <a:lnTo>
                  <a:pt x="214" y="333"/>
                </a:lnTo>
                <a:lnTo>
                  <a:pt x="240" y="333"/>
                </a:lnTo>
                <a:lnTo>
                  <a:pt x="240" y="240"/>
                </a:lnTo>
                <a:lnTo>
                  <a:pt x="334" y="240"/>
                </a:lnTo>
                <a:lnTo>
                  <a:pt x="334" y="213"/>
                </a:lnTo>
                <a:lnTo>
                  <a:pt x="240" y="213"/>
                </a:lnTo>
                <a:lnTo>
                  <a:pt x="240" y="120"/>
                </a:lnTo>
                <a:lnTo>
                  <a:pt x="214" y="120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5" name="Labeled Field"/>
          <p:cNvGrpSpPr/>
          <p:nvPr/>
        </p:nvGrpSpPr>
        <p:grpSpPr>
          <a:xfrm>
            <a:off x="626811" y="2849674"/>
            <a:ext cx="2244855" cy="241092"/>
            <a:chOff x="716602" y="2039771"/>
            <a:chExt cx="2609285" cy="241092"/>
          </a:xfrm>
        </p:grpSpPr>
        <p:sp>
          <p:nvSpPr>
            <p:cNvPr id="196" name="Text Box"/>
            <p:cNvSpPr/>
            <p:nvPr/>
          </p:nvSpPr>
          <p:spPr>
            <a:xfrm>
              <a:off x="1777830" y="2039771"/>
              <a:ext cx="1548057" cy="24109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검색</a:t>
              </a:r>
              <a:r>
                <a:rPr lang="en-US" altLang="ko-KR" sz="900">
                  <a:solidFill>
                    <a:srgbClr val="000000"/>
                  </a:solidFill>
                  <a:latin typeface="맑은 고딕" panose="020B0503020000020004" pitchFamily="50" charset="-127"/>
                </a:rPr>
                <a:t> F3000019</a:t>
              </a:r>
              <a:endParaRPr lang="en-US" sz="9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7" name="Label"/>
            <p:cNvSpPr txBox="1"/>
            <p:nvPr/>
          </p:nvSpPr>
          <p:spPr>
            <a:xfrm>
              <a:off x="716602" y="2047495"/>
              <a:ext cx="1061228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</a:t>
              </a:r>
              <a:r>
                <a:rPr lang="en-US" altLang="ko-KR" sz="8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8" name="Zoom In"/>
          <p:cNvSpPr>
            <a:spLocks noChangeAspect="1" noEditPoints="1"/>
          </p:cNvSpPr>
          <p:nvPr/>
        </p:nvSpPr>
        <p:spPr bwMode="auto">
          <a:xfrm>
            <a:off x="2720752" y="2881953"/>
            <a:ext cx="139700" cy="141287"/>
          </a:xfrm>
          <a:custGeom>
            <a:avLst/>
            <a:gdLst>
              <a:gd name="T0" fmla="*/ 227 w 572"/>
              <a:gd name="T1" fmla="*/ 0 h 585"/>
              <a:gd name="T2" fmla="*/ 0 w 572"/>
              <a:gd name="T3" fmla="*/ 227 h 585"/>
              <a:gd name="T4" fmla="*/ 227 w 572"/>
              <a:gd name="T5" fmla="*/ 453 h 585"/>
              <a:gd name="T6" fmla="*/ 360 w 572"/>
              <a:gd name="T7" fmla="*/ 410 h 585"/>
              <a:gd name="T8" fmla="*/ 535 w 572"/>
              <a:gd name="T9" fmla="*/ 585 h 585"/>
              <a:gd name="T10" fmla="*/ 572 w 572"/>
              <a:gd name="T11" fmla="*/ 548 h 585"/>
              <a:gd name="T12" fmla="*/ 399 w 572"/>
              <a:gd name="T13" fmla="*/ 374 h 585"/>
              <a:gd name="T14" fmla="*/ 454 w 572"/>
              <a:gd name="T15" fmla="*/ 227 h 585"/>
              <a:gd name="T16" fmla="*/ 227 w 572"/>
              <a:gd name="T17" fmla="*/ 0 h 585"/>
              <a:gd name="T18" fmla="*/ 227 w 572"/>
              <a:gd name="T19" fmla="*/ 27 h 585"/>
              <a:gd name="T20" fmla="*/ 427 w 572"/>
              <a:gd name="T21" fmla="*/ 227 h 585"/>
              <a:gd name="T22" fmla="*/ 227 w 572"/>
              <a:gd name="T23" fmla="*/ 427 h 585"/>
              <a:gd name="T24" fmla="*/ 27 w 572"/>
              <a:gd name="T25" fmla="*/ 227 h 585"/>
              <a:gd name="T26" fmla="*/ 227 w 572"/>
              <a:gd name="T27" fmla="*/ 27 h 585"/>
              <a:gd name="T28" fmla="*/ 214 w 572"/>
              <a:gd name="T29" fmla="*/ 120 h 585"/>
              <a:gd name="T30" fmla="*/ 214 w 572"/>
              <a:gd name="T31" fmla="*/ 213 h 585"/>
              <a:gd name="T32" fmla="*/ 120 w 572"/>
              <a:gd name="T33" fmla="*/ 213 h 585"/>
              <a:gd name="T34" fmla="*/ 120 w 572"/>
              <a:gd name="T35" fmla="*/ 240 h 585"/>
              <a:gd name="T36" fmla="*/ 214 w 572"/>
              <a:gd name="T37" fmla="*/ 240 h 585"/>
              <a:gd name="T38" fmla="*/ 214 w 572"/>
              <a:gd name="T39" fmla="*/ 333 h 585"/>
              <a:gd name="T40" fmla="*/ 240 w 572"/>
              <a:gd name="T41" fmla="*/ 333 h 585"/>
              <a:gd name="T42" fmla="*/ 240 w 572"/>
              <a:gd name="T43" fmla="*/ 240 h 585"/>
              <a:gd name="T44" fmla="*/ 334 w 572"/>
              <a:gd name="T45" fmla="*/ 240 h 585"/>
              <a:gd name="T46" fmla="*/ 334 w 572"/>
              <a:gd name="T47" fmla="*/ 213 h 585"/>
              <a:gd name="T48" fmla="*/ 240 w 572"/>
              <a:gd name="T49" fmla="*/ 213 h 585"/>
              <a:gd name="T50" fmla="*/ 240 w 572"/>
              <a:gd name="T51" fmla="*/ 120 h 585"/>
              <a:gd name="T52" fmla="*/ 214 w 572"/>
              <a:gd name="T53" fmla="*/ 120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72" h="585">
                <a:moveTo>
                  <a:pt x="227" y="0"/>
                </a:moveTo>
                <a:cubicBezTo>
                  <a:pt x="102" y="0"/>
                  <a:pt x="0" y="102"/>
                  <a:pt x="0" y="227"/>
                </a:cubicBezTo>
                <a:cubicBezTo>
                  <a:pt x="0" y="352"/>
                  <a:pt x="102" y="453"/>
                  <a:pt x="227" y="453"/>
                </a:cubicBezTo>
                <a:cubicBezTo>
                  <a:pt x="277" y="453"/>
                  <a:pt x="322" y="437"/>
                  <a:pt x="360" y="410"/>
                </a:cubicBezTo>
                <a:lnTo>
                  <a:pt x="535" y="585"/>
                </a:lnTo>
                <a:lnTo>
                  <a:pt x="572" y="548"/>
                </a:lnTo>
                <a:lnTo>
                  <a:pt x="399" y="374"/>
                </a:lnTo>
                <a:cubicBezTo>
                  <a:pt x="433" y="334"/>
                  <a:pt x="454" y="283"/>
                  <a:pt x="454" y="227"/>
                </a:cubicBezTo>
                <a:cubicBezTo>
                  <a:pt x="454" y="102"/>
                  <a:pt x="352" y="0"/>
                  <a:pt x="227" y="0"/>
                </a:cubicBezTo>
                <a:close/>
                <a:moveTo>
                  <a:pt x="227" y="27"/>
                </a:moveTo>
                <a:cubicBezTo>
                  <a:pt x="338" y="27"/>
                  <a:pt x="427" y="116"/>
                  <a:pt x="427" y="227"/>
                </a:cubicBezTo>
                <a:cubicBezTo>
                  <a:pt x="427" y="337"/>
                  <a:pt x="338" y="427"/>
                  <a:pt x="227" y="427"/>
                </a:cubicBezTo>
                <a:cubicBezTo>
                  <a:pt x="116" y="427"/>
                  <a:pt x="27" y="337"/>
                  <a:pt x="27" y="227"/>
                </a:cubicBezTo>
                <a:cubicBezTo>
                  <a:pt x="27" y="116"/>
                  <a:pt x="116" y="27"/>
                  <a:pt x="227" y="27"/>
                </a:cubicBezTo>
                <a:close/>
                <a:moveTo>
                  <a:pt x="214" y="120"/>
                </a:moveTo>
                <a:lnTo>
                  <a:pt x="214" y="213"/>
                </a:lnTo>
                <a:lnTo>
                  <a:pt x="120" y="213"/>
                </a:lnTo>
                <a:lnTo>
                  <a:pt x="120" y="240"/>
                </a:lnTo>
                <a:lnTo>
                  <a:pt x="214" y="240"/>
                </a:lnTo>
                <a:lnTo>
                  <a:pt x="214" y="333"/>
                </a:lnTo>
                <a:lnTo>
                  <a:pt x="240" y="333"/>
                </a:lnTo>
                <a:lnTo>
                  <a:pt x="240" y="240"/>
                </a:lnTo>
                <a:lnTo>
                  <a:pt x="334" y="240"/>
                </a:lnTo>
                <a:lnTo>
                  <a:pt x="334" y="213"/>
                </a:lnTo>
                <a:lnTo>
                  <a:pt x="240" y="213"/>
                </a:lnTo>
                <a:lnTo>
                  <a:pt x="240" y="120"/>
                </a:lnTo>
                <a:lnTo>
                  <a:pt x="214" y="120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9" name="Label"/>
          <p:cNvSpPr txBox="1"/>
          <p:nvPr/>
        </p:nvSpPr>
        <p:spPr>
          <a:xfrm>
            <a:off x="2782055" y="2857404"/>
            <a:ext cx="1008112" cy="241092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품명   </a:t>
            </a:r>
            <a:r>
              <a: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0" name="Text Area"/>
          <p:cNvSpPr/>
          <p:nvPr/>
        </p:nvSpPr>
        <p:spPr>
          <a:xfrm>
            <a:off x="3793709" y="2867905"/>
            <a:ext cx="1375315" cy="21838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noProof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선택한 품목명 자동 조회</a:t>
            </a:r>
            <a:endParaRPr lang="en-US" sz="700" noProof="1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3" name="Label"/>
          <p:cNvSpPr txBox="1"/>
          <p:nvPr/>
        </p:nvSpPr>
        <p:spPr>
          <a:xfrm>
            <a:off x="2909919" y="2012259"/>
            <a:ext cx="890953" cy="225703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영업소   </a:t>
            </a:r>
            <a:r>
              <a: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6" name="Label"/>
          <p:cNvSpPr txBox="1"/>
          <p:nvPr/>
        </p:nvSpPr>
        <p:spPr>
          <a:xfrm>
            <a:off x="5207277" y="2012990"/>
            <a:ext cx="890953" cy="225703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담당자   </a:t>
            </a:r>
            <a:r>
              <a: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0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800876" y="1996408"/>
            <a:ext cx="1368148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211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0"/>
              </p:custDataLst>
            </p:nvPr>
          </p:nvSpPr>
          <p:spPr>
            <a:xfrm>
              <a:off x="595684" y="1551576"/>
              <a:ext cx="1202158" cy="24109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2" name="Arrow Box" descr="&lt;Tags&gt;&lt;SMARTRESIZEANCHORS&gt;Absolute,Absolute,None,Absolute&lt;/SMARTRESIZEANCHORS&gt;&lt;/Tags&gt;"/>
            <p:cNvSpPr/>
            <p:nvPr/>
          </p:nvSpPr>
          <p:spPr>
            <a:xfrm>
              <a:off x="1797843" y="1551576"/>
              <a:ext cx="16598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3" name="Arrow Down" descr="&lt;Tags&gt;&lt;SMARTRESIZEANCHORS&gt;None,None,None,Absolute&lt;/SMARTRESIZEANCHORS&gt;&lt;/Tags&gt;"/>
            <p:cNvSpPr>
              <a:spLocks noChangeAspect="1"/>
            </p:cNvSpPr>
            <p:nvPr/>
          </p:nvSpPr>
          <p:spPr bwMode="auto">
            <a:xfrm flipH="1">
              <a:off x="1848833" y="1654034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4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6075370" y="2004564"/>
            <a:ext cx="1368148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215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9"/>
              </p:custDataLst>
            </p:nvPr>
          </p:nvSpPr>
          <p:spPr>
            <a:xfrm>
              <a:off x="595684" y="1551576"/>
              <a:ext cx="1202158" cy="24109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6" name="Arrow Box" descr="&lt;Tags&gt;&lt;SMARTRESIZEANCHORS&gt;Absolute,Absolute,None,Absolute&lt;/SMARTRESIZEANCHORS&gt;&lt;/Tags&gt;"/>
            <p:cNvSpPr/>
            <p:nvPr/>
          </p:nvSpPr>
          <p:spPr>
            <a:xfrm>
              <a:off x="1797843" y="1551576"/>
              <a:ext cx="16598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7" name="Arrow Down" descr="&lt;Tags&gt;&lt;SMARTRESIZEANCHORS&gt;None,None,None,Absolute&lt;/SMARTRESIZEANCHORS&gt;&lt;/Tags&gt;"/>
            <p:cNvSpPr>
              <a:spLocks noChangeAspect="1"/>
            </p:cNvSpPr>
            <p:nvPr/>
          </p:nvSpPr>
          <p:spPr bwMode="auto">
            <a:xfrm flipH="1">
              <a:off x="1848833" y="1654034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2" name="Labeled Field"/>
          <p:cNvGrpSpPr/>
          <p:nvPr/>
        </p:nvGrpSpPr>
        <p:grpSpPr>
          <a:xfrm>
            <a:off x="629092" y="3140968"/>
            <a:ext cx="2244855" cy="241092"/>
            <a:chOff x="716602" y="2039771"/>
            <a:chExt cx="2609285" cy="241092"/>
          </a:xfrm>
        </p:grpSpPr>
        <p:sp>
          <p:nvSpPr>
            <p:cNvPr id="233" name="Text Box"/>
            <p:cNvSpPr/>
            <p:nvPr/>
          </p:nvSpPr>
          <p:spPr>
            <a:xfrm>
              <a:off x="1777830" y="2039771"/>
              <a:ext cx="1548057" cy="24109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Key-In(</a:t>
              </a:r>
              <a:r>
                <a:rPr lang="ko-KR" altLang="en-US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숫자</a:t>
              </a:r>
              <a:r>
                <a:rPr lang="en-US" altLang="ko-KR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      </a:t>
              </a:r>
              <a:r>
                <a:rPr lang="en-US" altLang="ko-KR" sz="9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24</a:t>
              </a:r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4" name="Label"/>
            <p:cNvSpPr txBox="1"/>
            <p:nvPr/>
          </p:nvSpPr>
          <p:spPr>
            <a:xfrm>
              <a:off x="716602" y="2047495"/>
              <a:ext cx="1061228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</a:t>
              </a:r>
              <a:r>
                <a:rPr lang="en-US" altLang="ko-KR" sz="8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5" name="Labeled Field"/>
          <p:cNvGrpSpPr/>
          <p:nvPr/>
        </p:nvGrpSpPr>
        <p:grpSpPr>
          <a:xfrm>
            <a:off x="2861163" y="3140968"/>
            <a:ext cx="2305033" cy="241092"/>
            <a:chOff x="716602" y="2039771"/>
            <a:chExt cx="2679232" cy="241092"/>
          </a:xfrm>
        </p:grpSpPr>
        <p:sp>
          <p:nvSpPr>
            <p:cNvPr id="236" name="Text Box"/>
            <p:cNvSpPr/>
            <p:nvPr/>
          </p:nvSpPr>
          <p:spPr>
            <a:xfrm>
              <a:off x="1777830" y="2039771"/>
              <a:ext cx="1618004" cy="24109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Key-In(</a:t>
              </a:r>
              <a:r>
                <a:rPr lang="ko-KR" altLang="en-US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숫자</a:t>
              </a:r>
              <a:r>
                <a:rPr lang="en-US" altLang="ko-KR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          </a:t>
              </a:r>
              <a:r>
                <a:rPr lang="en-US" altLang="ko-KR" sz="9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7" name="Label"/>
            <p:cNvSpPr txBox="1"/>
            <p:nvPr/>
          </p:nvSpPr>
          <p:spPr>
            <a:xfrm>
              <a:off x="716602" y="2047495"/>
              <a:ext cx="1061228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</a:t>
              </a:r>
              <a:r>
                <a:rPr lang="en-US" altLang="ko-KR" sz="8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8" name="Labeled Field"/>
          <p:cNvGrpSpPr/>
          <p:nvPr/>
        </p:nvGrpSpPr>
        <p:grpSpPr>
          <a:xfrm>
            <a:off x="5153412" y="3140968"/>
            <a:ext cx="2289643" cy="241092"/>
            <a:chOff x="716602" y="2039771"/>
            <a:chExt cx="2661344" cy="241092"/>
          </a:xfrm>
        </p:grpSpPr>
        <p:sp>
          <p:nvSpPr>
            <p:cNvPr id="239" name="Text Box"/>
            <p:cNvSpPr/>
            <p:nvPr/>
          </p:nvSpPr>
          <p:spPr>
            <a:xfrm>
              <a:off x="1777830" y="2039771"/>
              <a:ext cx="1600116" cy="24109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Key-In(</a:t>
              </a:r>
              <a:r>
                <a:rPr lang="ko-KR" altLang="en-US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숫자</a:t>
              </a:r>
              <a:r>
                <a:rPr lang="en-US" altLang="ko-KR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          </a:t>
              </a:r>
              <a:r>
                <a:rPr lang="en-US" altLang="ko-KR" sz="9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Label"/>
            <p:cNvSpPr txBox="1"/>
            <p:nvPr/>
          </p:nvSpPr>
          <p:spPr>
            <a:xfrm>
              <a:off x="716602" y="2047495"/>
              <a:ext cx="1061228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낱본</a:t>
              </a:r>
              <a:r>
                <a:rPr lang="en-US" altLang="ko-KR" sz="8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41" name="Tooltip" descr="&lt;SmartSettings&gt;&lt;SmartResize enabled=&quot;True&quot; minWidth=&quot;13&quot; minHeight=&quot;8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7363789" y="3114389"/>
            <a:ext cx="1920852" cy="354902"/>
            <a:chOff x="2674545" y="1143209"/>
            <a:chExt cx="1920852" cy="354902"/>
          </a:xfrm>
          <a:solidFill>
            <a:srgbClr val="FFFFCC"/>
          </a:solidFill>
        </p:grpSpPr>
        <p:sp>
          <p:nvSpPr>
            <p:cNvPr id="242" name="Box" descr="&lt;Tags&gt;&lt;SMARTRESIZEANCHORS&gt;Absolute,Absolute,Absolute,None&lt;/SMARTRESIZEANCHORS&gt;&lt;/Tags&gt;"/>
            <p:cNvSpPr/>
            <p:nvPr/>
          </p:nvSpPr>
          <p:spPr>
            <a:xfrm>
              <a:off x="2741237" y="1143209"/>
              <a:ext cx="1854160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B/D,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낱본의 기본값은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선택한 품목의 재고정보를 표시함 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3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44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Label"/>
          <p:cNvSpPr txBox="1"/>
          <p:nvPr/>
        </p:nvSpPr>
        <p:spPr>
          <a:xfrm>
            <a:off x="540559" y="3445240"/>
            <a:ext cx="1008112" cy="241092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합계   </a:t>
            </a:r>
            <a:r>
              <a: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6" name="Text Area"/>
          <p:cNvSpPr/>
          <p:nvPr/>
        </p:nvSpPr>
        <p:spPr>
          <a:xfrm>
            <a:off x="1552213" y="3455741"/>
            <a:ext cx="1321734" cy="21838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106</a:t>
            </a:r>
            <a:endParaRPr lang="en-US" sz="9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7" name="Tooltip" descr="&lt;SmartSettings&gt;&lt;SmartResize enabled=&quot;True&quot; minWidth=&quot;13&quot; minHeight=&quot;8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7449478" y="2808792"/>
            <a:ext cx="1441427" cy="190595"/>
            <a:chOff x="2674545" y="1225362"/>
            <a:chExt cx="1441427" cy="190595"/>
          </a:xfrm>
          <a:solidFill>
            <a:srgbClr val="FFFFCC"/>
          </a:solidFill>
        </p:grpSpPr>
        <p:sp>
          <p:nvSpPr>
            <p:cNvPr id="248" name="Box" descr="&lt;Tags&gt;&lt;SMARTRESIZEANCHORS&gt;Absolute,Absolute,Absolute,None&lt;/SMARTRESIZEANCHORS&gt;&lt;/Tags&gt;"/>
            <p:cNvSpPr/>
            <p:nvPr/>
          </p:nvSpPr>
          <p:spPr>
            <a:xfrm>
              <a:off x="2741237" y="1225362"/>
              <a:ext cx="1374735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noProof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자동계산</a:t>
              </a:r>
              <a:r>
                <a:rPr lang="en-US" altLang="ko-KR" sz="800" noProof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800" noProof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 </a:t>
              </a:r>
              <a:r>
                <a:rPr lang="en-US" altLang="ko-KR" sz="800" noProof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B/D + </a:t>
              </a:r>
              <a:r>
                <a:rPr lang="ko-KR" altLang="en-US" sz="800" noProof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낱본</a:t>
              </a:r>
              <a:r>
                <a:rPr lang="en-US" altLang="ko-KR" sz="800" noProof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0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 Area"/>
          <p:cNvSpPr/>
          <p:nvPr/>
        </p:nvSpPr>
        <p:spPr>
          <a:xfrm>
            <a:off x="737834" y="4687492"/>
            <a:ext cx="6778334" cy="1326774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noProof="1">
              <a:solidFill>
                <a:schemeClr val="tx2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3" name="Labeled Field"/>
          <p:cNvGrpSpPr/>
          <p:nvPr/>
        </p:nvGrpSpPr>
        <p:grpSpPr>
          <a:xfrm>
            <a:off x="538161" y="4846300"/>
            <a:ext cx="2244855" cy="241092"/>
            <a:chOff x="716602" y="2039771"/>
            <a:chExt cx="2609285" cy="241092"/>
          </a:xfrm>
          <a:solidFill>
            <a:schemeClr val="bg1"/>
          </a:solidFill>
        </p:grpSpPr>
        <p:sp>
          <p:nvSpPr>
            <p:cNvPr id="74" name="Text Box"/>
            <p:cNvSpPr/>
            <p:nvPr/>
          </p:nvSpPr>
          <p:spPr>
            <a:xfrm>
              <a:off x="1777830" y="2039771"/>
              <a:ext cx="1548057" cy="2410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9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24</a:t>
              </a:r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5" name="Label"/>
            <p:cNvSpPr txBox="1"/>
            <p:nvPr/>
          </p:nvSpPr>
          <p:spPr>
            <a:xfrm>
              <a:off x="716602" y="2047495"/>
              <a:ext cx="1061228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6" name="Labeled Field"/>
          <p:cNvGrpSpPr/>
          <p:nvPr/>
        </p:nvGrpSpPr>
        <p:grpSpPr>
          <a:xfrm>
            <a:off x="2770232" y="4846300"/>
            <a:ext cx="2305033" cy="241092"/>
            <a:chOff x="716602" y="2039771"/>
            <a:chExt cx="2679232" cy="241092"/>
          </a:xfrm>
          <a:solidFill>
            <a:schemeClr val="bg1"/>
          </a:solidFill>
        </p:grpSpPr>
        <p:sp>
          <p:nvSpPr>
            <p:cNvPr id="77" name="Text Box"/>
            <p:cNvSpPr/>
            <p:nvPr/>
          </p:nvSpPr>
          <p:spPr>
            <a:xfrm>
              <a:off x="1777830" y="2039771"/>
              <a:ext cx="1618004" cy="2410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9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Label"/>
            <p:cNvSpPr txBox="1"/>
            <p:nvPr/>
          </p:nvSpPr>
          <p:spPr>
            <a:xfrm>
              <a:off x="716602" y="2047495"/>
              <a:ext cx="1061228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9" name="Labeled Field"/>
          <p:cNvGrpSpPr/>
          <p:nvPr/>
        </p:nvGrpSpPr>
        <p:grpSpPr>
          <a:xfrm>
            <a:off x="5062481" y="4846300"/>
            <a:ext cx="2289643" cy="241092"/>
            <a:chOff x="716602" y="2039771"/>
            <a:chExt cx="2661344" cy="241092"/>
          </a:xfrm>
          <a:solidFill>
            <a:schemeClr val="bg1"/>
          </a:solidFill>
        </p:grpSpPr>
        <p:sp>
          <p:nvSpPr>
            <p:cNvPr id="81" name="Text Box"/>
            <p:cNvSpPr/>
            <p:nvPr/>
          </p:nvSpPr>
          <p:spPr>
            <a:xfrm>
              <a:off x="1777830" y="2039771"/>
              <a:ext cx="1600116" cy="2410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9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Label"/>
            <p:cNvSpPr txBox="1"/>
            <p:nvPr/>
          </p:nvSpPr>
          <p:spPr>
            <a:xfrm>
              <a:off x="716602" y="2047495"/>
              <a:ext cx="1061228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낱본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3" name="Label"/>
          <p:cNvSpPr txBox="1"/>
          <p:nvPr/>
        </p:nvSpPr>
        <p:spPr>
          <a:xfrm>
            <a:off x="434388" y="5120092"/>
            <a:ext cx="1008112" cy="241092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합계   </a:t>
            </a:r>
            <a:r>
              <a: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 Area"/>
          <p:cNvSpPr/>
          <p:nvPr/>
        </p:nvSpPr>
        <p:spPr>
          <a:xfrm>
            <a:off x="1446042" y="5130593"/>
            <a:ext cx="1315905" cy="21838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106</a:t>
            </a:r>
            <a:endParaRPr lang="en-US" sz="9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Label"/>
          <p:cNvSpPr txBox="1"/>
          <p:nvPr/>
        </p:nvSpPr>
        <p:spPr>
          <a:xfrm>
            <a:off x="785597" y="4575068"/>
            <a:ext cx="609398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재고정보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3" name="Labeled Field"/>
          <p:cNvGrpSpPr/>
          <p:nvPr/>
        </p:nvGrpSpPr>
        <p:grpSpPr>
          <a:xfrm>
            <a:off x="524939" y="5377746"/>
            <a:ext cx="2305033" cy="241092"/>
            <a:chOff x="716602" y="2039771"/>
            <a:chExt cx="2679232" cy="241092"/>
          </a:xfrm>
          <a:solidFill>
            <a:schemeClr val="bg1"/>
          </a:solidFill>
        </p:grpSpPr>
        <p:sp>
          <p:nvSpPr>
            <p:cNvPr id="94" name="Text Box"/>
            <p:cNvSpPr/>
            <p:nvPr/>
          </p:nvSpPr>
          <p:spPr>
            <a:xfrm>
              <a:off x="1777830" y="2039771"/>
              <a:ext cx="1618004" cy="2410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9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Label"/>
            <p:cNvSpPr txBox="1"/>
            <p:nvPr/>
          </p:nvSpPr>
          <p:spPr>
            <a:xfrm>
              <a:off x="716602" y="2047495"/>
              <a:ext cx="1061228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의뢰 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6" name="Labeled Field"/>
          <p:cNvGrpSpPr/>
          <p:nvPr/>
        </p:nvGrpSpPr>
        <p:grpSpPr>
          <a:xfrm>
            <a:off x="2825108" y="5400258"/>
            <a:ext cx="2289643" cy="241092"/>
            <a:chOff x="716602" y="2039771"/>
            <a:chExt cx="2661344" cy="241092"/>
          </a:xfrm>
          <a:solidFill>
            <a:schemeClr val="bg1"/>
          </a:solidFill>
        </p:grpSpPr>
        <p:sp>
          <p:nvSpPr>
            <p:cNvPr id="97" name="Text Box"/>
            <p:cNvSpPr/>
            <p:nvPr/>
          </p:nvSpPr>
          <p:spPr>
            <a:xfrm>
              <a:off x="1777830" y="2039771"/>
              <a:ext cx="1600116" cy="2410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9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Label"/>
            <p:cNvSpPr txBox="1"/>
            <p:nvPr/>
          </p:nvSpPr>
          <p:spPr>
            <a:xfrm>
              <a:off x="716602" y="2047495"/>
              <a:ext cx="1061228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의뢰 낱본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9" name="Labeled Field"/>
          <p:cNvGrpSpPr/>
          <p:nvPr/>
        </p:nvGrpSpPr>
        <p:grpSpPr>
          <a:xfrm>
            <a:off x="5037003" y="5387009"/>
            <a:ext cx="2289643" cy="241092"/>
            <a:chOff x="716602" y="2039771"/>
            <a:chExt cx="2661344" cy="241092"/>
          </a:xfrm>
          <a:solidFill>
            <a:schemeClr val="bg1"/>
          </a:solidFill>
        </p:grpSpPr>
        <p:sp>
          <p:nvSpPr>
            <p:cNvPr id="100" name="Text Box"/>
            <p:cNvSpPr/>
            <p:nvPr/>
          </p:nvSpPr>
          <p:spPr>
            <a:xfrm>
              <a:off x="1777830" y="2039771"/>
              <a:ext cx="1600116" cy="2410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9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Label"/>
            <p:cNvSpPr txBox="1"/>
            <p:nvPr/>
          </p:nvSpPr>
          <p:spPr>
            <a:xfrm>
              <a:off x="716602" y="2047495"/>
              <a:ext cx="1061228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의뢰 합계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2" name="Labeled Field"/>
          <p:cNvGrpSpPr/>
          <p:nvPr/>
        </p:nvGrpSpPr>
        <p:grpSpPr>
          <a:xfrm>
            <a:off x="518984" y="5655196"/>
            <a:ext cx="2305033" cy="241092"/>
            <a:chOff x="716602" y="2039771"/>
            <a:chExt cx="2679232" cy="241092"/>
          </a:xfrm>
          <a:solidFill>
            <a:schemeClr val="bg1"/>
          </a:solidFill>
        </p:grpSpPr>
        <p:sp>
          <p:nvSpPr>
            <p:cNvPr id="103" name="Text Box"/>
            <p:cNvSpPr/>
            <p:nvPr/>
          </p:nvSpPr>
          <p:spPr>
            <a:xfrm>
              <a:off x="1777830" y="2039771"/>
              <a:ext cx="1618004" cy="2410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9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Label"/>
            <p:cNvSpPr txBox="1"/>
            <p:nvPr/>
          </p:nvSpPr>
          <p:spPr>
            <a:xfrm>
              <a:off x="716602" y="2047495"/>
              <a:ext cx="1061228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가능 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5" name="Labeled Field"/>
          <p:cNvGrpSpPr/>
          <p:nvPr/>
        </p:nvGrpSpPr>
        <p:grpSpPr>
          <a:xfrm>
            <a:off x="2819153" y="5677708"/>
            <a:ext cx="2289643" cy="241092"/>
            <a:chOff x="716602" y="2039771"/>
            <a:chExt cx="2661344" cy="241092"/>
          </a:xfrm>
          <a:solidFill>
            <a:schemeClr val="bg1"/>
          </a:solidFill>
        </p:grpSpPr>
        <p:sp>
          <p:nvSpPr>
            <p:cNvPr id="106" name="Text Box"/>
            <p:cNvSpPr/>
            <p:nvPr/>
          </p:nvSpPr>
          <p:spPr>
            <a:xfrm>
              <a:off x="1777830" y="2039771"/>
              <a:ext cx="1600116" cy="2410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9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Label"/>
            <p:cNvSpPr txBox="1"/>
            <p:nvPr/>
          </p:nvSpPr>
          <p:spPr>
            <a:xfrm>
              <a:off x="716602" y="2047495"/>
              <a:ext cx="1061228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가능 낱본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8" name="Labeled Field"/>
          <p:cNvGrpSpPr/>
          <p:nvPr/>
        </p:nvGrpSpPr>
        <p:grpSpPr>
          <a:xfrm>
            <a:off x="5031048" y="5664459"/>
            <a:ext cx="2289643" cy="241092"/>
            <a:chOff x="716602" y="2039771"/>
            <a:chExt cx="2661344" cy="241092"/>
          </a:xfrm>
          <a:solidFill>
            <a:schemeClr val="bg1"/>
          </a:solidFill>
        </p:grpSpPr>
        <p:sp>
          <p:nvSpPr>
            <p:cNvPr id="109" name="Text Box"/>
            <p:cNvSpPr/>
            <p:nvPr/>
          </p:nvSpPr>
          <p:spPr>
            <a:xfrm>
              <a:off x="1777830" y="2039771"/>
              <a:ext cx="1600116" cy="2410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9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Label"/>
            <p:cNvSpPr txBox="1"/>
            <p:nvPr/>
          </p:nvSpPr>
          <p:spPr>
            <a:xfrm>
              <a:off x="716602" y="2047495"/>
              <a:ext cx="1061228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가능 합계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1" name="Label"/>
          <p:cNvSpPr txBox="1"/>
          <p:nvPr/>
        </p:nvSpPr>
        <p:spPr>
          <a:xfrm>
            <a:off x="2763792" y="3489241"/>
            <a:ext cx="1008112" cy="241092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특이사항   </a:t>
            </a:r>
            <a:r>
              <a: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" name="Text Area"/>
          <p:cNvSpPr/>
          <p:nvPr/>
        </p:nvSpPr>
        <p:spPr>
          <a:xfrm>
            <a:off x="3826914" y="3462719"/>
            <a:ext cx="3616141" cy="211294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Key-In(20</a:t>
            </a:r>
            <a:r>
              <a:rPr lang="ko-KR" altLang="en-US" sz="9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</a:t>
            </a:r>
            <a:r>
              <a:rPr lang="en-US" altLang="ko-KR" sz="9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900" noProof="1">
              <a:solidFill>
                <a:schemeClr val="tx2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3" name="Tooltip" descr="&lt;SmartSettings&gt;&lt;SmartResize enabled=&quot;True&quot; minWidth=&quot;13&quot; minHeight=&quot;8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7477998" y="4904257"/>
            <a:ext cx="2250709" cy="798528"/>
            <a:chOff x="2674545" y="921397"/>
            <a:chExt cx="2250709" cy="798528"/>
          </a:xfrm>
          <a:solidFill>
            <a:srgbClr val="FFFFCC"/>
          </a:solidFill>
        </p:grpSpPr>
        <p:sp>
          <p:nvSpPr>
            <p:cNvPr id="114" name="Box" descr="&lt;Tags&gt;&lt;SMARTRESIZEANCHORS&gt;Absolute,Absolute,Absolute,None&lt;/SMARTRESIZEANCHORS&gt;&lt;/Tags&gt;"/>
            <p:cNvSpPr/>
            <p:nvPr/>
          </p:nvSpPr>
          <p:spPr>
            <a:xfrm>
              <a:off x="2741237" y="921397"/>
              <a:ext cx="2184017" cy="798528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선택한 품목의 재고 정보를 제공한다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하단의 가능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가능 낱본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가능합계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정보를 통하여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출하의뢰할 속수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B/D,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낱본을 입력할 수 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있도록 지원함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5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6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Tooltip" descr="&lt;SmartSettings&gt;&lt;SmartResize enabled=&quot;True&quot; minWidth=&quot;6&quot; minHeight=&quot;2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2885947" y="1439123"/>
            <a:ext cx="2300868" cy="569467"/>
            <a:chOff x="162101" y="1377414"/>
            <a:chExt cx="2300868" cy="569467"/>
          </a:xfrm>
          <a:solidFill>
            <a:srgbClr val="FFFFCC"/>
          </a:solidFill>
        </p:grpSpPr>
        <p:sp>
          <p:nvSpPr>
            <p:cNvPr id="118" name="Box" descr="&lt;Tags&gt;&lt;SMARTRESIZEANCHORS&gt;None,Absolute,Absolute,Absolute&lt;/SMARTRESIZEANCHORS&gt;&lt;/Tags&gt;"/>
            <p:cNvSpPr/>
            <p:nvPr/>
          </p:nvSpPr>
          <p:spPr>
            <a:xfrm>
              <a:off x="162101" y="1377414"/>
              <a:ext cx="2300868" cy="502777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부서관리에서 영업소 여부가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인 건중 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Default 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로그인 사용자가 소속된 부서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개 이상일 경우 첫번째 부서로 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20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Tooltip" descr="&lt;SmartSettings&gt;&lt;SmartResize enabled=&quot;True&quot; minWidth=&quot;6&quot; minHeight=&quot;2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5473562" y="1736127"/>
            <a:ext cx="2099293" cy="273716"/>
            <a:chOff x="262891" y="1673165"/>
            <a:chExt cx="2099293" cy="273716"/>
          </a:xfrm>
          <a:solidFill>
            <a:srgbClr val="FFFFCC"/>
          </a:solidFill>
        </p:grpSpPr>
        <p:sp>
          <p:nvSpPr>
            <p:cNvPr id="122" name="Box" descr="&lt;Tags&gt;&lt;SMARTRESIZEANCHORS&gt;None,Absolute,Absolute,Absolute&lt;/SMARTRESIZEANCHORS&gt;&lt;/Tags&gt;"/>
            <p:cNvSpPr/>
            <p:nvPr/>
          </p:nvSpPr>
          <p:spPr>
            <a:xfrm>
              <a:off x="262891" y="1673165"/>
              <a:ext cx="2099293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선택한 영업소에 소속된 사용자 중 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3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24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2107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7053"/>
            <a:ext cx="8667750" cy="40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defRPr/>
            </a:pPr>
            <a:r>
              <a:rPr kumimoji="0" lang="en-US" altLang="ko-KR" sz="200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#. </a:t>
            </a:r>
            <a:r>
              <a:rPr kumimoji="0" lang="ko-KR" altLang="en-US" sz="200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개발시 고려사항</a:t>
            </a:r>
            <a:endParaRPr kumimoji="0" lang="en-US" altLang="ko-KR" sz="2000" dirty="0">
              <a:effectLst>
                <a:outerShdw blurRad="38100" dist="38100" dir="2700000" algn="tl">
                  <a:srgbClr val="EEECE1"/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234744"/>
              </p:ext>
            </p:extLst>
          </p:nvPr>
        </p:nvGraphicFramePr>
        <p:xfrm>
          <a:off x="200472" y="836712"/>
          <a:ext cx="9505057" cy="389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511818657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5319061"/>
                    </a:ext>
                  </a:extLst>
                </a:gridCol>
                <a:gridCol w="5760640">
                  <a:extLst>
                    <a:ext uri="{9D8B030D-6E8A-4147-A177-3AD203B41FA5}">
                      <a16:colId xmlns:a16="http://schemas.microsoft.com/office/drawing/2014/main" val="3293976676"/>
                    </a:ext>
                  </a:extLst>
                </a:gridCol>
                <a:gridCol w="1584177">
                  <a:extLst>
                    <a:ext uri="{9D8B030D-6E8A-4147-A177-3AD203B41FA5}">
                      <a16:colId xmlns:a16="http://schemas.microsoft.com/office/drawing/2014/main" val="2280431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No</a:t>
                      </a:r>
                      <a:endParaRPr lang="ko-KR" altLang="en-US" sz="12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63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검색버튼 클릭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Enter Key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</a:rPr>
                        <a:t>입력 시 검색 버튼 클릭 처리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281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2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팝업크기 조정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팝업 크기 조정 시 내부 항목의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</a:rPr>
                        <a:t> 크기도 자동 조정 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기신메가텍 사이트 참조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019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3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Check Box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그리드의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Check Box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영역을 벗어나면 기존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Check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UnCheck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 됨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 Check Box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가 존재하는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</a:rPr>
                        <a:t>클릭으로 처리 하는 방안 고려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099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4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501762"/>
                  </a:ext>
                </a:extLst>
              </a:tr>
              <a:tr h="152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5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45915"/>
                  </a:ext>
                </a:extLst>
              </a:tr>
              <a:tr h="269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6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20228"/>
                  </a:ext>
                </a:extLst>
              </a:tr>
              <a:tr h="269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7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712372"/>
                  </a:ext>
                </a:extLst>
              </a:tr>
              <a:tr h="210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8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536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9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806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10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667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11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597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12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50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13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263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14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104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6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8754" y="1887876"/>
            <a:ext cx="7646574" cy="3917388"/>
          </a:xfrm>
          <a:prstGeom prst="rect">
            <a:avLst/>
          </a:prstGeom>
        </p:spPr>
      </p:pic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453731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영업관리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출하지시관리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출하의뢰 건별 출하관련 정보 입력 및 출하의뢰서를 출력한다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출하지시관리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384207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 기능 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준비완료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하단의 출하준비완료 목록의 상태를 준비완료로 변경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준비완료 취소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준비완료된 건의 상태를 의뢰확정으로 변경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출하의뢰서 출력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선택한 준비완료건에 대하여 출하의뢰서를 출력함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 ProactiveMES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프레임 사용 시 준비내역 및 취소 탭에서 인쇄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상태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최초 등록 시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의뢰확정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출하의뢰관리에서 의뢰 확정된 건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준비완료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하단의 준빈완료 목록으로 이동 후 준비완료 버튼을 클릭 한 건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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준비완료된 건은 출하전표 메뉴에서 조회 가능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6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63784" y="995324"/>
            <a:ext cx="776088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준비완료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60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707336" y="995324"/>
            <a:ext cx="940296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준비완료 취소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6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295340" y="2119735"/>
            <a:ext cx="182370" cy="144283"/>
            <a:chOff x="554563" y="2592239"/>
            <a:chExt cx="279353" cy="212366"/>
          </a:xfrm>
        </p:grpSpPr>
        <p:sp>
          <p:nvSpPr>
            <p:cNvPr id="65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295340" y="2458228"/>
            <a:ext cx="182370" cy="144283"/>
            <a:chOff x="554563" y="2592239"/>
            <a:chExt cx="279353" cy="212366"/>
          </a:xfrm>
        </p:grpSpPr>
        <p:sp>
          <p:nvSpPr>
            <p:cNvPr id="69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295340" y="2685849"/>
            <a:ext cx="182370" cy="144283"/>
            <a:chOff x="554563" y="2592239"/>
            <a:chExt cx="279353" cy="212366"/>
          </a:xfrm>
        </p:grpSpPr>
        <p:sp>
          <p:nvSpPr>
            <p:cNvPr id="73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5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295340" y="2945752"/>
            <a:ext cx="182370" cy="144283"/>
            <a:chOff x="554563" y="2592239"/>
            <a:chExt cx="279353" cy="212366"/>
          </a:xfrm>
        </p:grpSpPr>
        <p:sp>
          <p:nvSpPr>
            <p:cNvPr id="77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295340" y="3164127"/>
            <a:ext cx="182370" cy="144283"/>
            <a:chOff x="554563" y="2592239"/>
            <a:chExt cx="279353" cy="212366"/>
          </a:xfrm>
        </p:grpSpPr>
        <p:sp>
          <p:nvSpPr>
            <p:cNvPr id="82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295340" y="3428222"/>
            <a:ext cx="182370" cy="144283"/>
            <a:chOff x="554563" y="2592239"/>
            <a:chExt cx="279353" cy="212366"/>
          </a:xfrm>
        </p:grpSpPr>
        <p:sp>
          <p:nvSpPr>
            <p:cNvPr id="87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295340" y="3661837"/>
            <a:ext cx="182370" cy="144283"/>
            <a:chOff x="554563" y="2592239"/>
            <a:chExt cx="279353" cy="212366"/>
          </a:xfrm>
        </p:grpSpPr>
        <p:sp>
          <p:nvSpPr>
            <p:cNvPr id="91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295340" y="3895453"/>
            <a:ext cx="182370" cy="144283"/>
            <a:chOff x="554563" y="2592239"/>
            <a:chExt cx="279353" cy="212366"/>
          </a:xfrm>
        </p:grpSpPr>
        <p:sp>
          <p:nvSpPr>
            <p:cNvPr id="95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6" name="Drop-Down Box (Expanded)" descr="&lt;SmartSettings&gt;&lt;SmartResize enabled=&quot;True&quot; minWidth=&quot;0&quot; minHeight=&quot;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272480" y="1452286"/>
            <a:ext cx="752252" cy="482517"/>
            <a:chOff x="595686" y="1261242"/>
            <a:chExt cx="1368152" cy="482517"/>
          </a:xfrm>
        </p:grpSpPr>
        <p:grpSp>
          <p:nvGrpSpPr>
            <p:cNvPr id="117" name="Drop-Down Box"/>
            <p:cNvGrpSpPr/>
            <p:nvPr/>
          </p:nvGrpSpPr>
          <p:grpSpPr>
            <a:xfrm>
              <a:off x="595688" y="1261242"/>
              <a:ext cx="1368150" cy="241092"/>
              <a:chOff x="595688" y="1261242"/>
              <a:chExt cx="1368150" cy="241092"/>
            </a:xfrm>
          </p:grpSpPr>
          <p:sp>
            <p:nvSpPr>
              <p:cNvPr id="121" name="Text Box" descr="&lt;SmartSettings&gt;&lt;SmartResize anchorLeft=&quot;Absolute&quot; anchorTop=&quot;Absolute&quot; anchorRight=&quot;Absolute&quot; anchorBottom=&quot;None&quot; /&gt;&lt;/SmartSettings&gt;"/>
              <p:cNvSpPr/>
              <p:nvPr>
                <p:custDataLst>
                  <p:tags r:id="rId25"/>
                </p:custDataLst>
              </p:nvPr>
            </p:nvSpPr>
            <p:spPr>
              <a:xfrm>
                <a:off x="595688" y="1261242"/>
                <a:ext cx="1368150" cy="24109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256032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의뢰일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2" name="Arrow Down" descr="&lt;SmartSettings&gt;&lt;SmartResize anchorLeft=&quot;None&quot; anchorTop=&quot;Absolut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auto">
              <a:xfrm rot="10800000" flipH="1">
                <a:off x="1754681" y="1363700"/>
                <a:ext cx="116414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9" name="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24"/>
              </p:custDataLst>
            </p:nvPr>
          </p:nvSpPr>
          <p:spPr>
            <a:xfrm>
              <a:off x="595686" y="1502667"/>
              <a:ext cx="1368152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200"/>
                </a:spcAft>
              </a:pPr>
              <a:r>
                <a:rPr lang="ko-KR" alt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상차일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3" name="Date Field" descr="&lt;SmartSettings&gt;&lt;SmartResize enabled=&quot;True&quot; minWidth=&quot;20&quot; minHeight=&quot;13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1128055" y="1454255"/>
            <a:ext cx="1035146" cy="241092"/>
            <a:chOff x="928688" y="1261242"/>
            <a:chExt cx="1035146" cy="241092"/>
          </a:xfrm>
        </p:grpSpPr>
        <p:sp>
          <p:nvSpPr>
            <p:cNvPr id="124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8/12/2018</a:t>
              </a:r>
            </a:p>
          </p:txBody>
        </p:sp>
        <p:sp>
          <p:nvSpPr>
            <p:cNvPr id="125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6" name="Date Field" descr="&lt;SmartSettings&gt;&lt;SmartResize enabled=&quot;True&quot; minWidth=&quot;20&quot; minHeight=&quot;13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2303443" y="1454268"/>
            <a:ext cx="1035146" cy="241092"/>
            <a:chOff x="928688" y="1261242"/>
            <a:chExt cx="1035146" cy="241092"/>
          </a:xfrm>
        </p:grpSpPr>
        <p:sp>
          <p:nvSpPr>
            <p:cNvPr id="127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8/12/2018</a:t>
              </a:r>
            </a:p>
          </p:txBody>
        </p:sp>
        <p:sp>
          <p:nvSpPr>
            <p:cNvPr id="128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9" name="Drop-Down Box" descr="&lt;SmartSettings&gt;&lt;SmartResize enabled=&quot;True&quot; minWidth=&quot;18&quot; minHeight=&quot;7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3359606" y="1464414"/>
            <a:ext cx="1368148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130" name="Text Box" descr="&lt;Tags&gt;&lt;SMARTRESIZEANCHORS&gt;Absolute,Absolute,Absolute,Absolute&lt;/SMARTRESIZEANCHORS&gt;&lt;/Tags&gt;"/>
            <p:cNvSpPr/>
            <p:nvPr/>
          </p:nvSpPr>
          <p:spPr>
            <a:xfrm>
              <a:off x="595684" y="1551576"/>
              <a:ext cx="1202158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영업소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1" name="Arrow Box" descr="&lt;Tags&gt;&lt;SMARTRESIZEANCHORS&gt;Absolute,Absolute,None,Absolute&lt;/SMARTRESIZEANCHORS&gt;&lt;/Tags&gt;"/>
            <p:cNvSpPr/>
            <p:nvPr/>
          </p:nvSpPr>
          <p:spPr>
            <a:xfrm>
              <a:off x="1797843" y="1551576"/>
              <a:ext cx="16598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Arrow Down" descr="&lt;Tags&gt;&lt;SMARTRESIZEANCHORS&gt;None,None,None,Absolute&lt;/SMARTRESIZEANCHORS&gt;&lt;/Tags&gt;"/>
            <p:cNvSpPr>
              <a:spLocks noChangeAspect="1"/>
            </p:cNvSpPr>
            <p:nvPr/>
          </p:nvSpPr>
          <p:spPr bwMode="auto">
            <a:xfrm flipH="1">
              <a:off x="1848833" y="1654034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9" name="Text Box" descr="&lt;Tags&gt;&lt;SMARTRESIZEANCHORS&gt;Absolute,Absolute,Absolute,Absolute&lt;/SMARTRESIZEANCHORS&gt;&lt;/Tags&gt;"/>
          <p:cNvSpPr/>
          <p:nvPr/>
        </p:nvSpPr>
        <p:spPr>
          <a:xfrm>
            <a:off x="4808984" y="1470376"/>
            <a:ext cx="1202158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주문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번호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63201" y="1497742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06607" y="3818304"/>
            <a:ext cx="1834505" cy="3135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134" y="4354056"/>
            <a:ext cx="138111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+mn-ea"/>
                <a:ea typeface="+mn-ea"/>
              </a:rPr>
              <a:t>출하준비완료 목록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753200" y="4354056"/>
            <a:ext cx="36004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" name="Tooltip" descr="&lt;SmartSettings&gt;&lt;SmartResize enabled=&quot;True&quot; minWidth=&quot;6&quot; minHeight=&quot;20&quot; /&gt;&lt;/SmartSettings&gt;"/>
          <p:cNvGrpSpPr/>
          <p:nvPr>
            <p:custDataLst>
              <p:tags r:id="rId14"/>
            </p:custDataLst>
          </p:nvPr>
        </p:nvGrpSpPr>
        <p:grpSpPr>
          <a:xfrm>
            <a:off x="1373677" y="5707682"/>
            <a:ext cx="2419018" cy="569467"/>
            <a:chOff x="2973352" y="1149496"/>
            <a:chExt cx="2419018" cy="569467"/>
          </a:xfrm>
          <a:solidFill>
            <a:srgbClr val="FFFFFF"/>
          </a:solidFill>
        </p:grpSpPr>
        <p:sp>
          <p:nvSpPr>
            <p:cNvPr id="113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23"/>
              </p:custDataLst>
            </p:nvPr>
          </p:nvSpPr>
          <p:spPr>
            <a:xfrm>
              <a:off x="2973352" y="1216186"/>
              <a:ext cx="2419018" cy="502777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직송업체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연락처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도착지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도착일자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Key-In</a:t>
              </a: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차량번호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별도 관리되는 정보에서 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업체부담금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Key-In(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숫자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4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5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Tooltip" descr="&lt;SmartSettings&gt;&lt;SmartResize enabled=&quot;True&quot; minWidth=&quot;6&quot; minHeight=&quot;20&quot; /&gt;&lt;/SmartSettings&gt;"/>
          <p:cNvGrpSpPr/>
          <p:nvPr>
            <p:custDataLst>
              <p:tags r:id="rId15"/>
            </p:custDataLst>
          </p:nvPr>
        </p:nvGrpSpPr>
        <p:grpSpPr>
          <a:xfrm>
            <a:off x="4016896" y="5752648"/>
            <a:ext cx="2304256" cy="421592"/>
            <a:chOff x="3461246" y="1149496"/>
            <a:chExt cx="2320290" cy="421592"/>
          </a:xfrm>
          <a:solidFill>
            <a:srgbClr val="FFFFFF"/>
          </a:solidFill>
        </p:grpSpPr>
        <p:sp>
          <p:nvSpPr>
            <p:cNvPr id="120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20"/>
              </p:custDataLst>
            </p:nvPr>
          </p:nvSpPr>
          <p:spPr>
            <a:xfrm>
              <a:off x="3461246" y="1216186"/>
              <a:ext cx="2320290" cy="354902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출하의뢰에서 등록한 정보를 기본으로 표시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수정 가능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3" name="Arrow" descr="&lt;SmartSettings&gt;&lt;SmartResize anchorLeft=&quot;None&quot; anchorTop=&quot;Absolute&quot; anchorRight=&quot;None&quot; anchorBottom=&quot;Non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4143907" y="1149496"/>
              <a:ext cx="77898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34" name="Gap" descr="&lt;SmartSettings&gt;&lt;SmartResize anchorLeft=&quot;None&quot; anchorTop=&quot;Absolute&quot; anchorRight=&quot;None&quot; anchorBottom=&quot;None&quot; /&gt;&lt;/SmartSettings&gt;"/>
            <p:cNvCxnSpPr/>
            <p:nvPr>
              <p:custDataLst>
                <p:tags r:id="rId22"/>
              </p:custDataLst>
            </p:nvPr>
          </p:nvCxnSpPr>
          <p:spPr>
            <a:xfrm rot="10800000">
              <a:off x="4150246" y="1216186"/>
              <a:ext cx="65221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Text Box"/>
          <p:cNvSpPr/>
          <p:nvPr/>
        </p:nvSpPr>
        <p:spPr>
          <a:xfrm>
            <a:off x="8052837" y="5724738"/>
            <a:ext cx="1719385" cy="65659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 ProactiveMES </a:t>
            </a:r>
            <a:r>
              <a:rPr lang="ko-KR" altLang="en-US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프레임 사용 시 상태 필드는 제거하고 준비내역 및 취소로 별도 탭 구성</a:t>
            </a:r>
            <a:endParaRPr lang="en-US" altLang="ko-KR" sz="900">
              <a:solidFill>
                <a:srgbClr val="0000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6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6825208" y="995324"/>
            <a:ext cx="1041835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줄하의뢰서 출력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37" name="Tooltip" descr="&lt;SmartSettings&gt;&lt;SmartResize enabled=&quot;True&quot; minWidth=&quot;13&quot; minHeight=&quot;8&quot; /&gt;&lt;/SmartSettings&gt;"/>
          <p:cNvGrpSpPr/>
          <p:nvPr>
            <p:custDataLst>
              <p:tags r:id="rId16"/>
            </p:custDataLst>
          </p:nvPr>
        </p:nvGrpSpPr>
        <p:grpSpPr>
          <a:xfrm>
            <a:off x="7895368" y="5065109"/>
            <a:ext cx="1755616" cy="207026"/>
            <a:chOff x="2674545" y="1217147"/>
            <a:chExt cx="1755616" cy="207026"/>
          </a:xfrm>
          <a:solidFill>
            <a:srgbClr val="FFFFCC"/>
          </a:solidFill>
        </p:grpSpPr>
        <p:sp>
          <p:nvSpPr>
            <p:cNvPr id="138" name="Box" descr="&lt;Tags&gt;&lt;SMARTRESIZEANCHORS&gt;Absolute,Absolute,Absolute,None&lt;/SMARTRESIZEANCHORS&gt;&lt;/Tags&gt;"/>
            <p:cNvSpPr/>
            <p:nvPr/>
          </p:nvSpPr>
          <p:spPr>
            <a:xfrm>
              <a:off x="2741237" y="1217147"/>
              <a:ext cx="1688924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상단 그리드에서 표시되는 정보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9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40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5341" y="4572780"/>
            <a:ext cx="7617608" cy="1170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44093" y="5401932"/>
            <a:ext cx="1390818" cy="330415"/>
          </a:xfrm>
          <a:prstGeom prst="rect">
            <a:avLst/>
          </a:prstGeom>
        </p:spPr>
      </p:pic>
      <p:grpSp>
        <p:nvGrpSpPr>
          <p:cNvPr id="10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7"/>
            </p:custDataLst>
          </p:nvPr>
        </p:nvGrpSpPr>
        <p:grpSpPr>
          <a:xfrm>
            <a:off x="432724" y="4797152"/>
            <a:ext cx="182370" cy="144283"/>
            <a:chOff x="554563" y="2592239"/>
            <a:chExt cx="279353" cy="212366"/>
          </a:xfrm>
        </p:grpSpPr>
        <p:sp>
          <p:nvSpPr>
            <p:cNvPr id="101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8"/>
            </p:custDataLst>
          </p:nvPr>
        </p:nvGrpSpPr>
        <p:grpSpPr>
          <a:xfrm>
            <a:off x="432724" y="5162193"/>
            <a:ext cx="182370" cy="144283"/>
            <a:chOff x="554563" y="2592239"/>
            <a:chExt cx="279353" cy="212366"/>
          </a:xfrm>
        </p:grpSpPr>
        <p:sp>
          <p:nvSpPr>
            <p:cNvPr id="105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9"/>
            </p:custDataLst>
          </p:nvPr>
        </p:nvGrpSpPr>
        <p:grpSpPr>
          <a:xfrm>
            <a:off x="432724" y="5510109"/>
            <a:ext cx="182370" cy="144283"/>
            <a:chOff x="554563" y="2592239"/>
            <a:chExt cx="279353" cy="212366"/>
          </a:xfrm>
        </p:grpSpPr>
        <p:sp>
          <p:nvSpPr>
            <p:cNvPr id="109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5" name="Cutout"/>
          <p:cNvGrpSpPr/>
          <p:nvPr/>
        </p:nvGrpSpPr>
        <p:grpSpPr>
          <a:xfrm>
            <a:off x="7764652" y="4603988"/>
            <a:ext cx="213465" cy="1129268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98" name="Fill"/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Border"/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807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 Area"/>
          <p:cNvSpPr/>
          <p:nvPr/>
        </p:nvSpPr>
        <p:spPr>
          <a:xfrm>
            <a:off x="244259" y="4641232"/>
            <a:ext cx="7622783" cy="1545554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noProof="1">
              <a:solidFill>
                <a:schemeClr val="tx2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3844" y="1953394"/>
            <a:ext cx="7623199" cy="1388283"/>
          </a:xfrm>
          <a:prstGeom prst="rect">
            <a:avLst/>
          </a:prstGeom>
        </p:spPr>
      </p:pic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971333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영업관리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출하전표관리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출하지시관리에서 출하준비 완료건을 조회화고 포장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와 연결 후 출하 처리한다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출하지시관리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3426579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 기능 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출하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포장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Lot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선택한 건에 대하여 출하 처리 함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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의뢰수량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&lt;=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출하수량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출하완료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의뢰수량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&gt;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출하수량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부분출하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출하취소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출하건에 대하여 상태를 준비완료로 변경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출하명세서 출력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출하완료 또는 부분 출하된 건에 대하여 출하명세서 인쇄 팝업 제공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상태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준비완료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출하지시관리에서 준비완료 된 건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부분출하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의뢰수량보다 출하수량이 작은 건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출하완료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출하수량이 의뢰수량과 같거나 큰 건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6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63784" y="995324"/>
            <a:ext cx="776088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출하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60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707336" y="995324"/>
            <a:ext cx="940296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출하 취소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16" name="Drop-Down Box (Expanded)" descr="&lt;SmartSettings&gt;&lt;SmartResize enabled=&quot;True&quot; minWidth=&quot;0&quot; minHeight=&quot;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272480" y="1452286"/>
            <a:ext cx="752252" cy="482517"/>
            <a:chOff x="595686" y="1261242"/>
            <a:chExt cx="1368152" cy="482517"/>
          </a:xfrm>
        </p:grpSpPr>
        <p:grpSp>
          <p:nvGrpSpPr>
            <p:cNvPr id="117" name="Drop-Down Box"/>
            <p:cNvGrpSpPr/>
            <p:nvPr/>
          </p:nvGrpSpPr>
          <p:grpSpPr>
            <a:xfrm>
              <a:off x="595688" y="1261242"/>
              <a:ext cx="1368150" cy="241092"/>
              <a:chOff x="595688" y="1261242"/>
              <a:chExt cx="1368150" cy="241092"/>
            </a:xfrm>
          </p:grpSpPr>
          <p:sp>
            <p:nvSpPr>
              <p:cNvPr id="121" name="Text Box" descr="&lt;SmartSettings&gt;&lt;SmartResize anchorLeft=&quot;Absolute&quot; anchorTop=&quot;Absolute&quot; anchorRight=&quot;Absolute&quot; anchorBottom=&quot;None&quot; /&gt;&lt;/SmartSettings&gt;"/>
              <p:cNvSpPr/>
              <p:nvPr>
                <p:custDataLst>
                  <p:tags r:id="rId17"/>
                </p:custDataLst>
              </p:nvPr>
            </p:nvSpPr>
            <p:spPr>
              <a:xfrm>
                <a:off x="595688" y="1261242"/>
                <a:ext cx="1368150" cy="24109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256032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의뢰일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2" name="Arrow Down" descr="&lt;SmartSettings&gt;&lt;SmartResize anchorLeft=&quot;None&quot; anchorTop=&quot;Absolut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 rot="10800000" flipH="1">
                <a:off x="1754681" y="1363700"/>
                <a:ext cx="116414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9" name="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6"/>
              </p:custDataLst>
            </p:nvPr>
          </p:nvSpPr>
          <p:spPr>
            <a:xfrm>
              <a:off x="595686" y="1502667"/>
              <a:ext cx="1368152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200"/>
                </a:spcAft>
              </a:pPr>
              <a:r>
                <a:rPr lang="ko-KR" alt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상차일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3" name="Date Field" descr="&lt;SmartSettings&gt;&lt;SmartResize enabled=&quot;True&quot; minWidth=&quot;20&quot; minHeight=&quot;13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1128055" y="1454255"/>
            <a:ext cx="1035146" cy="241092"/>
            <a:chOff x="928688" y="1261242"/>
            <a:chExt cx="1035146" cy="241092"/>
          </a:xfrm>
        </p:grpSpPr>
        <p:sp>
          <p:nvSpPr>
            <p:cNvPr id="124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8/12/2018</a:t>
              </a:r>
            </a:p>
          </p:txBody>
        </p:sp>
        <p:sp>
          <p:nvSpPr>
            <p:cNvPr id="125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6" name="Date Field" descr="&lt;SmartSettings&gt;&lt;SmartResize enabled=&quot;True&quot; minWidth=&quot;20&quot; minHeight=&quot;13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2303443" y="1454268"/>
            <a:ext cx="1035146" cy="241092"/>
            <a:chOff x="928688" y="1261242"/>
            <a:chExt cx="1035146" cy="241092"/>
          </a:xfrm>
        </p:grpSpPr>
        <p:sp>
          <p:nvSpPr>
            <p:cNvPr id="127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8/12/2018</a:t>
              </a:r>
            </a:p>
          </p:txBody>
        </p:sp>
        <p:sp>
          <p:nvSpPr>
            <p:cNvPr id="128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9" name="Drop-Down Box" descr="&lt;SmartSettings&gt;&lt;SmartResize enabled=&quot;True&quot; minWidth=&quot;18&quot; minHeight=&quot;7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3359606" y="1464414"/>
            <a:ext cx="1368148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130" name="Text Box" descr="&lt;Tags&gt;&lt;SMARTRESIZEANCHORS&gt;Absolute,Absolute,Absolute,Absolute&lt;/SMARTRESIZEANCHORS&gt;&lt;/Tags&gt;"/>
            <p:cNvSpPr/>
            <p:nvPr/>
          </p:nvSpPr>
          <p:spPr>
            <a:xfrm>
              <a:off x="595684" y="1551576"/>
              <a:ext cx="1202158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영업소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1" name="Arrow Box" descr="&lt;Tags&gt;&lt;SMARTRESIZEANCHORS&gt;Absolute,Absolute,None,Absolute&lt;/SMARTRESIZEANCHORS&gt;&lt;/Tags&gt;"/>
            <p:cNvSpPr/>
            <p:nvPr/>
          </p:nvSpPr>
          <p:spPr>
            <a:xfrm>
              <a:off x="1797843" y="1551576"/>
              <a:ext cx="16598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Arrow Down" descr="&lt;Tags&gt;&lt;SMARTRESIZEANCHORS&gt;None,None,None,Absolute&lt;/SMARTRESIZEANCHORS&gt;&lt;/Tags&gt;"/>
            <p:cNvSpPr>
              <a:spLocks noChangeAspect="1"/>
            </p:cNvSpPr>
            <p:nvPr/>
          </p:nvSpPr>
          <p:spPr bwMode="auto">
            <a:xfrm flipH="1">
              <a:off x="1848833" y="1654034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9" name="Text Box" descr="&lt;Tags&gt;&lt;SMARTRESIZEANCHORS&gt;Absolute,Absolute,Absolute,Absolute&lt;/SMARTRESIZEANCHORS&gt;&lt;/Tags&gt;"/>
          <p:cNvSpPr/>
          <p:nvPr/>
        </p:nvSpPr>
        <p:spPr>
          <a:xfrm>
            <a:off x="4808984" y="1470376"/>
            <a:ext cx="1202158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주문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번호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63201" y="1497742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sp>
        <p:nvSpPr>
          <p:cNvPr id="135" name="Text Box"/>
          <p:cNvSpPr/>
          <p:nvPr/>
        </p:nvSpPr>
        <p:spPr>
          <a:xfrm>
            <a:off x="8052837" y="5724738"/>
            <a:ext cx="1719385" cy="518091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 ProactiveMES </a:t>
            </a:r>
            <a:r>
              <a:rPr lang="ko-KR" altLang="en-US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프레임 사용 시 출하명세서는 출하현황 및 취소 탭에서 가능하도록 구성</a:t>
            </a:r>
            <a:endParaRPr lang="en-US" altLang="ko-KR" sz="900">
              <a:solidFill>
                <a:srgbClr val="0000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6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6825208" y="995324"/>
            <a:ext cx="1041835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출하명세서 출력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37" name="Cutout"/>
          <p:cNvGrpSpPr/>
          <p:nvPr/>
        </p:nvGrpSpPr>
        <p:grpSpPr>
          <a:xfrm>
            <a:off x="7803443" y="1999931"/>
            <a:ext cx="213465" cy="1096837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138" name="Fill"/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9" name="Border"/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024689"/>
              </p:ext>
            </p:extLst>
          </p:nvPr>
        </p:nvGraphicFramePr>
        <p:xfrm>
          <a:off x="291127" y="5137635"/>
          <a:ext cx="7512317" cy="830580"/>
        </p:xfrm>
        <a:graphic>
          <a:graphicData uri="http://schemas.openxmlformats.org/drawingml/2006/table">
            <a:tbl>
              <a:tblPr/>
              <a:tblGrid>
                <a:gridCol w="269385">
                  <a:extLst>
                    <a:ext uri="{9D8B030D-6E8A-4147-A177-3AD203B41FA5}">
                      <a16:colId xmlns:a16="http://schemas.microsoft.com/office/drawing/2014/main" val="1225311246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3923522534"/>
                    </a:ext>
                  </a:extLst>
                </a:gridCol>
                <a:gridCol w="1019526">
                  <a:extLst>
                    <a:ext uri="{9D8B030D-6E8A-4147-A177-3AD203B41FA5}">
                      <a16:colId xmlns:a16="http://schemas.microsoft.com/office/drawing/2014/main" val="3447590202"/>
                    </a:ext>
                  </a:extLst>
                </a:gridCol>
                <a:gridCol w="659486">
                  <a:extLst>
                    <a:ext uri="{9D8B030D-6E8A-4147-A177-3AD203B41FA5}">
                      <a16:colId xmlns:a16="http://schemas.microsoft.com/office/drawing/2014/main" val="2593814981"/>
                    </a:ext>
                  </a:extLst>
                </a:gridCol>
                <a:gridCol w="659486">
                  <a:extLst>
                    <a:ext uri="{9D8B030D-6E8A-4147-A177-3AD203B41FA5}">
                      <a16:colId xmlns:a16="http://schemas.microsoft.com/office/drawing/2014/main" val="3430881995"/>
                    </a:ext>
                  </a:extLst>
                </a:gridCol>
                <a:gridCol w="659486">
                  <a:extLst>
                    <a:ext uri="{9D8B030D-6E8A-4147-A177-3AD203B41FA5}">
                      <a16:colId xmlns:a16="http://schemas.microsoft.com/office/drawing/2014/main" val="797495540"/>
                    </a:ext>
                  </a:extLst>
                </a:gridCol>
                <a:gridCol w="659486">
                  <a:extLst>
                    <a:ext uri="{9D8B030D-6E8A-4147-A177-3AD203B41FA5}">
                      <a16:colId xmlns:a16="http://schemas.microsoft.com/office/drawing/2014/main" val="1428293"/>
                    </a:ext>
                  </a:extLst>
                </a:gridCol>
                <a:gridCol w="659486">
                  <a:extLst>
                    <a:ext uri="{9D8B030D-6E8A-4147-A177-3AD203B41FA5}">
                      <a16:colId xmlns:a16="http://schemas.microsoft.com/office/drawing/2014/main" val="404620250"/>
                    </a:ext>
                  </a:extLst>
                </a:gridCol>
                <a:gridCol w="659486">
                  <a:extLst>
                    <a:ext uri="{9D8B030D-6E8A-4147-A177-3AD203B41FA5}">
                      <a16:colId xmlns:a16="http://schemas.microsoft.com/office/drawing/2014/main" val="4146119887"/>
                    </a:ext>
                  </a:extLst>
                </a:gridCol>
                <a:gridCol w="659486">
                  <a:extLst>
                    <a:ext uri="{9D8B030D-6E8A-4147-A177-3AD203B41FA5}">
                      <a16:colId xmlns:a16="http://schemas.microsoft.com/office/drawing/2014/main" val="4097840775"/>
                    </a:ext>
                  </a:extLst>
                </a:gridCol>
                <a:gridCol w="659486">
                  <a:extLst>
                    <a:ext uri="{9D8B030D-6E8A-4147-A177-3AD203B41FA5}">
                      <a16:colId xmlns:a16="http://schemas.microsoft.com/office/drawing/2014/main" val="3561427057"/>
                    </a:ext>
                  </a:extLst>
                </a:gridCol>
                <a:gridCol w="659486">
                  <a:extLst>
                    <a:ext uri="{9D8B030D-6E8A-4147-A177-3AD203B41FA5}">
                      <a16:colId xmlns:a16="http://schemas.microsoft.com/office/drawing/2014/main" val="33892888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 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속본수량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B/D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 낱본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 중량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 합계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B/D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 낱본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출하중량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출하합계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1268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P01-2022J22-001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75853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P01-2022J22-002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393876"/>
                  </a:ext>
                </a:extLst>
              </a:tr>
              <a:tr h="11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P01-2022J22-003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778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35608"/>
                  </a:ext>
                </a:extLst>
              </a:tr>
            </a:tbl>
          </a:graphicData>
        </a:graphic>
      </p:graphicFrame>
      <p:sp>
        <p:nvSpPr>
          <p:cNvPr id="140" name="TextBox 139"/>
          <p:cNvSpPr txBox="1"/>
          <p:nvPr/>
        </p:nvSpPr>
        <p:spPr>
          <a:xfrm>
            <a:off x="287588" y="4556155"/>
            <a:ext cx="138111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+mn-ea"/>
                <a:ea typeface="+mn-ea"/>
              </a:rPr>
              <a:t>출하할 포장 </a:t>
            </a:r>
            <a:r>
              <a:rPr lang="en-US" altLang="ko-KR" sz="800">
                <a:latin typeface="+mn-ea"/>
                <a:ea typeface="+mn-ea"/>
              </a:rPr>
              <a:t>Lot</a:t>
            </a:r>
            <a:endParaRPr lang="ko-KR" altLang="en-US" sz="800">
              <a:latin typeface="+mn-ea"/>
              <a:ea typeface="+mn-ea"/>
            </a:endParaRPr>
          </a:p>
        </p:txBody>
      </p:sp>
      <p:grpSp>
        <p:nvGrpSpPr>
          <p:cNvPr id="141" name="Labeled Field"/>
          <p:cNvGrpSpPr/>
          <p:nvPr/>
        </p:nvGrpSpPr>
        <p:grpSpPr>
          <a:xfrm>
            <a:off x="195544" y="4799051"/>
            <a:ext cx="2695848" cy="241121"/>
            <a:chOff x="716602" y="2039771"/>
            <a:chExt cx="2695848" cy="241121"/>
          </a:xfrm>
        </p:grpSpPr>
        <p:sp>
          <p:nvSpPr>
            <p:cNvPr id="142" name="Text Box"/>
            <p:cNvSpPr/>
            <p:nvPr/>
          </p:nvSpPr>
          <p:spPr>
            <a:xfrm>
              <a:off x="1724714" y="2039771"/>
              <a:ext cx="1687736" cy="24109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Label"/>
            <p:cNvSpPr txBox="1"/>
            <p:nvPr/>
          </p:nvSpPr>
          <p:spPr>
            <a:xfrm>
              <a:off x="716602" y="2039800"/>
              <a:ext cx="1008112" cy="241092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포장 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 QR </a:t>
              </a:r>
              <a:r>
                <a:rPr 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416496" y="2176191"/>
            <a:ext cx="182370" cy="144283"/>
            <a:chOff x="554563" y="2592239"/>
            <a:chExt cx="279353" cy="212366"/>
          </a:xfrm>
        </p:grpSpPr>
        <p:sp>
          <p:nvSpPr>
            <p:cNvPr id="145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7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416496" y="2636645"/>
            <a:ext cx="182370" cy="144283"/>
            <a:chOff x="554563" y="2592239"/>
            <a:chExt cx="279353" cy="212366"/>
          </a:xfrm>
        </p:grpSpPr>
        <p:sp>
          <p:nvSpPr>
            <p:cNvPr id="150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1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2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416496" y="2996685"/>
            <a:ext cx="182370" cy="144283"/>
            <a:chOff x="554563" y="2592239"/>
            <a:chExt cx="279353" cy="212366"/>
          </a:xfrm>
        </p:grpSpPr>
        <p:sp>
          <p:nvSpPr>
            <p:cNvPr id="154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5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666174" y="5133063"/>
            <a:ext cx="182370" cy="144283"/>
            <a:chOff x="554563" y="2592239"/>
            <a:chExt cx="279353" cy="212366"/>
          </a:xfrm>
        </p:grpSpPr>
        <p:sp>
          <p:nvSpPr>
            <p:cNvPr id="158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0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666174" y="5340945"/>
            <a:ext cx="182370" cy="144283"/>
            <a:chOff x="554563" y="2592239"/>
            <a:chExt cx="279353" cy="212366"/>
          </a:xfrm>
        </p:grpSpPr>
        <p:sp>
          <p:nvSpPr>
            <p:cNvPr id="162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3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4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666174" y="5518869"/>
            <a:ext cx="182370" cy="144283"/>
            <a:chOff x="554563" y="2592239"/>
            <a:chExt cx="279353" cy="212366"/>
          </a:xfrm>
        </p:grpSpPr>
        <p:sp>
          <p:nvSpPr>
            <p:cNvPr id="166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7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8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666174" y="5698317"/>
            <a:ext cx="182370" cy="144283"/>
            <a:chOff x="554563" y="2592239"/>
            <a:chExt cx="279353" cy="212366"/>
          </a:xfrm>
        </p:grpSpPr>
        <p:sp>
          <p:nvSpPr>
            <p:cNvPr id="170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1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2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3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7003512" y="4869749"/>
            <a:ext cx="776088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삭제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63125" y="4780651"/>
            <a:ext cx="13885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P01-2022J22-001</a:t>
            </a:r>
            <a:endParaRPr lang="ko-KR" altLang="en-US" sz="1200"/>
          </a:p>
        </p:txBody>
      </p:sp>
      <p:sp>
        <p:nvSpPr>
          <p:cNvPr id="17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950545" y="4796243"/>
            <a:ext cx="958538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재고에서 선택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80" name="Tooltip" descr="&lt;SmartSettings&gt;&lt;SmartResize enabled=&quot;True&quot; minWidth=&quot;6&quot; minHeight=&quot;20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2774501" y="4185111"/>
            <a:ext cx="1329430" cy="569467"/>
            <a:chOff x="647829" y="1377414"/>
            <a:chExt cx="1329430" cy="569467"/>
          </a:xfrm>
          <a:solidFill>
            <a:srgbClr val="FFFFCC"/>
          </a:solidFill>
        </p:grpSpPr>
        <p:sp>
          <p:nvSpPr>
            <p:cNvPr id="181" name="Box" descr="&lt;Tags&gt;&lt;SMARTRESIZEANCHORS&gt;None,Absolute,Absolute,Absolute&lt;/SMARTRESIZEANCHORS&gt;&lt;/Tags&gt;"/>
            <p:cNvSpPr/>
            <p:nvPr/>
          </p:nvSpPr>
          <p:spPr>
            <a:xfrm>
              <a:off x="647829" y="1377414"/>
              <a:ext cx="1329430" cy="502777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품목에 대하여 속본이 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일치하는 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포장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목록 선택 팝업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2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3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Tooltip" descr="&lt;SmartSettings&gt;&lt;SmartResize enabled=&quot;True&quot; minWidth=&quot;6&quot; minHeight=&quot;20&quot; /&gt;&lt;/SmartSettings&gt;"/>
          <p:cNvGrpSpPr/>
          <p:nvPr>
            <p:custDataLst>
              <p:tags r:id="rId14"/>
            </p:custDataLst>
          </p:nvPr>
        </p:nvGrpSpPr>
        <p:grpSpPr>
          <a:xfrm>
            <a:off x="1322911" y="4341552"/>
            <a:ext cx="1187271" cy="421592"/>
            <a:chOff x="718912" y="1525289"/>
            <a:chExt cx="1187271" cy="421592"/>
          </a:xfrm>
          <a:solidFill>
            <a:srgbClr val="FFFFCC"/>
          </a:solidFill>
        </p:grpSpPr>
        <p:sp>
          <p:nvSpPr>
            <p:cNvPr id="185" name="Box" descr="&lt;Tags&gt;&lt;SMARTRESIZEANCHORS&gt;None,Absolute,Absolute,Absolute&lt;/SMARTRESIZEANCHORS&gt;&lt;/Tags&gt;"/>
            <p:cNvSpPr/>
            <p:nvPr/>
          </p:nvSpPr>
          <p:spPr>
            <a:xfrm>
              <a:off x="718912" y="1525289"/>
              <a:ext cx="1187271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QR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코드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또는 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QR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코드 스캔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6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7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Tooltip" descr="&lt;Tags&gt;&lt;SMARTRESIZEENABLED&gt;True&lt;/SMARTRESIZEENABLED&gt;&lt;SMARTRESIZEMINSIZE&gt;6,20&lt;/SMARTRESIZEMINSIZE&gt;&lt;/Tags&gt;"/>
          <p:cNvGrpSpPr/>
          <p:nvPr/>
        </p:nvGrpSpPr>
        <p:grpSpPr>
          <a:xfrm>
            <a:off x="3162006" y="6099350"/>
            <a:ext cx="5292474" cy="717343"/>
            <a:chOff x="1536634" y="1149496"/>
            <a:chExt cx="5292474" cy="717343"/>
          </a:xfrm>
          <a:solidFill>
            <a:srgbClr val="FFFFFF"/>
          </a:solidFill>
        </p:grpSpPr>
        <p:sp>
          <p:nvSpPr>
            <p:cNvPr id="189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1536634" y="1216186"/>
              <a:ext cx="5292474" cy="650653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처리 조건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된 건에 대하여 낱본 수량을 입력하면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된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QR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 출하는 가능하며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재고에는 낱본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QR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 변경됨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낱본 수량을 변경하면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포장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 출하되며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재고의 낱본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QR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의 수량이 변경됨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</a:t>
              </a:r>
              <a:r>
                <a:rPr lang="ko-KR" altLang="en-US" sz="9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기존 </a:t>
              </a:r>
              <a:r>
                <a:rPr lang="en-US" altLang="ko-KR" sz="9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Lot</a:t>
              </a:r>
              <a:r>
                <a:rPr lang="ko-KR" altLang="en-US" sz="9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에서 변경되었을 때 처리 방안 개발과 협의 필요</a:t>
              </a:r>
              <a:endParaRPr lang="en-US" sz="900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0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91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7445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100012"/>
              </p:ext>
            </p:extLst>
          </p:nvPr>
        </p:nvGraphicFramePr>
        <p:xfrm>
          <a:off x="128466" y="25186"/>
          <a:ext cx="9649069" cy="502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영업관리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판매확정관리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등록팝업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출하전표관리에서 출하처리 된 건 조회 및 판매확정정보를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거래명세서를 출력한다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판매확정관리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273408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 기능 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판매확정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선택한 건에 대하여 상태를 판매확정으로 변경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판매확정 취소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판매확정된 건을 출하완료 상태로 변경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할인율 저장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입력된 할인율을 저장하고 매출액 계산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할인율 일괄변경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선택한 항목에 대하여 할인율을 일괄변경할 수 있는 팝업 출력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상태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출하완료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출하전표관리에서 출하 처리된 건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판매확정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판매확정 처리 된 건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5" name="Button">
            <a:hlinkClick r:id="rId19" action="ppaction://hlinksldjump"/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94237" y="995324"/>
            <a:ext cx="656420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판매확정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6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631382" y="995324"/>
            <a:ext cx="94544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판매확정취소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16" name="Drop-Down Box (Expanded)" descr="&lt;SmartSettings&gt;&lt;SmartResize enabled=&quot;True&quot; minWidth=&quot;0&quot; minHeight=&quot;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272480" y="1340768"/>
            <a:ext cx="752252" cy="482517"/>
            <a:chOff x="595686" y="1261242"/>
            <a:chExt cx="1368152" cy="482517"/>
          </a:xfrm>
        </p:grpSpPr>
        <p:grpSp>
          <p:nvGrpSpPr>
            <p:cNvPr id="117" name="Drop-Down Box"/>
            <p:cNvGrpSpPr/>
            <p:nvPr/>
          </p:nvGrpSpPr>
          <p:grpSpPr>
            <a:xfrm>
              <a:off x="595688" y="1261242"/>
              <a:ext cx="1368150" cy="241092"/>
              <a:chOff x="595688" y="1261242"/>
              <a:chExt cx="1368150" cy="241092"/>
            </a:xfrm>
          </p:grpSpPr>
          <p:sp>
            <p:nvSpPr>
              <p:cNvPr id="121" name="Text Box" descr="&lt;SmartSettings&gt;&lt;SmartResize anchorLeft=&quot;Absolute&quot; anchorTop=&quot;Absolute&quot; anchorRight=&quot;Absolute&quot; anchorBottom=&quot;None&quot; /&gt;&lt;/SmartSettings&gt;"/>
              <p:cNvSpPr/>
              <p:nvPr>
                <p:custDataLst>
                  <p:tags r:id="rId14"/>
                </p:custDataLst>
              </p:nvPr>
            </p:nvSpPr>
            <p:spPr>
              <a:xfrm>
                <a:off x="595688" y="1261242"/>
                <a:ext cx="1368150" cy="24109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256032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의뢰일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2" name="Arrow Down" descr="&lt;SmartSettings&gt;&lt;SmartResize anchorLeft=&quot;None&quot; anchorTop=&quot;Absolut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 rot="10800000" flipH="1">
                <a:off x="1754681" y="1363700"/>
                <a:ext cx="116414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9" name="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595686" y="1502667"/>
              <a:ext cx="1368152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200"/>
                </a:spcAft>
              </a:pPr>
              <a:r>
                <a:rPr lang="ko-KR" alt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상차일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3" name="Date Field" descr="&lt;SmartSettings&gt;&lt;SmartResize enabled=&quot;True&quot; minWidth=&quot;20&quot; minHeight=&quot;13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1128055" y="1342737"/>
            <a:ext cx="1035146" cy="241092"/>
            <a:chOff x="928688" y="1261242"/>
            <a:chExt cx="1035146" cy="241092"/>
          </a:xfrm>
        </p:grpSpPr>
        <p:sp>
          <p:nvSpPr>
            <p:cNvPr id="124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8/12/2018</a:t>
              </a:r>
            </a:p>
          </p:txBody>
        </p:sp>
        <p:sp>
          <p:nvSpPr>
            <p:cNvPr id="125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6" name="Date Field" descr="&lt;SmartSettings&gt;&lt;SmartResize enabled=&quot;True&quot; minWidth=&quot;20&quot; minHeight=&quot;13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2303443" y="1342750"/>
            <a:ext cx="1035146" cy="241092"/>
            <a:chOff x="928688" y="1261242"/>
            <a:chExt cx="1035146" cy="241092"/>
          </a:xfrm>
        </p:grpSpPr>
        <p:sp>
          <p:nvSpPr>
            <p:cNvPr id="127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8/12/2018</a:t>
              </a:r>
            </a:p>
          </p:txBody>
        </p:sp>
        <p:sp>
          <p:nvSpPr>
            <p:cNvPr id="128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9" name="Drop-Down Box" descr="&lt;SmartSettings&gt;&lt;SmartResize enabled=&quot;True&quot; minWidth=&quot;18&quot; minHeight=&quot;7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3359606" y="1352896"/>
            <a:ext cx="1368148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130" name="Text Box" descr="&lt;Tags&gt;&lt;SMARTRESIZEANCHORS&gt;Absolute,Absolute,Absolute,Absolute&lt;/SMARTRESIZEANCHORS&gt;&lt;/Tags&gt;"/>
            <p:cNvSpPr/>
            <p:nvPr/>
          </p:nvSpPr>
          <p:spPr>
            <a:xfrm>
              <a:off x="595684" y="1551576"/>
              <a:ext cx="1202158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영업소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1" name="Arrow Box" descr="&lt;Tags&gt;&lt;SMARTRESIZEANCHORS&gt;Absolute,Absolute,None,Absolute&lt;/SMARTRESIZEANCHORS&gt;&lt;/Tags&gt;"/>
            <p:cNvSpPr/>
            <p:nvPr/>
          </p:nvSpPr>
          <p:spPr>
            <a:xfrm>
              <a:off x="1797843" y="1551576"/>
              <a:ext cx="16598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Arrow Down" descr="&lt;Tags&gt;&lt;SMARTRESIZEANCHORS&gt;None,None,None,Absolute&lt;/SMARTRESIZEANCHORS&gt;&lt;/Tags&gt;"/>
            <p:cNvSpPr>
              <a:spLocks noChangeAspect="1"/>
            </p:cNvSpPr>
            <p:nvPr/>
          </p:nvSpPr>
          <p:spPr bwMode="auto">
            <a:xfrm flipH="1">
              <a:off x="1848833" y="1654034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9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6"/>
            </p:custDataLst>
          </p:nvPr>
        </p:nvSpPr>
        <p:spPr>
          <a:xfrm>
            <a:off x="4808984" y="1358858"/>
            <a:ext cx="1202158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주문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번호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63201" y="1386224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sp>
        <p:nvSpPr>
          <p:cNvPr id="32" name="Text Area"/>
          <p:cNvSpPr/>
          <p:nvPr/>
        </p:nvSpPr>
        <p:spPr>
          <a:xfrm>
            <a:off x="244259" y="4641232"/>
            <a:ext cx="3988661" cy="1545554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noProof="1">
              <a:solidFill>
                <a:schemeClr val="tx2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7588" y="4556155"/>
            <a:ext cx="138111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+mn-ea"/>
                <a:ea typeface="+mn-ea"/>
              </a:rPr>
              <a:t>출하 </a:t>
            </a:r>
            <a:r>
              <a:rPr lang="en-US" altLang="ko-KR" sz="800">
                <a:latin typeface="+mn-ea"/>
                <a:ea typeface="+mn-ea"/>
              </a:rPr>
              <a:t>Lot </a:t>
            </a:r>
            <a:r>
              <a:rPr lang="ko-KR" altLang="en-US" sz="800">
                <a:latin typeface="+mn-ea"/>
                <a:ea typeface="+mn-ea"/>
              </a:rPr>
              <a:t>정보</a:t>
            </a: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895701"/>
              </p:ext>
            </p:extLst>
          </p:nvPr>
        </p:nvGraphicFramePr>
        <p:xfrm>
          <a:off x="314875" y="4869340"/>
          <a:ext cx="3782374" cy="784860"/>
        </p:xfrm>
        <a:graphic>
          <a:graphicData uri="http://schemas.openxmlformats.org/drawingml/2006/table">
            <a:tbl>
              <a:tblPr/>
              <a:tblGrid>
                <a:gridCol w="194234">
                  <a:extLst>
                    <a:ext uri="{9D8B030D-6E8A-4147-A177-3AD203B41FA5}">
                      <a16:colId xmlns:a16="http://schemas.microsoft.com/office/drawing/2014/main" val="1225311246"/>
                    </a:ext>
                  </a:extLst>
                </a:gridCol>
                <a:gridCol w="735104">
                  <a:extLst>
                    <a:ext uri="{9D8B030D-6E8A-4147-A177-3AD203B41FA5}">
                      <a16:colId xmlns:a16="http://schemas.microsoft.com/office/drawing/2014/main" val="3447590202"/>
                    </a:ext>
                  </a:extLst>
                </a:gridCol>
                <a:gridCol w="475506">
                  <a:extLst>
                    <a:ext uri="{9D8B030D-6E8A-4147-A177-3AD203B41FA5}">
                      <a16:colId xmlns:a16="http://schemas.microsoft.com/office/drawing/2014/main" val="2593814981"/>
                    </a:ext>
                  </a:extLst>
                </a:gridCol>
                <a:gridCol w="475506">
                  <a:extLst>
                    <a:ext uri="{9D8B030D-6E8A-4147-A177-3AD203B41FA5}">
                      <a16:colId xmlns:a16="http://schemas.microsoft.com/office/drawing/2014/main" val="3430881995"/>
                    </a:ext>
                  </a:extLst>
                </a:gridCol>
                <a:gridCol w="475506">
                  <a:extLst>
                    <a:ext uri="{9D8B030D-6E8A-4147-A177-3AD203B41FA5}">
                      <a16:colId xmlns:a16="http://schemas.microsoft.com/office/drawing/2014/main" val="4146119887"/>
                    </a:ext>
                  </a:extLst>
                </a:gridCol>
                <a:gridCol w="475506">
                  <a:extLst>
                    <a:ext uri="{9D8B030D-6E8A-4147-A177-3AD203B41FA5}">
                      <a16:colId xmlns:a16="http://schemas.microsoft.com/office/drawing/2014/main" val="4097840775"/>
                    </a:ext>
                  </a:extLst>
                </a:gridCol>
                <a:gridCol w="475506">
                  <a:extLst>
                    <a:ext uri="{9D8B030D-6E8A-4147-A177-3AD203B41FA5}">
                      <a16:colId xmlns:a16="http://schemas.microsoft.com/office/drawing/2014/main" val="3561427057"/>
                    </a:ext>
                  </a:extLst>
                </a:gridCol>
                <a:gridCol w="475506">
                  <a:extLst>
                    <a:ext uri="{9D8B030D-6E8A-4147-A177-3AD203B41FA5}">
                      <a16:colId xmlns:a16="http://schemas.microsoft.com/office/drawing/2014/main" val="33892888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 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속본수량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B/D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 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B/D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 낱본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출하중량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출하합계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1268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P01-2022J22-001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75853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P01-2022J22-002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393876"/>
                  </a:ext>
                </a:extLst>
              </a:tr>
              <a:tr h="11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P01-2022J22-003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778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35608"/>
                  </a:ext>
                </a:extLst>
              </a:tr>
            </a:tbl>
          </a:graphicData>
        </a:graphic>
      </p:graphicFrame>
      <p:sp>
        <p:nvSpPr>
          <p:cNvPr id="35" name="Text Area"/>
          <p:cNvSpPr/>
          <p:nvPr/>
        </p:nvSpPr>
        <p:spPr>
          <a:xfrm>
            <a:off x="4376936" y="4641232"/>
            <a:ext cx="3456385" cy="1545554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noProof="1">
              <a:solidFill>
                <a:schemeClr val="tx2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74349" y="4556155"/>
            <a:ext cx="138111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+mn-ea"/>
                <a:ea typeface="+mn-ea"/>
              </a:rPr>
              <a:t>배송 정보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993570"/>
              </p:ext>
            </p:extLst>
          </p:nvPr>
        </p:nvGraphicFramePr>
        <p:xfrm>
          <a:off x="4448945" y="4869340"/>
          <a:ext cx="3312370" cy="864580"/>
        </p:xfrm>
        <a:graphic>
          <a:graphicData uri="http://schemas.openxmlformats.org/drawingml/2006/table">
            <a:tbl>
              <a:tblPr/>
              <a:tblGrid>
                <a:gridCol w="82968">
                  <a:extLst>
                    <a:ext uri="{9D8B030D-6E8A-4147-A177-3AD203B41FA5}">
                      <a16:colId xmlns:a16="http://schemas.microsoft.com/office/drawing/2014/main" val="4215850096"/>
                    </a:ext>
                  </a:extLst>
                </a:gridCol>
                <a:gridCol w="252099">
                  <a:extLst>
                    <a:ext uri="{9D8B030D-6E8A-4147-A177-3AD203B41FA5}">
                      <a16:colId xmlns:a16="http://schemas.microsoft.com/office/drawing/2014/main" val="220777527"/>
                    </a:ext>
                  </a:extLst>
                </a:gridCol>
                <a:gridCol w="197849">
                  <a:extLst>
                    <a:ext uri="{9D8B030D-6E8A-4147-A177-3AD203B41FA5}">
                      <a16:colId xmlns:a16="http://schemas.microsoft.com/office/drawing/2014/main" val="1943480868"/>
                    </a:ext>
                  </a:extLst>
                </a:gridCol>
                <a:gridCol w="197849">
                  <a:extLst>
                    <a:ext uri="{9D8B030D-6E8A-4147-A177-3AD203B41FA5}">
                      <a16:colId xmlns:a16="http://schemas.microsoft.com/office/drawing/2014/main" val="3425608214"/>
                    </a:ext>
                  </a:extLst>
                </a:gridCol>
                <a:gridCol w="194658">
                  <a:extLst>
                    <a:ext uri="{9D8B030D-6E8A-4147-A177-3AD203B41FA5}">
                      <a16:colId xmlns:a16="http://schemas.microsoft.com/office/drawing/2014/main" val="1336598731"/>
                    </a:ext>
                  </a:extLst>
                </a:gridCol>
                <a:gridCol w="197849">
                  <a:extLst>
                    <a:ext uri="{9D8B030D-6E8A-4147-A177-3AD203B41FA5}">
                      <a16:colId xmlns:a16="http://schemas.microsoft.com/office/drawing/2014/main" val="3842811035"/>
                    </a:ext>
                  </a:extLst>
                </a:gridCol>
                <a:gridCol w="197849">
                  <a:extLst>
                    <a:ext uri="{9D8B030D-6E8A-4147-A177-3AD203B41FA5}">
                      <a16:colId xmlns:a16="http://schemas.microsoft.com/office/drawing/2014/main" val="293912140"/>
                    </a:ext>
                  </a:extLst>
                </a:gridCol>
                <a:gridCol w="175511">
                  <a:extLst>
                    <a:ext uri="{9D8B030D-6E8A-4147-A177-3AD203B41FA5}">
                      <a16:colId xmlns:a16="http://schemas.microsoft.com/office/drawing/2014/main" val="1015876204"/>
                    </a:ext>
                  </a:extLst>
                </a:gridCol>
                <a:gridCol w="462710">
                  <a:extLst>
                    <a:ext uri="{9D8B030D-6E8A-4147-A177-3AD203B41FA5}">
                      <a16:colId xmlns:a16="http://schemas.microsoft.com/office/drawing/2014/main" val="798451785"/>
                    </a:ext>
                  </a:extLst>
                </a:gridCol>
                <a:gridCol w="319110">
                  <a:extLst>
                    <a:ext uri="{9D8B030D-6E8A-4147-A177-3AD203B41FA5}">
                      <a16:colId xmlns:a16="http://schemas.microsoft.com/office/drawing/2014/main" val="2886983644"/>
                    </a:ext>
                  </a:extLst>
                </a:gridCol>
                <a:gridCol w="319110">
                  <a:extLst>
                    <a:ext uri="{9D8B030D-6E8A-4147-A177-3AD203B41FA5}">
                      <a16:colId xmlns:a16="http://schemas.microsoft.com/office/drawing/2014/main" val="1392126429"/>
                    </a:ext>
                  </a:extLst>
                </a:gridCol>
                <a:gridCol w="319110">
                  <a:extLst>
                    <a:ext uri="{9D8B030D-6E8A-4147-A177-3AD203B41FA5}">
                      <a16:colId xmlns:a16="http://schemas.microsoft.com/office/drawing/2014/main" val="1444654061"/>
                    </a:ext>
                  </a:extLst>
                </a:gridCol>
                <a:gridCol w="197849">
                  <a:extLst>
                    <a:ext uri="{9D8B030D-6E8A-4147-A177-3AD203B41FA5}">
                      <a16:colId xmlns:a16="http://schemas.microsoft.com/office/drawing/2014/main" val="3261486055"/>
                    </a:ext>
                  </a:extLst>
                </a:gridCol>
                <a:gridCol w="197849">
                  <a:extLst>
                    <a:ext uri="{9D8B030D-6E8A-4147-A177-3AD203B41FA5}">
                      <a16:colId xmlns:a16="http://schemas.microsoft.com/office/drawing/2014/main" val="2503323476"/>
                    </a:ext>
                  </a:extLst>
                </a:gridCol>
              </a:tblGrid>
              <a:tr h="2952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의뢰일</a:t>
                      </a: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상차일</a:t>
                      </a: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직송업체명</a:t>
                      </a: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도착지</a:t>
                      </a: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도착일자</a:t>
                      </a: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차량번호</a:t>
                      </a: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기사명</a:t>
                      </a: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업체운임부담금</a:t>
                      </a: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</a:t>
                      </a: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258162"/>
                  </a:ext>
                </a:extLst>
              </a:tr>
              <a:tr h="2618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S0-220624-02</a:t>
                      </a: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2022-06-24</a:t>
                      </a: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2022-07-07</a:t>
                      </a: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0" marR="5570" marT="5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738338"/>
                  </a:ext>
                </a:extLst>
              </a:tr>
            </a:tbl>
          </a:graphicData>
        </a:graphic>
      </p:graphicFrame>
      <p:grpSp>
        <p:nvGrpSpPr>
          <p:cNvPr id="39" name="Tooltip" descr="&lt;SmartSettings&gt;&lt;SmartResize enabled=&quot;True&quot; minWidth=&quot;6&quot; minHeight=&quot;2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1199469" y="5722922"/>
            <a:ext cx="2112117" cy="273716"/>
            <a:chOff x="3126804" y="1149496"/>
            <a:chExt cx="2112117" cy="273716"/>
          </a:xfrm>
          <a:solidFill>
            <a:srgbClr val="FFFFFF"/>
          </a:solidFill>
        </p:grpSpPr>
        <p:sp>
          <p:nvSpPr>
            <p:cNvPr id="40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2"/>
              </p:custDataLst>
            </p:nvPr>
          </p:nvSpPr>
          <p:spPr>
            <a:xfrm>
              <a:off x="3126804" y="1216186"/>
              <a:ext cx="2112117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출하전표관리에서 입력된 포장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정보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2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Tooltip" descr="&lt;SmartSettings&gt;&lt;SmartResize enabled=&quot;True&quot; minWidth=&quot;6&quot; minHeight=&quot;2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5161285" y="5825170"/>
            <a:ext cx="1887697" cy="273716"/>
            <a:chOff x="3239020" y="1149496"/>
            <a:chExt cx="1887697" cy="273716"/>
          </a:xfrm>
          <a:solidFill>
            <a:srgbClr val="FFFFFF"/>
          </a:solidFill>
        </p:grpSpPr>
        <p:sp>
          <p:nvSpPr>
            <p:cNvPr id="45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1"/>
              </p:custDataLst>
            </p:nvPr>
          </p:nvSpPr>
          <p:spPr>
            <a:xfrm>
              <a:off x="3239020" y="1216186"/>
              <a:ext cx="1887697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출하지시관리에서 입력된 배송정보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7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6959886" y="1029001"/>
            <a:ext cx="94544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거매명세서 인쇄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49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657549" y="1002834"/>
            <a:ext cx="94544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할인율 저장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0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3683716" y="1012980"/>
            <a:ext cx="94544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할인율 일괄변경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2479" y="1822095"/>
            <a:ext cx="7632850" cy="1930779"/>
          </a:xfrm>
          <a:prstGeom prst="rect">
            <a:avLst/>
          </a:prstGeom>
        </p:spPr>
      </p:pic>
      <p:grpSp>
        <p:nvGrpSpPr>
          <p:cNvPr id="51" name="Tooltip" descr="&lt;SmartSettings&gt;&lt;SmartResize enabled=&quot;True&quot; minWidth=&quot;6&quot; minHeight=&quot;2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2512630" y="3571894"/>
            <a:ext cx="3912900" cy="865218"/>
            <a:chOff x="2242597" y="1149496"/>
            <a:chExt cx="3912900" cy="865218"/>
          </a:xfrm>
          <a:solidFill>
            <a:srgbClr val="FFFFCC"/>
          </a:solidFill>
        </p:grpSpPr>
        <p:sp>
          <p:nvSpPr>
            <p:cNvPr id="52" name="Box" descr="&lt;Tags&gt;&lt;SMARTRESIZEANCHORS&gt;Absolute,None,Absolute,Absolute&lt;/SMARTRESIZEANCHORS&gt;&lt;/Tags&gt;"/>
            <p:cNvSpPr/>
            <p:nvPr/>
          </p:nvSpPr>
          <p:spPr>
            <a:xfrm>
              <a:off x="2242597" y="1216186"/>
              <a:ext cx="3912900" cy="798528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Base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단가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기준정보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&gt;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강관가격관리에서 가져옴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본당가격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= Base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단가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길이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매출액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.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중분류가 주문품일 경우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주문품단가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길이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합계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.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중분류가 주문품이 아닐 경우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본당가격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합계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할인율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구분 필드 참조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3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Tooltip" descr="&lt;Tags&gt;&lt;SMARTRESIZEENABLED&gt;True&lt;/SMARTRESIZEENABLED&gt;&lt;SMARTRESIZEMINSIZE&gt;6,20&lt;/SMARTRESIZEMINSIZE&gt;&lt;/Tags&gt;"/>
          <p:cNvGrpSpPr/>
          <p:nvPr/>
        </p:nvGrpSpPr>
        <p:grpSpPr>
          <a:xfrm>
            <a:off x="2020716" y="1613649"/>
            <a:ext cx="2817438" cy="273716"/>
            <a:chOff x="-96180" y="1673165"/>
            <a:chExt cx="2817438" cy="273716"/>
          </a:xfrm>
        </p:grpSpPr>
        <p:sp>
          <p:nvSpPr>
            <p:cNvPr id="62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10"/>
              </p:custDataLst>
            </p:nvPr>
          </p:nvSpPr>
          <p:spPr>
            <a:xfrm>
              <a:off x="-96180" y="1673165"/>
              <a:ext cx="2817438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강관가격관리에서 일치하는 정보를 불러옴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수정 가능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5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7563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72480" y="1664818"/>
            <a:ext cx="7560839" cy="2514665"/>
          </a:xfrm>
          <a:prstGeom prst="rect">
            <a:avLst/>
          </a:prstGeom>
        </p:spPr>
      </p:pic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406942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영업관리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생산의뢰관리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영업에서 제품 생산을 위하여 생산부서에 생산의뢰를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생산의뢰관리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134908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신규 등록 팝업 구동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생산의뢰확정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상태를 확정으로변경하고 생산관리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생산계획관리에서 조회 가능 상태로 변경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 확정취소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상태를 등록으로 변경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단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상태가 확정인 건만 가능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3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14" name="Button">
            <a:hlinkClick r:id="rId28" action="ppaction://hlinksldjump"/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80976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등록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15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7366491" y="1018646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삭제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1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16802" y="2151906"/>
            <a:ext cx="182370" cy="144283"/>
            <a:chOff x="554563" y="2592239"/>
            <a:chExt cx="279353" cy="212366"/>
          </a:xfrm>
        </p:grpSpPr>
        <p:sp>
          <p:nvSpPr>
            <p:cNvPr id="120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3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4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316802" y="2357049"/>
            <a:ext cx="182370" cy="144283"/>
            <a:chOff x="554563" y="2592239"/>
            <a:chExt cx="279353" cy="212366"/>
          </a:xfrm>
        </p:grpSpPr>
        <p:sp>
          <p:nvSpPr>
            <p:cNvPr id="136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7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8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316802" y="2571717"/>
            <a:ext cx="182370" cy="144283"/>
            <a:chOff x="554563" y="2592239"/>
            <a:chExt cx="279353" cy="212366"/>
          </a:xfrm>
        </p:grpSpPr>
        <p:sp>
          <p:nvSpPr>
            <p:cNvPr id="140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2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316802" y="2776225"/>
            <a:ext cx="182370" cy="144283"/>
            <a:chOff x="554563" y="2592239"/>
            <a:chExt cx="279353" cy="212366"/>
          </a:xfrm>
        </p:grpSpPr>
        <p:sp>
          <p:nvSpPr>
            <p:cNvPr id="144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5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316802" y="3015658"/>
            <a:ext cx="182370" cy="144283"/>
            <a:chOff x="554563" y="2592239"/>
            <a:chExt cx="279353" cy="212366"/>
          </a:xfrm>
        </p:grpSpPr>
        <p:sp>
          <p:nvSpPr>
            <p:cNvPr id="148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0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1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316802" y="3233586"/>
            <a:ext cx="182370" cy="144283"/>
            <a:chOff x="554563" y="2592239"/>
            <a:chExt cx="279353" cy="212366"/>
          </a:xfrm>
        </p:grpSpPr>
        <p:sp>
          <p:nvSpPr>
            <p:cNvPr id="153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4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5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316802" y="3453969"/>
            <a:ext cx="182370" cy="144283"/>
            <a:chOff x="554563" y="2592239"/>
            <a:chExt cx="279353" cy="212366"/>
          </a:xfrm>
        </p:grpSpPr>
        <p:sp>
          <p:nvSpPr>
            <p:cNvPr id="157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8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316802" y="3677524"/>
            <a:ext cx="182370" cy="144283"/>
            <a:chOff x="554563" y="2592239"/>
            <a:chExt cx="279353" cy="212366"/>
          </a:xfrm>
        </p:grpSpPr>
        <p:sp>
          <p:nvSpPr>
            <p:cNvPr id="161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2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4" name="Drop-Down Box"/>
          <p:cNvGrpSpPr/>
          <p:nvPr/>
        </p:nvGrpSpPr>
        <p:grpSpPr>
          <a:xfrm>
            <a:off x="272481" y="1357036"/>
            <a:ext cx="752251" cy="241092"/>
            <a:chOff x="595688" y="1261242"/>
            <a:chExt cx="1368150" cy="241092"/>
          </a:xfrm>
        </p:grpSpPr>
        <p:sp>
          <p:nvSpPr>
            <p:cNvPr id="165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22"/>
              </p:custDataLst>
            </p:nvPr>
          </p:nvSpPr>
          <p:spPr>
            <a:xfrm>
              <a:off x="595688" y="1261242"/>
              <a:ext cx="1368150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의뢰일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6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3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7" name="Date Field" descr="&lt;SmartSettings&gt;&lt;SmartResize enabled=&quot;True&quot; minWidth=&quot;20&quot; minHeight=&quot;13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1128055" y="1357036"/>
            <a:ext cx="1035146" cy="241092"/>
            <a:chOff x="928688" y="1261242"/>
            <a:chExt cx="1035146" cy="241092"/>
          </a:xfrm>
        </p:grpSpPr>
        <p:sp>
          <p:nvSpPr>
            <p:cNvPr id="168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9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0" name="Date Field" descr="&lt;SmartSettings&gt;&lt;SmartResize enabled=&quot;True&quot; minWidth=&quot;20&quot; minHeight=&quot;13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2303443" y="1357036"/>
            <a:ext cx="1035146" cy="241092"/>
            <a:chOff x="928688" y="1261242"/>
            <a:chExt cx="1035146" cy="241092"/>
          </a:xfrm>
        </p:grpSpPr>
        <p:sp>
          <p:nvSpPr>
            <p:cNvPr id="171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2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3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2"/>
            </p:custDataLst>
          </p:nvPr>
        </p:nvSpPr>
        <p:spPr>
          <a:xfrm>
            <a:off x="3462810" y="1357036"/>
            <a:ext cx="1202158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생산의뢰번호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2163201" y="1357036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3800873" y="1664631"/>
            <a:ext cx="1008112" cy="2483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6" name="Tooltip" descr="&lt;SmartSettings&gt;&lt;SmartResize enabled=&quot;True&quot; minWidth=&quot;6&quot; minHeight=&quot;20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2690793" y="2294254"/>
            <a:ext cx="3228272" cy="717343"/>
            <a:chOff x="2568728" y="1149496"/>
            <a:chExt cx="3228272" cy="717343"/>
          </a:xfrm>
          <a:solidFill>
            <a:srgbClr val="FFFFCC"/>
          </a:solidFill>
        </p:grpSpPr>
        <p:sp>
          <p:nvSpPr>
            <p:cNvPr id="177" name="Box" descr="&lt;Tags&gt;&lt;SMARTRESIZEANCHORS&gt;Absolute,None,Absolute,Absolute&lt;/SMARTRESIZEANCHORS&gt;&lt;/Tags&gt;"/>
            <p:cNvSpPr/>
            <p:nvPr/>
          </p:nvSpPr>
          <p:spPr>
            <a:xfrm>
              <a:off x="2568728" y="1216186"/>
              <a:ext cx="3228272" cy="650653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실중량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본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= 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외경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–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실두께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실두께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0.02466 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길이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이론중량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본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= 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외경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이론두께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이론두께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0.02466 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길이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실중량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(kg) =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실중량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본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합계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이론중량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(kg) =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이론중량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본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합계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8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9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Button">
            <a:hlinkClick r:id="rId28" action="ppaction://hlinksldjump"/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486565" y="995324"/>
            <a:ext cx="101816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생산의뢰 확정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81" name="Button">
            <a:hlinkClick r:id="rId28" action="ppaction://hlinksldjump"/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561912" y="1008607"/>
            <a:ext cx="1094944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생산의뢰 확정취소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82" name="Cutout"/>
          <p:cNvGrpSpPr/>
          <p:nvPr/>
        </p:nvGrpSpPr>
        <p:grpSpPr>
          <a:xfrm>
            <a:off x="7727240" y="1671260"/>
            <a:ext cx="239713" cy="2485019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183" name="Fill"/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4" name="Border"/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339233" y="557232"/>
            <a:ext cx="4526105" cy="2471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65338" y="557233"/>
            <a:ext cx="2196246" cy="247440"/>
          </a:xfrm>
          <a:prstGeom prst="rect">
            <a:avLst/>
          </a:prstGeom>
        </p:spPr>
      </p:pic>
      <p:sp>
        <p:nvSpPr>
          <p:cNvPr id="185" name="Text Box"/>
          <p:cNvSpPr/>
          <p:nvPr/>
        </p:nvSpPr>
        <p:spPr>
          <a:xfrm>
            <a:off x="8047851" y="2520645"/>
            <a:ext cx="1719385" cy="933589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</a:t>
            </a:r>
            <a:r>
              <a:rPr lang="ko-KR" altLang="en-US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영업관리 </a:t>
            </a:r>
            <a:r>
              <a: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ko-KR" altLang="en-US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생산의뢰관리에서 등록된 항목중 </a:t>
            </a:r>
            <a:r>
              <a: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ko-KR" altLang="en-US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비트제거</a:t>
            </a:r>
            <a:r>
              <a: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”, “</a:t>
            </a:r>
            <a:r>
              <a:rPr lang="ko-KR" altLang="en-US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비트관리</a:t>
            </a:r>
            <a:r>
              <a: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”, “</a:t>
            </a:r>
            <a:r>
              <a:rPr lang="ko-KR" altLang="en-US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면취방법</a:t>
            </a:r>
            <a:r>
              <a: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</a:t>
            </a:r>
            <a:r>
              <a:rPr lang="ko-KR" altLang="en-US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항목은 생산관리 </a:t>
            </a:r>
            <a:r>
              <a: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ko-KR" altLang="en-US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작업지시 관리의 사양에 표시됨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Panel"/>
          <p:cNvSpPr/>
          <p:nvPr/>
        </p:nvSpPr>
        <p:spPr>
          <a:xfrm>
            <a:off x="257169" y="4373874"/>
            <a:ext cx="7576150" cy="190473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Label"/>
          <p:cNvSpPr txBox="1"/>
          <p:nvPr/>
        </p:nvSpPr>
        <p:spPr>
          <a:xfrm>
            <a:off x="299713" y="4264272"/>
            <a:ext cx="609398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품목정보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566494"/>
              </p:ext>
            </p:extLst>
          </p:nvPr>
        </p:nvGraphicFramePr>
        <p:xfrm>
          <a:off x="359796" y="4470419"/>
          <a:ext cx="7367448" cy="1569720"/>
        </p:xfrm>
        <a:graphic>
          <a:graphicData uri="http://schemas.openxmlformats.org/drawingml/2006/table">
            <a:tbl>
              <a:tblPr/>
              <a:tblGrid>
                <a:gridCol w="306977">
                  <a:extLst>
                    <a:ext uri="{9D8B030D-6E8A-4147-A177-3AD203B41FA5}">
                      <a16:colId xmlns:a16="http://schemas.microsoft.com/office/drawing/2014/main" val="2421471876"/>
                    </a:ext>
                  </a:extLst>
                </a:gridCol>
                <a:gridCol w="306977">
                  <a:extLst>
                    <a:ext uri="{9D8B030D-6E8A-4147-A177-3AD203B41FA5}">
                      <a16:colId xmlns:a16="http://schemas.microsoft.com/office/drawing/2014/main" val="3559689839"/>
                    </a:ext>
                  </a:extLst>
                </a:gridCol>
                <a:gridCol w="613954">
                  <a:extLst>
                    <a:ext uri="{9D8B030D-6E8A-4147-A177-3AD203B41FA5}">
                      <a16:colId xmlns:a16="http://schemas.microsoft.com/office/drawing/2014/main" val="777885013"/>
                    </a:ext>
                  </a:extLst>
                </a:gridCol>
                <a:gridCol w="613954">
                  <a:extLst>
                    <a:ext uri="{9D8B030D-6E8A-4147-A177-3AD203B41FA5}">
                      <a16:colId xmlns:a16="http://schemas.microsoft.com/office/drawing/2014/main" val="4149011590"/>
                    </a:ext>
                  </a:extLst>
                </a:gridCol>
                <a:gridCol w="613954">
                  <a:extLst>
                    <a:ext uri="{9D8B030D-6E8A-4147-A177-3AD203B41FA5}">
                      <a16:colId xmlns:a16="http://schemas.microsoft.com/office/drawing/2014/main" val="3299868756"/>
                    </a:ext>
                  </a:extLst>
                </a:gridCol>
                <a:gridCol w="613954">
                  <a:extLst>
                    <a:ext uri="{9D8B030D-6E8A-4147-A177-3AD203B41FA5}">
                      <a16:colId xmlns:a16="http://schemas.microsoft.com/office/drawing/2014/main" val="3463619378"/>
                    </a:ext>
                  </a:extLst>
                </a:gridCol>
                <a:gridCol w="613954">
                  <a:extLst>
                    <a:ext uri="{9D8B030D-6E8A-4147-A177-3AD203B41FA5}">
                      <a16:colId xmlns:a16="http://schemas.microsoft.com/office/drawing/2014/main" val="2843693624"/>
                    </a:ext>
                  </a:extLst>
                </a:gridCol>
                <a:gridCol w="613954">
                  <a:extLst>
                    <a:ext uri="{9D8B030D-6E8A-4147-A177-3AD203B41FA5}">
                      <a16:colId xmlns:a16="http://schemas.microsoft.com/office/drawing/2014/main" val="2275942242"/>
                    </a:ext>
                  </a:extLst>
                </a:gridCol>
                <a:gridCol w="613954">
                  <a:extLst>
                    <a:ext uri="{9D8B030D-6E8A-4147-A177-3AD203B41FA5}">
                      <a16:colId xmlns:a16="http://schemas.microsoft.com/office/drawing/2014/main" val="1885589173"/>
                    </a:ext>
                  </a:extLst>
                </a:gridCol>
                <a:gridCol w="613954">
                  <a:extLst>
                    <a:ext uri="{9D8B030D-6E8A-4147-A177-3AD203B41FA5}">
                      <a16:colId xmlns:a16="http://schemas.microsoft.com/office/drawing/2014/main" val="703736163"/>
                    </a:ext>
                  </a:extLst>
                </a:gridCol>
                <a:gridCol w="613954">
                  <a:extLst>
                    <a:ext uri="{9D8B030D-6E8A-4147-A177-3AD203B41FA5}">
                      <a16:colId xmlns:a16="http://schemas.microsoft.com/office/drawing/2014/main" val="4278620956"/>
                    </a:ext>
                  </a:extLst>
                </a:gridCol>
                <a:gridCol w="613954">
                  <a:extLst>
                    <a:ext uri="{9D8B030D-6E8A-4147-A177-3AD203B41FA5}">
                      <a16:colId xmlns:a16="http://schemas.microsoft.com/office/drawing/2014/main" val="2199321417"/>
                    </a:ext>
                  </a:extLst>
                </a:gridCol>
                <a:gridCol w="613954">
                  <a:extLst>
                    <a:ext uri="{9D8B030D-6E8A-4147-A177-3AD203B41FA5}">
                      <a16:colId xmlns:a16="http://schemas.microsoft.com/office/drawing/2014/main" val="5035433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의뢰순번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품목구분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중분류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관경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호칭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실두께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이론두께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B/D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낱본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6053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06365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53686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18578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2853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41456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68890"/>
                  </a:ext>
                </a:extLst>
              </a:tr>
            </a:tbl>
          </a:graphicData>
        </a:graphic>
      </p:graphicFrame>
      <p:grpSp>
        <p:nvGrpSpPr>
          <p:cNvPr id="72" name="Tooltip" descr="&lt;SmartSettings&gt;&lt;SmartResize enabled=&quot;True&quot; minWidth=&quot;6&quot; minHeight=&quot;20&quot; /&gt;&lt;/SmartSettings&gt;"/>
          <p:cNvGrpSpPr/>
          <p:nvPr>
            <p:custDataLst>
              <p:tags r:id="rId14"/>
            </p:custDataLst>
          </p:nvPr>
        </p:nvGrpSpPr>
        <p:grpSpPr>
          <a:xfrm>
            <a:off x="5287175" y="5928149"/>
            <a:ext cx="528809" cy="421592"/>
            <a:chOff x="3918452" y="1149496"/>
            <a:chExt cx="528809" cy="421592"/>
          </a:xfrm>
          <a:solidFill>
            <a:srgbClr val="FFFFCC"/>
          </a:solidFill>
        </p:grpSpPr>
        <p:sp>
          <p:nvSpPr>
            <p:cNvPr id="73" name="Box" descr="&lt;Tags&gt;&lt;SMARTRESIZEANCHORS&gt;Absolute,None,Absolute,Absolute&lt;/SMARTRESIZEANCHORS&gt;&lt;/Tags&gt;"/>
            <p:cNvSpPr/>
            <p:nvPr/>
          </p:nvSpPr>
          <p:spPr>
            <a:xfrm>
              <a:off x="3918452" y="1216186"/>
              <a:ext cx="528809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</a:t>
              </a:r>
            </a:p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필수값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5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Tooltip" descr="&lt;SmartSettings&gt;&lt;SmartResize enabled=&quot;True&quot; minWidth=&quot;6&quot; minHeight=&quot;20&quot; /&gt;&lt;/SmartSettings&gt;"/>
          <p:cNvGrpSpPr/>
          <p:nvPr>
            <p:custDataLst>
              <p:tags r:id="rId15"/>
            </p:custDataLst>
          </p:nvPr>
        </p:nvGrpSpPr>
        <p:grpSpPr>
          <a:xfrm>
            <a:off x="7085747" y="5928149"/>
            <a:ext cx="1018969" cy="421592"/>
            <a:chOff x="3673374" y="1149496"/>
            <a:chExt cx="1018969" cy="421592"/>
          </a:xfrm>
          <a:solidFill>
            <a:srgbClr val="FFFFCC"/>
          </a:solidFill>
        </p:grpSpPr>
        <p:sp>
          <p:nvSpPr>
            <p:cNvPr id="77" name="Box" descr="&lt;Tags&gt;&lt;SMARTRESIZEANCHORS&gt;Absolute,None,Absolute,Absolute&lt;/SMARTRESIZEANCHORS&gt;&lt;/Tags&gt;"/>
            <p:cNvSpPr/>
            <p:nvPr/>
          </p:nvSpPr>
          <p:spPr>
            <a:xfrm>
              <a:off x="3673374" y="1216186"/>
              <a:ext cx="1018969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자동계산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B/D +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낱본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9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" name="그림 8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787493" y="5084355"/>
            <a:ext cx="876300" cy="619125"/>
          </a:xfrm>
          <a:prstGeom prst="rect">
            <a:avLst/>
          </a:prstGeom>
        </p:spPr>
      </p:pic>
      <p:grpSp>
        <p:nvGrpSpPr>
          <p:cNvPr id="82" name="Tooltip" descr="&lt;SmartSettings&gt;&lt;SmartResize enabled=&quot;True&quot; minWidth=&quot;13&quot; minHeight=&quot;8&quot; /&gt;&lt;/SmartSettings&gt;"/>
          <p:cNvGrpSpPr/>
          <p:nvPr>
            <p:custDataLst>
              <p:tags r:id="rId16"/>
            </p:custDataLst>
          </p:nvPr>
        </p:nvGrpSpPr>
        <p:grpSpPr>
          <a:xfrm>
            <a:off x="2361162" y="5081581"/>
            <a:ext cx="1862586" cy="354902"/>
            <a:chOff x="2674545" y="1143210"/>
            <a:chExt cx="1862586" cy="354902"/>
          </a:xfrm>
          <a:solidFill>
            <a:srgbClr val="FFFFCC"/>
          </a:solidFill>
        </p:grpSpPr>
        <p:sp>
          <p:nvSpPr>
            <p:cNvPr id="83" name="Box" descr="&lt;SmartSettings&gt;&lt;SmartResize anchorLeft=&quot;Absolute&quot; anchorTop=&quot;Absolute&quot; anchorRight=&quot;None&quot; anchorBottom=&quot;Absolut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2741237" y="1143210"/>
              <a:ext cx="1795894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추가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품목선택 팝업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삭제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선택한 항목 목록에서 삭제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5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Tooltip" descr="&lt;SmartSettings&gt;&lt;SmartResize enabled=&quot;True&quot; minWidth=&quot;6&quot; minHeight=&quot;20&quot; /&gt;&lt;/SmartSettings&gt;"/>
          <p:cNvGrpSpPr/>
          <p:nvPr>
            <p:custDataLst>
              <p:tags r:id="rId17"/>
            </p:custDataLst>
          </p:nvPr>
        </p:nvGrpSpPr>
        <p:grpSpPr>
          <a:xfrm>
            <a:off x="5968472" y="5928149"/>
            <a:ext cx="528809" cy="421592"/>
            <a:chOff x="3918452" y="1149496"/>
            <a:chExt cx="528809" cy="421592"/>
          </a:xfrm>
          <a:solidFill>
            <a:srgbClr val="FFFFCC"/>
          </a:solidFill>
        </p:grpSpPr>
        <p:sp>
          <p:nvSpPr>
            <p:cNvPr id="87" name="Box" descr="&lt;Tags&gt;&lt;SMARTRESIZEANCHORS&gt;Absolute,None,Absolute,Absolute&lt;/SMARTRESIZEANCHORS&gt;&lt;/Tags&gt;"/>
            <p:cNvSpPr/>
            <p:nvPr/>
          </p:nvSpPr>
          <p:spPr>
            <a:xfrm>
              <a:off x="3918452" y="1216186"/>
              <a:ext cx="528809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</a:t>
              </a:r>
            </a:p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필수값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9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Tooltip" descr="&lt;SmartSettings&gt;&lt;SmartResize enabled=&quot;True&quot; minWidth=&quot;6&quot; minHeight=&quot;20&quot; /&gt;&lt;/SmartSettings&gt;"/>
          <p:cNvGrpSpPr/>
          <p:nvPr>
            <p:custDataLst>
              <p:tags r:id="rId18"/>
            </p:custDataLst>
          </p:nvPr>
        </p:nvGrpSpPr>
        <p:grpSpPr>
          <a:xfrm>
            <a:off x="6514363" y="5928149"/>
            <a:ext cx="528809" cy="421592"/>
            <a:chOff x="3918452" y="1149496"/>
            <a:chExt cx="528809" cy="421592"/>
          </a:xfrm>
          <a:solidFill>
            <a:srgbClr val="FFFFCC"/>
          </a:solidFill>
        </p:grpSpPr>
        <p:sp>
          <p:nvSpPr>
            <p:cNvPr id="91" name="Box" descr="&lt;Tags&gt;&lt;SMARTRESIZEANCHORS&gt;Absolute,None,Absolute,Absolute&lt;/SMARTRESIZEANCHORS&gt;&lt;/Tags&gt;"/>
            <p:cNvSpPr/>
            <p:nvPr/>
          </p:nvSpPr>
          <p:spPr>
            <a:xfrm>
              <a:off x="3918452" y="1216186"/>
              <a:ext cx="528809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</a:t>
              </a:r>
            </a:p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필수값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93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Tooltip" descr="&lt;SmartSettings&gt;&lt;SmartResize enabled=&quot;True&quot; minWidth=&quot;6&quot; minHeight=&quot;20&quot; /&gt;&lt;/SmartSettings&gt;"/>
          <p:cNvGrpSpPr/>
          <p:nvPr>
            <p:custDataLst>
              <p:tags r:id="rId19"/>
            </p:custDataLst>
          </p:nvPr>
        </p:nvGrpSpPr>
        <p:grpSpPr>
          <a:xfrm>
            <a:off x="1995646" y="4091263"/>
            <a:ext cx="3875420" cy="421592"/>
            <a:chOff x="-625173" y="1525289"/>
            <a:chExt cx="3875420" cy="421592"/>
          </a:xfrm>
        </p:grpSpPr>
        <p:sp>
          <p:nvSpPr>
            <p:cNvPr id="95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20"/>
              </p:custDataLst>
            </p:nvPr>
          </p:nvSpPr>
          <p:spPr>
            <a:xfrm>
              <a:off x="-625173" y="1525289"/>
              <a:ext cx="3875420" cy="354902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길이를 수정할 경우 동일 사양의 품목이 없을 경우 신규 품목으로 자동등록</a:t>
              </a:r>
              <a:endPara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필수값</a:t>
              </a:r>
              <a:r>
                <a:rPr lang="en-US" altLang="ko-KR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97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4220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735237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영업관리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생산의뢰관리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등록팝업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영업에서 제품 생산을 위하여 생산부서에 생산의뢰를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생산의뢰관리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134908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생산의뢰번호 채번 규칙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S + “-” + “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부서코드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+ “-” yymmdd + “-” + 2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자리 순차번호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날짜 기준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Ex) S-S0-230208-01, </a:t>
            </a: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S-Y1-230208-02, …</a:t>
            </a: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0" name="Panel"/>
          <p:cNvSpPr/>
          <p:nvPr/>
        </p:nvSpPr>
        <p:spPr>
          <a:xfrm>
            <a:off x="587902" y="1050626"/>
            <a:ext cx="7032174" cy="309845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1" name="Panel"/>
          <p:cNvSpPr/>
          <p:nvPr/>
        </p:nvSpPr>
        <p:spPr>
          <a:xfrm>
            <a:off x="729138" y="1911345"/>
            <a:ext cx="6779877" cy="1986711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2" name="Labeled Field"/>
          <p:cNvGrpSpPr/>
          <p:nvPr/>
        </p:nvGrpSpPr>
        <p:grpSpPr>
          <a:xfrm>
            <a:off x="587902" y="2002255"/>
            <a:ext cx="2283764" cy="241092"/>
            <a:chOff x="716602" y="2039771"/>
            <a:chExt cx="2584076" cy="241092"/>
          </a:xfrm>
        </p:grpSpPr>
        <p:sp>
          <p:nvSpPr>
            <p:cNvPr id="113" name="Text Box"/>
            <p:cNvSpPr/>
            <p:nvPr/>
          </p:nvSpPr>
          <p:spPr>
            <a:xfrm>
              <a:off x="1801663" y="2039771"/>
              <a:ext cx="1499015" cy="2410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자동채번</a:t>
              </a:r>
              <a:endParaRPr lang="en-US" sz="9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4" name="Label"/>
            <p:cNvSpPr txBox="1"/>
            <p:nvPr/>
          </p:nvSpPr>
          <p:spPr>
            <a:xfrm>
              <a:off x="716602" y="2047495"/>
              <a:ext cx="1115150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생산의뢰번호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5" name="Labeled Field"/>
          <p:cNvGrpSpPr/>
          <p:nvPr/>
        </p:nvGrpSpPr>
        <p:grpSpPr>
          <a:xfrm>
            <a:off x="666243" y="2526947"/>
            <a:ext cx="2209810" cy="225731"/>
            <a:chOff x="682114" y="2047466"/>
            <a:chExt cx="2500397" cy="225731"/>
          </a:xfrm>
        </p:grpSpPr>
        <p:sp>
          <p:nvSpPr>
            <p:cNvPr id="116" name="Text Box"/>
            <p:cNvSpPr/>
            <p:nvPr/>
          </p:nvSpPr>
          <p:spPr>
            <a:xfrm>
              <a:off x="1678532" y="2047466"/>
              <a:ext cx="1503979" cy="22570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Default : </a:t>
              </a:r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금일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의뢰일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0" name="Label"/>
          <p:cNvSpPr txBox="1"/>
          <p:nvPr/>
        </p:nvSpPr>
        <p:spPr>
          <a:xfrm>
            <a:off x="483739" y="3587604"/>
            <a:ext cx="1008112" cy="241092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비고   </a:t>
            </a:r>
            <a:r>
              <a: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1" name="Text Area"/>
          <p:cNvSpPr/>
          <p:nvPr/>
        </p:nvSpPr>
        <p:spPr>
          <a:xfrm>
            <a:off x="1546861" y="3561082"/>
            <a:ext cx="5894005" cy="299966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Key-In(200</a:t>
            </a:r>
            <a:r>
              <a:rPr lang="ko-KR" altLang="en-US" sz="9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</a:t>
            </a:r>
            <a:r>
              <a:rPr lang="en-US" altLang="ko-KR" sz="9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900" noProof="1">
              <a:solidFill>
                <a:schemeClr val="tx2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2" name="Label"/>
          <p:cNvSpPr txBox="1"/>
          <p:nvPr/>
        </p:nvSpPr>
        <p:spPr>
          <a:xfrm>
            <a:off x="771682" y="1801743"/>
            <a:ext cx="609398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의뢰정보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3" name="Button">
            <a:hlinkClick r:id="rId13" action="ppaction://hlinksldjump"/>
          </p:cNvPr>
          <p:cNvSpPr>
            <a:spLocks/>
          </p:cNvSpPr>
          <p:nvPr/>
        </p:nvSpPr>
        <p:spPr bwMode="auto">
          <a:xfrm>
            <a:off x="704528" y="1386805"/>
            <a:ext cx="572395" cy="241995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4" name="Label"/>
          <p:cNvSpPr txBox="1"/>
          <p:nvPr/>
        </p:nvSpPr>
        <p:spPr>
          <a:xfrm>
            <a:off x="748559" y="1091648"/>
            <a:ext cx="840230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생산의뢰등록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5" name="Info"/>
          <p:cNvSpPr>
            <a:spLocks noChangeAspect="1" noEditPoints="1"/>
          </p:cNvSpPr>
          <p:nvPr/>
        </p:nvSpPr>
        <p:spPr bwMode="auto">
          <a:xfrm>
            <a:off x="636484" y="1096274"/>
            <a:ext cx="161925" cy="161925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6" name="Close"/>
          <p:cNvSpPr>
            <a:spLocks noChangeAspect="1" noEditPoints="1"/>
          </p:cNvSpPr>
          <p:nvPr/>
        </p:nvSpPr>
        <p:spPr bwMode="auto">
          <a:xfrm>
            <a:off x="7401272" y="1124744"/>
            <a:ext cx="161925" cy="16351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3" name="Calendar"/>
          <p:cNvSpPr>
            <a:spLocks noChangeAspect="1" noEditPoints="1"/>
          </p:cNvSpPr>
          <p:nvPr/>
        </p:nvSpPr>
        <p:spPr bwMode="auto">
          <a:xfrm>
            <a:off x="2689749" y="2558850"/>
            <a:ext cx="161925" cy="161925"/>
          </a:xfrm>
          <a:custGeom>
            <a:avLst/>
            <a:gdLst>
              <a:gd name="T0" fmla="*/ 120 w 667"/>
              <a:gd name="T1" fmla="*/ 27 h 667"/>
              <a:gd name="T2" fmla="*/ 8 w 667"/>
              <a:gd name="T3" fmla="*/ 61 h 667"/>
              <a:gd name="T4" fmla="*/ 8 w 667"/>
              <a:gd name="T5" fmla="*/ 659 h 667"/>
              <a:gd name="T6" fmla="*/ 659 w 667"/>
              <a:gd name="T7" fmla="*/ 659 h 667"/>
              <a:gd name="T8" fmla="*/ 659 w 667"/>
              <a:gd name="T9" fmla="*/ 61 h 667"/>
              <a:gd name="T10" fmla="*/ 547 w 667"/>
              <a:gd name="T11" fmla="*/ 27 h 667"/>
              <a:gd name="T12" fmla="*/ 493 w 667"/>
              <a:gd name="T13" fmla="*/ 0 h 667"/>
              <a:gd name="T14" fmla="*/ 467 w 667"/>
              <a:gd name="T15" fmla="*/ 54 h 667"/>
              <a:gd name="T16" fmla="*/ 192 w 667"/>
              <a:gd name="T17" fmla="*/ 8 h 667"/>
              <a:gd name="T18" fmla="*/ 147 w 667"/>
              <a:gd name="T19" fmla="*/ 27 h 667"/>
              <a:gd name="T20" fmla="*/ 147 w 667"/>
              <a:gd name="T21" fmla="*/ 107 h 667"/>
              <a:gd name="T22" fmla="*/ 520 w 667"/>
              <a:gd name="T23" fmla="*/ 27 h 667"/>
              <a:gd name="T24" fmla="*/ 493 w 667"/>
              <a:gd name="T25" fmla="*/ 27 h 667"/>
              <a:gd name="T26" fmla="*/ 120 w 667"/>
              <a:gd name="T27" fmla="*/ 107 h 667"/>
              <a:gd name="T28" fmla="*/ 173 w 667"/>
              <a:gd name="T29" fmla="*/ 134 h 667"/>
              <a:gd name="T30" fmla="*/ 200 w 667"/>
              <a:gd name="T31" fmla="*/ 80 h 667"/>
              <a:gd name="T32" fmla="*/ 474 w 667"/>
              <a:gd name="T33" fmla="*/ 126 h 667"/>
              <a:gd name="T34" fmla="*/ 539 w 667"/>
              <a:gd name="T35" fmla="*/ 126 h 667"/>
              <a:gd name="T36" fmla="*/ 640 w 667"/>
              <a:gd name="T37" fmla="*/ 80 h 667"/>
              <a:gd name="T38" fmla="*/ 27 w 667"/>
              <a:gd name="T39" fmla="*/ 80 h 667"/>
              <a:gd name="T40" fmla="*/ 640 w 667"/>
              <a:gd name="T41" fmla="*/ 640 h 667"/>
              <a:gd name="T42" fmla="*/ 93 w 667"/>
              <a:gd name="T43" fmla="*/ 280 h 667"/>
              <a:gd name="T44" fmla="*/ 93 w 667"/>
              <a:gd name="T45" fmla="*/ 587 h 667"/>
              <a:gd name="T46" fmla="*/ 587 w 667"/>
              <a:gd name="T47" fmla="*/ 574 h 667"/>
              <a:gd name="T48" fmla="*/ 93 w 667"/>
              <a:gd name="T49" fmla="*/ 280 h 667"/>
              <a:gd name="T50" fmla="*/ 200 w 667"/>
              <a:gd name="T51" fmla="*/ 374 h 667"/>
              <a:gd name="T52" fmla="*/ 227 w 667"/>
              <a:gd name="T53" fmla="*/ 307 h 667"/>
              <a:gd name="T54" fmla="*/ 227 w 667"/>
              <a:gd name="T55" fmla="*/ 374 h 667"/>
              <a:gd name="T56" fmla="*/ 440 w 667"/>
              <a:gd name="T57" fmla="*/ 307 h 667"/>
              <a:gd name="T58" fmla="*/ 347 w 667"/>
              <a:gd name="T59" fmla="*/ 307 h 667"/>
              <a:gd name="T60" fmla="*/ 560 w 667"/>
              <a:gd name="T61" fmla="*/ 374 h 667"/>
              <a:gd name="T62" fmla="*/ 107 w 667"/>
              <a:gd name="T63" fmla="*/ 400 h 667"/>
              <a:gd name="T64" fmla="*/ 107 w 667"/>
              <a:gd name="T65" fmla="*/ 467 h 667"/>
              <a:gd name="T66" fmla="*/ 320 w 667"/>
              <a:gd name="T67" fmla="*/ 400 h 667"/>
              <a:gd name="T68" fmla="*/ 227 w 667"/>
              <a:gd name="T69" fmla="*/ 400 h 667"/>
              <a:gd name="T70" fmla="*/ 440 w 667"/>
              <a:gd name="T71" fmla="*/ 467 h 667"/>
              <a:gd name="T72" fmla="*/ 467 w 667"/>
              <a:gd name="T73" fmla="*/ 400 h 667"/>
              <a:gd name="T74" fmla="*/ 467 w 667"/>
              <a:gd name="T75" fmla="*/ 467 h 667"/>
              <a:gd name="T76" fmla="*/ 200 w 667"/>
              <a:gd name="T77" fmla="*/ 494 h 667"/>
              <a:gd name="T78" fmla="*/ 107 w 667"/>
              <a:gd name="T79" fmla="*/ 494 h 667"/>
              <a:gd name="T80" fmla="*/ 320 w 667"/>
              <a:gd name="T81" fmla="*/ 560 h 667"/>
              <a:gd name="T82" fmla="*/ 347 w 667"/>
              <a:gd name="T83" fmla="*/ 494 h 667"/>
              <a:gd name="T84" fmla="*/ 400 w 667"/>
              <a:gd name="T85" fmla="*/ 560 h 667"/>
              <a:gd name="T86" fmla="*/ 467 w 667"/>
              <a:gd name="T87" fmla="*/ 494 h 667"/>
              <a:gd name="T88" fmla="*/ 467 w 667"/>
              <a:gd name="T89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67" h="667">
                <a:moveTo>
                  <a:pt x="147" y="0"/>
                </a:moveTo>
                <a:cubicBezTo>
                  <a:pt x="140" y="0"/>
                  <a:pt x="133" y="3"/>
                  <a:pt x="128" y="8"/>
                </a:cubicBezTo>
                <a:cubicBezTo>
                  <a:pt x="123" y="13"/>
                  <a:pt x="120" y="20"/>
                  <a:pt x="120" y="27"/>
                </a:cubicBezTo>
                <a:lnTo>
                  <a:pt x="120" y="54"/>
                </a:lnTo>
                <a:lnTo>
                  <a:pt x="27" y="54"/>
                </a:lnTo>
                <a:cubicBezTo>
                  <a:pt x="20" y="54"/>
                  <a:pt x="13" y="56"/>
                  <a:pt x="8" y="61"/>
                </a:cubicBezTo>
                <a:cubicBezTo>
                  <a:pt x="3" y="66"/>
                  <a:pt x="0" y="73"/>
                  <a:pt x="0" y="80"/>
                </a:cubicBezTo>
                <a:lnTo>
                  <a:pt x="0" y="640"/>
                </a:lnTo>
                <a:cubicBezTo>
                  <a:pt x="0" y="647"/>
                  <a:pt x="3" y="654"/>
                  <a:pt x="8" y="659"/>
                </a:cubicBezTo>
                <a:cubicBezTo>
                  <a:pt x="13" y="664"/>
                  <a:pt x="20" y="667"/>
                  <a:pt x="27" y="667"/>
                </a:cubicBezTo>
                <a:lnTo>
                  <a:pt x="640" y="667"/>
                </a:lnTo>
                <a:cubicBezTo>
                  <a:pt x="647" y="667"/>
                  <a:pt x="654" y="664"/>
                  <a:pt x="659" y="659"/>
                </a:cubicBezTo>
                <a:cubicBezTo>
                  <a:pt x="664" y="654"/>
                  <a:pt x="667" y="647"/>
                  <a:pt x="667" y="640"/>
                </a:cubicBezTo>
                <a:lnTo>
                  <a:pt x="667" y="80"/>
                </a:lnTo>
                <a:cubicBezTo>
                  <a:pt x="667" y="73"/>
                  <a:pt x="664" y="66"/>
                  <a:pt x="659" y="61"/>
                </a:cubicBezTo>
                <a:cubicBezTo>
                  <a:pt x="654" y="56"/>
                  <a:pt x="647" y="54"/>
                  <a:pt x="640" y="54"/>
                </a:cubicBezTo>
                <a:lnTo>
                  <a:pt x="547" y="54"/>
                </a:lnTo>
                <a:lnTo>
                  <a:pt x="547" y="27"/>
                </a:lnTo>
                <a:cubicBezTo>
                  <a:pt x="547" y="20"/>
                  <a:pt x="544" y="13"/>
                  <a:pt x="539" y="8"/>
                </a:cubicBezTo>
                <a:cubicBezTo>
                  <a:pt x="534" y="3"/>
                  <a:pt x="527" y="0"/>
                  <a:pt x="520" y="0"/>
                </a:cubicBezTo>
                <a:lnTo>
                  <a:pt x="493" y="0"/>
                </a:lnTo>
                <a:cubicBezTo>
                  <a:pt x="486" y="0"/>
                  <a:pt x="479" y="3"/>
                  <a:pt x="474" y="8"/>
                </a:cubicBezTo>
                <a:cubicBezTo>
                  <a:pt x="469" y="13"/>
                  <a:pt x="467" y="20"/>
                  <a:pt x="467" y="27"/>
                </a:cubicBezTo>
                <a:lnTo>
                  <a:pt x="467" y="54"/>
                </a:lnTo>
                <a:lnTo>
                  <a:pt x="200" y="54"/>
                </a:lnTo>
                <a:lnTo>
                  <a:pt x="200" y="27"/>
                </a:lnTo>
                <a:cubicBezTo>
                  <a:pt x="200" y="20"/>
                  <a:pt x="197" y="13"/>
                  <a:pt x="192" y="8"/>
                </a:cubicBezTo>
                <a:cubicBezTo>
                  <a:pt x="187" y="3"/>
                  <a:pt x="180" y="0"/>
                  <a:pt x="173" y="0"/>
                </a:cubicBezTo>
                <a:lnTo>
                  <a:pt x="147" y="0"/>
                </a:lnTo>
                <a:close/>
                <a:moveTo>
                  <a:pt x="147" y="27"/>
                </a:moveTo>
                <a:lnTo>
                  <a:pt x="173" y="27"/>
                </a:lnTo>
                <a:lnTo>
                  <a:pt x="173" y="107"/>
                </a:lnTo>
                <a:lnTo>
                  <a:pt x="147" y="107"/>
                </a:lnTo>
                <a:lnTo>
                  <a:pt x="147" y="27"/>
                </a:lnTo>
                <a:close/>
                <a:moveTo>
                  <a:pt x="493" y="27"/>
                </a:moveTo>
                <a:lnTo>
                  <a:pt x="520" y="27"/>
                </a:lnTo>
                <a:lnTo>
                  <a:pt x="520" y="107"/>
                </a:lnTo>
                <a:lnTo>
                  <a:pt x="493" y="107"/>
                </a:lnTo>
                <a:lnTo>
                  <a:pt x="493" y="27"/>
                </a:lnTo>
                <a:close/>
                <a:moveTo>
                  <a:pt x="27" y="80"/>
                </a:moveTo>
                <a:lnTo>
                  <a:pt x="120" y="80"/>
                </a:lnTo>
                <a:lnTo>
                  <a:pt x="120" y="107"/>
                </a:lnTo>
                <a:cubicBezTo>
                  <a:pt x="120" y="114"/>
                  <a:pt x="123" y="121"/>
                  <a:pt x="128" y="126"/>
                </a:cubicBezTo>
                <a:cubicBezTo>
                  <a:pt x="133" y="131"/>
                  <a:pt x="140" y="134"/>
                  <a:pt x="147" y="134"/>
                </a:cubicBezTo>
                <a:lnTo>
                  <a:pt x="173" y="134"/>
                </a:lnTo>
                <a:cubicBezTo>
                  <a:pt x="180" y="134"/>
                  <a:pt x="187" y="131"/>
                  <a:pt x="192" y="126"/>
                </a:cubicBezTo>
                <a:cubicBezTo>
                  <a:pt x="197" y="121"/>
                  <a:pt x="200" y="114"/>
                  <a:pt x="200" y="107"/>
                </a:cubicBezTo>
                <a:lnTo>
                  <a:pt x="200" y="80"/>
                </a:lnTo>
                <a:lnTo>
                  <a:pt x="467" y="80"/>
                </a:lnTo>
                <a:lnTo>
                  <a:pt x="467" y="107"/>
                </a:lnTo>
                <a:cubicBezTo>
                  <a:pt x="467" y="114"/>
                  <a:pt x="469" y="121"/>
                  <a:pt x="474" y="126"/>
                </a:cubicBezTo>
                <a:cubicBezTo>
                  <a:pt x="479" y="131"/>
                  <a:pt x="486" y="134"/>
                  <a:pt x="493" y="134"/>
                </a:cubicBezTo>
                <a:lnTo>
                  <a:pt x="520" y="134"/>
                </a:lnTo>
                <a:cubicBezTo>
                  <a:pt x="527" y="134"/>
                  <a:pt x="534" y="131"/>
                  <a:pt x="539" y="126"/>
                </a:cubicBezTo>
                <a:cubicBezTo>
                  <a:pt x="544" y="121"/>
                  <a:pt x="547" y="114"/>
                  <a:pt x="547" y="107"/>
                </a:cubicBezTo>
                <a:lnTo>
                  <a:pt x="547" y="80"/>
                </a:lnTo>
                <a:lnTo>
                  <a:pt x="640" y="80"/>
                </a:lnTo>
                <a:lnTo>
                  <a:pt x="640" y="187"/>
                </a:lnTo>
                <a:lnTo>
                  <a:pt x="27" y="187"/>
                </a:lnTo>
                <a:lnTo>
                  <a:pt x="27" y="80"/>
                </a:lnTo>
                <a:close/>
                <a:moveTo>
                  <a:pt x="27" y="214"/>
                </a:moveTo>
                <a:lnTo>
                  <a:pt x="640" y="214"/>
                </a:lnTo>
                <a:lnTo>
                  <a:pt x="640" y="640"/>
                </a:lnTo>
                <a:lnTo>
                  <a:pt x="27" y="640"/>
                </a:lnTo>
                <a:lnTo>
                  <a:pt x="27" y="214"/>
                </a:lnTo>
                <a:close/>
                <a:moveTo>
                  <a:pt x="93" y="280"/>
                </a:moveTo>
                <a:cubicBezTo>
                  <a:pt x="86" y="280"/>
                  <a:pt x="80" y="286"/>
                  <a:pt x="80" y="294"/>
                </a:cubicBezTo>
                <a:lnTo>
                  <a:pt x="80" y="574"/>
                </a:lnTo>
                <a:cubicBezTo>
                  <a:pt x="80" y="581"/>
                  <a:pt x="86" y="587"/>
                  <a:pt x="93" y="587"/>
                </a:cubicBezTo>
                <a:lnTo>
                  <a:pt x="400" y="587"/>
                </a:lnTo>
                <a:lnTo>
                  <a:pt x="573" y="587"/>
                </a:lnTo>
                <a:cubicBezTo>
                  <a:pt x="581" y="587"/>
                  <a:pt x="587" y="581"/>
                  <a:pt x="587" y="574"/>
                </a:cubicBezTo>
                <a:lnTo>
                  <a:pt x="587" y="294"/>
                </a:lnTo>
                <a:cubicBezTo>
                  <a:pt x="587" y="286"/>
                  <a:pt x="581" y="280"/>
                  <a:pt x="573" y="280"/>
                </a:cubicBezTo>
                <a:lnTo>
                  <a:pt x="93" y="280"/>
                </a:lnTo>
                <a:close/>
                <a:moveTo>
                  <a:pt x="107" y="307"/>
                </a:moveTo>
                <a:lnTo>
                  <a:pt x="200" y="307"/>
                </a:lnTo>
                <a:lnTo>
                  <a:pt x="200" y="374"/>
                </a:lnTo>
                <a:lnTo>
                  <a:pt x="107" y="374"/>
                </a:lnTo>
                <a:lnTo>
                  <a:pt x="107" y="307"/>
                </a:lnTo>
                <a:close/>
                <a:moveTo>
                  <a:pt x="227" y="307"/>
                </a:moveTo>
                <a:lnTo>
                  <a:pt x="320" y="307"/>
                </a:lnTo>
                <a:lnTo>
                  <a:pt x="320" y="374"/>
                </a:lnTo>
                <a:lnTo>
                  <a:pt x="227" y="374"/>
                </a:lnTo>
                <a:lnTo>
                  <a:pt x="227" y="307"/>
                </a:lnTo>
                <a:close/>
                <a:moveTo>
                  <a:pt x="347" y="307"/>
                </a:moveTo>
                <a:lnTo>
                  <a:pt x="440" y="307"/>
                </a:lnTo>
                <a:lnTo>
                  <a:pt x="440" y="374"/>
                </a:lnTo>
                <a:lnTo>
                  <a:pt x="347" y="374"/>
                </a:lnTo>
                <a:lnTo>
                  <a:pt x="347" y="307"/>
                </a:lnTo>
                <a:close/>
                <a:moveTo>
                  <a:pt x="467" y="307"/>
                </a:moveTo>
                <a:lnTo>
                  <a:pt x="560" y="307"/>
                </a:lnTo>
                <a:lnTo>
                  <a:pt x="560" y="374"/>
                </a:lnTo>
                <a:lnTo>
                  <a:pt x="467" y="374"/>
                </a:lnTo>
                <a:lnTo>
                  <a:pt x="467" y="307"/>
                </a:lnTo>
                <a:close/>
                <a:moveTo>
                  <a:pt x="107" y="400"/>
                </a:moveTo>
                <a:lnTo>
                  <a:pt x="200" y="400"/>
                </a:lnTo>
                <a:lnTo>
                  <a:pt x="200" y="467"/>
                </a:lnTo>
                <a:lnTo>
                  <a:pt x="107" y="467"/>
                </a:lnTo>
                <a:lnTo>
                  <a:pt x="107" y="400"/>
                </a:lnTo>
                <a:close/>
                <a:moveTo>
                  <a:pt x="227" y="400"/>
                </a:moveTo>
                <a:lnTo>
                  <a:pt x="320" y="400"/>
                </a:lnTo>
                <a:lnTo>
                  <a:pt x="320" y="467"/>
                </a:lnTo>
                <a:lnTo>
                  <a:pt x="227" y="467"/>
                </a:lnTo>
                <a:lnTo>
                  <a:pt x="227" y="400"/>
                </a:lnTo>
                <a:close/>
                <a:moveTo>
                  <a:pt x="347" y="400"/>
                </a:moveTo>
                <a:lnTo>
                  <a:pt x="440" y="400"/>
                </a:lnTo>
                <a:lnTo>
                  <a:pt x="440" y="467"/>
                </a:lnTo>
                <a:lnTo>
                  <a:pt x="347" y="467"/>
                </a:lnTo>
                <a:lnTo>
                  <a:pt x="347" y="400"/>
                </a:lnTo>
                <a:close/>
                <a:moveTo>
                  <a:pt x="467" y="400"/>
                </a:moveTo>
                <a:lnTo>
                  <a:pt x="560" y="400"/>
                </a:lnTo>
                <a:lnTo>
                  <a:pt x="560" y="467"/>
                </a:lnTo>
                <a:lnTo>
                  <a:pt x="467" y="467"/>
                </a:lnTo>
                <a:lnTo>
                  <a:pt x="467" y="400"/>
                </a:lnTo>
                <a:close/>
                <a:moveTo>
                  <a:pt x="107" y="494"/>
                </a:moveTo>
                <a:lnTo>
                  <a:pt x="200" y="494"/>
                </a:lnTo>
                <a:lnTo>
                  <a:pt x="200" y="560"/>
                </a:lnTo>
                <a:lnTo>
                  <a:pt x="107" y="560"/>
                </a:lnTo>
                <a:lnTo>
                  <a:pt x="107" y="494"/>
                </a:lnTo>
                <a:close/>
                <a:moveTo>
                  <a:pt x="227" y="494"/>
                </a:moveTo>
                <a:lnTo>
                  <a:pt x="320" y="494"/>
                </a:lnTo>
                <a:lnTo>
                  <a:pt x="320" y="560"/>
                </a:lnTo>
                <a:lnTo>
                  <a:pt x="227" y="560"/>
                </a:lnTo>
                <a:lnTo>
                  <a:pt x="227" y="494"/>
                </a:lnTo>
                <a:close/>
                <a:moveTo>
                  <a:pt x="347" y="494"/>
                </a:moveTo>
                <a:lnTo>
                  <a:pt x="440" y="494"/>
                </a:lnTo>
                <a:lnTo>
                  <a:pt x="440" y="560"/>
                </a:lnTo>
                <a:lnTo>
                  <a:pt x="400" y="560"/>
                </a:lnTo>
                <a:lnTo>
                  <a:pt x="347" y="560"/>
                </a:lnTo>
                <a:lnTo>
                  <a:pt x="347" y="494"/>
                </a:lnTo>
                <a:close/>
                <a:moveTo>
                  <a:pt x="467" y="494"/>
                </a:moveTo>
                <a:lnTo>
                  <a:pt x="560" y="494"/>
                </a:lnTo>
                <a:lnTo>
                  <a:pt x="560" y="560"/>
                </a:lnTo>
                <a:lnTo>
                  <a:pt x="467" y="560"/>
                </a:lnTo>
                <a:lnTo>
                  <a:pt x="467" y="494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Label"/>
          <p:cNvSpPr txBox="1"/>
          <p:nvPr/>
        </p:nvSpPr>
        <p:spPr>
          <a:xfrm>
            <a:off x="2909919" y="2259499"/>
            <a:ext cx="890953" cy="225703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영업소   </a:t>
            </a:r>
            <a:r>
              <a: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4" name="Label"/>
          <p:cNvSpPr txBox="1"/>
          <p:nvPr/>
        </p:nvSpPr>
        <p:spPr>
          <a:xfrm>
            <a:off x="5207277" y="2260230"/>
            <a:ext cx="890953" cy="225703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담당자   </a:t>
            </a:r>
            <a:r>
              <a: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5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800876" y="2243648"/>
            <a:ext cx="1368148" cy="241092"/>
            <a:chOff x="595684" y="1551576"/>
            <a:chExt cx="1368148" cy="241092"/>
          </a:xfrm>
          <a:solidFill>
            <a:srgbClr val="FFFF00"/>
          </a:solidFill>
        </p:grpSpPr>
        <p:sp>
          <p:nvSpPr>
            <p:cNvPr id="156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9"/>
              </p:custDataLst>
            </p:nvPr>
          </p:nvSpPr>
          <p:spPr>
            <a:xfrm>
              <a:off x="595684" y="1551576"/>
              <a:ext cx="1202158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7" name="Arrow Box" descr="&lt;Tags&gt;&lt;SMARTRESIZEANCHORS&gt;Absolute,Absolute,None,Absolute&lt;/SMARTRESIZEANCHORS&gt;&lt;/Tags&gt;"/>
            <p:cNvSpPr/>
            <p:nvPr/>
          </p:nvSpPr>
          <p:spPr>
            <a:xfrm>
              <a:off x="1797843" y="1551576"/>
              <a:ext cx="16598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8" name="Arrow Down" descr="&lt;Tags&gt;&lt;SMARTRESIZEANCHORS&gt;None,None,None,Absolute&lt;/SMARTRESIZEANCHORS&gt;&lt;/Tags&gt;"/>
            <p:cNvSpPr>
              <a:spLocks noChangeAspect="1"/>
            </p:cNvSpPr>
            <p:nvPr/>
          </p:nvSpPr>
          <p:spPr bwMode="auto">
            <a:xfrm flipH="1">
              <a:off x="1848833" y="1654034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9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6075370" y="2251804"/>
            <a:ext cx="1368148" cy="241092"/>
            <a:chOff x="595684" y="1551576"/>
            <a:chExt cx="1368148" cy="241092"/>
          </a:xfrm>
          <a:solidFill>
            <a:srgbClr val="FFFF00"/>
          </a:solidFill>
        </p:grpSpPr>
        <p:sp>
          <p:nvSpPr>
            <p:cNvPr id="160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8"/>
              </p:custDataLst>
            </p:nvPr>
          </p:nvSpPr>
          <p:spPr>
            <a:xfrm>
              <a:off x="595684" y="1551576"/>
              <a:ext cx="1202158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1" name="Arrow Box" descr="&lt;Tags&gt;&lt;SMARTRESIZEANCHORS&gt;Absolute,Absolute,None,Absolute&lt;/SMARTRESIZEANCHORS&gt;&lt;/Tags&gt;"/>
            <p:cNvSpPr/>
            <p:nvPr/>
          </p:nvSpPr>
          <p:spPr>
            <a:xfrm>
              <a:off x="1797843" y="1551576"/>
              <a:ext cx="16598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2" name="Arrow Down" descr="&lt;Tags&gt;&lt;SMARTRESIZEANCHORS&gt;None,None,None,Absolute&lt;/SMARTRESIZEANCHORS&gt;&lt;/Tags&gt;"/>
            <p:cNvSpPr>
              <a:spLocks noChangeAspect="1"/>
            </p:cNvSpPr>
            <p:nvPr/>
          </p:nvSpPr>
          <p:spPr bwMode="auto">
            <a:xfrm flipH="1">
              <a:off x="1848833" y="1654034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Button">
            <a:hlinkClick r:id="rId13" action="ppaction://hlinksldjump"/>
          </p:cNvPr>
          <p:cNvSpPr>
            <a:spLocks/>
          </p:cNvSpPr>
          <p:nvPr/>
        </p:nvSpPr>
        <p:spPr bwMode="auto">
          <a:xfrm>
            <a:off x="1320879" y="1385780"/>
            <a:ext cx="572395" cy="241995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6" name="Labeled Field"/>
          <p:cNvGrpSpPr/>
          <p:nvPr/>
        </p:nvGrpSpPr>
        <p:grpSpPr>
          <a:xfrm>
            <a:off x="2939905" y="2518233"/>
            <a:ext cx="2209810" cy="225731"/>
            <a:chOff x="682114" y="2047466"/>
            <a:chExt cx="2500397" cy="225731"/>
          </a:xfrm>
        </p:grpSpPr>
        <p:sp>
          <p:nvSpPr>
            <p:cNvPr id="67" name="Text Box"/>
            <p:cNvSpPr/>
            <p:nvPr/>
          </p:nvSpPr>
          <p:spPr>
            <a:xfrm>
              <a:off x="1678532" y="2047466"/>
              <a:ext cx="1503979" cy="22570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출하일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9" name="Labeled Field"/>
          <p:cNvGrpSpPr/>
          <p:nvPr/>
        </p:nvGrpSpPr>
        <p:grpSpPr>
          <a:xfrm>
            <a:off x="5191462" y="2526932"/>
            <a:ext cx="2209810" cy="225731"/>
            <a:chOff x="682114" y="2047466"/>
            <a:chExt cx="2500397" cy="225731"/>
          </a:xfrm>
        </p:grpSpPr>
        <p:sp>
          <p:nvSpPr>
            <p:cNvPr id="70" name="Text Box"/>
            <p:cNvSpPr/>
            <p:nvPr/>
          </p:nvSpPr>
          <p:spPr>
            <a:xfrm>
              <a:off x="1678532" y="2047466"/>
              <a:ext cx="1503979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Key-In(50</a:t>
              </a:r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</a:t>
              </a:r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면취방법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2" name="Calendar"/>
          <p:cNvSpPr>
            <a:spLocks noChangeAspect="1" noEditPoints="1"/>
          </p:cNvSpPr>
          <p:nvPr/>
        </p:nvSpPr>
        <p:spPr bwMode="auto">
          <a:xfrm>
            <a:off x="4945379" y="2526682"/>
            <a:ext cx="161925" cy="161925"/>
          </a:xfrm>
          <a:custGeom>
            <a:avLst/>
            <a:gdLst>
              <a:gd name="T0" fmla="*/ 120 w 667"/>
              <a:gd name="T1" fmla="*/ 27 h 667"/>
              <a:gd name="T2" fmla="*/ 8 w 667"/>
              <a:gd name="T3" fmla="*/ 61 h 667"/>
              <a:gd name="T4" fmla="*/ 8 w 667"/>
              <a:gd name="T5" fmla="*/ 659 h 667"/>
              <a:gd name="T6" fmla="*/ 659 w 667"/>
              <a:gd name="T7" fmla="*/ 659 h 667"/>
              <a:gd name="T8" fmla="*/ 659 w 667"/>
              <a:gd name="T9" fmla="*/ 61 h 667"/>
              <a:gd name="T10" fmla="*/ 547 w 667"/>
              <a:gd name="T11" fmla="*/ 27 h 667"/>
              <a:gd name="T12" fmla="*/ 493 w 667"/>
              <a:gd name="T13" fmla="*/ 0 h 667"/>
              <a:gd name="T14" fmla="*/ 467 w 667"/>
              <a:gd name="T15" fmla="*/ 54 h 667"/>
              <a:gd name="T16" fmla="*/ 192 w 667"/>
              <a:gd name="T17" fmla="*/ 8 h 667"/>
              <a:gd name="T18" fmla="*/ 147 w 667"/>
              <a:gd name="T19" fmla="*/ 27 h 667"/>
              <a:gd name="T20" fmla="*/ 147 w 667"/>
              <a:gd name="T21" fmla="*/ 107 h 667"/>
              <a:gd name="T22" fmla="*/ 520 w 667"/>
              <a:gd name="T23" fmla="*/ 27 h 667"/>
              <a:gd name="T24" fmla="*/ 493 w 667"/>
              <a:gd name="T25" fmla="*/ 27 h 667"/>
              <a:gd name="T26" fmla="*/ 120 w 667"/>
              <a:gd name="T27" fmla="*/ 107 h 667"/>
              <a:gd name="T28" fmla="*/ 173 w 667"/>
              <a:gd name="T29" fmla="*/ 134 h 667"/>
              <a:gd name="T30" fmla="*/ 200 w 667"/>
              <a:gd name="T31" fmla="*/ 80 h 667"/>
              <a:gd name="T32" fmla="*/ 474 w 667"/>
              <a:gd name="T33" fmla="*/ 126 h 667"/>
              <a:gd name="T34" fmla="*/ 539 w 667"/>
              <a:gd name="T35" fmla="*/ 126 h 667"/>
              <a:gd name="T36" fmla="*/ 640 w 667"/>
              <a:gd name="T37" fmla="*/ 80 h 667"/>
              <a:gd name="T38" fmla="*/ 27 w 667"/>
              <a:gd name="T39" fmla="*/ 80 h 667"/>
              <a:gd name="T40" fmla="*/ 640 w 667"/>
              <a:gd name="T41" fmla="*/ 640 h 667"/>
              <a:gd name="T42" fmla="*/ 93 w 667"/>
              <a:gd name="T43" fmla="*/ 280 h 667"/>
              <a:gd name="T44" fmla="*/ 93 w 667"/>
              <a:gd name="T45" fmla="*/ 587 h 667"/>
              <a:gd name="T46" fmla="*/ 587 w 667"/>
              <a:gd name="T47" fmla="*/ 574 h 667"/>
              <a:gd name="T48" fmla="*/ 93 w 667"/>
              <a:gd name="T49" fmla="*/ 280 h 667"/>
              <a:gd name="T50" fmla="*/ 200 w 667"/>
              <a:gd name="T51" fmla="*/ 374 h 667"/>
              <a:gd name="T52" fmla="*/ 227 w 667"/>
              <a:gd name="T53" fmla="*/ 307 h 667"/>
              <a:gd name="T54" fmla="*/ 227 w 667"/>
              <a:gd name="T55" fmla="*/ 374 h 667"/>
              <a:gd name="T56" fmla="*/ 440 w 667"/>
              <a:gd name="T57" fmla="*/ 307 h 667"/>
              <a:gd name="T58" fmla="*/ 347 w 667"/>
              <a:gd name="T59" fmla="*/ 307 h 667"/>
              <a:gd name="T60" fmla="*/ 560 w 667"/>
              <a:gd name="T61" fmla="*/ 374 h 667"/>
              <a:gd name="T62" fmla="*/ 107 w 667"/>
              <a:gd name="T63" fmla="*/ 400 h 667"/>
              <a:gd name="T64" fmla="*/ 107 w 667"/>
              <a:gd name="T65" fmla="*/ 467 h 667"/>
              <a:gd name="T66" fmla="*/ 320 w 667"/>
              <a:gd name="T67" fmla="*/ 400 h 667"/>
              <a:gd name="T68" fmla="*/ 227 w 667"/>
              <a:gd name="T69" fmla="*/ 400 h 667"/>
              <a:gd name="T70" fmla="*/ 440 w 667"/>
              <a:gd name="T71" fmla="*/ 467 h 667"/>
              <a:gd name="T72" fmla="*/ 467 w 667"/>
              <a:gd name="T73" fmla="*/ 400 h 667"/>
              <a:gd name="T74" fmla="*/ 467 w 667"/>
              <a:gd name="T75" fmla="*/ 467 h 667"/>
              <a:gd name="T76" fmla="*/ 200 w 667"/>
              <a:gd name="T77" fmla="*/ 494 h 667"/>
              <a:gd name="T78" fmla="*/ 107 w 667"/>
              <a:gd name="T79" fmla="*/ 494 h 667"/>
              <a:gd name="T80" fmla="*/ 320 w 667"/>
              <a:gd name="T81" fmla="*/ 560 h 667"/>
              <a:gd name="T82" fmla="*/ 347 w 667"/>
              <a:gd name="T83" fmla="*/ 494 h 667"/>
              <a:gd name="T84" fmla="*/ 400 w 667"/>
              <a:gd name="T85" fmla="*/ 560 h 667"/>
              <a:gd name="T86" fmla="*/ 467 w 667"/>
              <a:gd name="T87" fmla="*/ 494 h 667"/>
              <a:gd name="T88" fmla="*/ 467 w 667"/>
              <a:gd name="T89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67" h="667">
                <a:moveTo>
                  <a:pt x="147" y="0"/>
                </a:moveTo>
                <a:cubicBezTo>
                  <a:pt x="140" y="0"/>
                  <a:pt x="133" y="3"/>
                  <a:pt x="128" y="8"/>
                </a:cubicBezTo>
                <a:cubicBezTo>
                  <a:pt x="123" y="13"/>
                  <a:pt x="120" y="20"/>
                  <a:pt x="120" y="27"/>
                </a:cubicBezTo>
                <a:lnTo>
                  <a:pt x="120" y="54"/>
                </a:lnTo>
                <a:lnTo>
                  <a:pt x="27" y="54"/>
                </a:lnTo>
                <a:cubicBezTo>
                  <a:pt x="20" y="54"/>
                  <a:pt x="13" y="56"/>
                  <a:pt x="8" y="61"/>
                </a:cubicBezTo>
                <a:cubicBezTo>
                  <a:pt x="3" y="66"/>
                  <a:pt x="0" y="73"/>
                  <a:pt x="0" y="80"/>
                </a:cubicBezTo>
                <a:lnTo>
                  <a:pt x="0" y="640"/>
                </a:lnTo>
                <a:cubicBezTo>
                  <a:pt x="0" y="647"/>
                  <a:pt x="3" y="654"/>
                  <a:pt x="8" y="659"/>
                </a:cubicBezTo>
                <a:cubicBezTo>
                  <a:pt x="13" y="664"/>
                  <a:pt x="20" y="667"/>
                  <a:pt x="27" y="667"/>
                </a:cubicBezTo>
                <a:lnTo>
                  <a:pt x="640" y="667"/>
                </a:lnTo>
                <a:cubicBezTo>
                  <a:pt x="647" y="667"/>
                  <a:pt x="654" y="664"/>
                  <a:pt x="659" y="659"/>
                </a:cubicBezTo>
                <a:cubicBezTo>
                  <a:pt x="664" y="654"/>
                  <a:pt x="667" y="647"/>
                  <a:pt x="667" y="640"/>
                </a:cubicBezTo>
                <a:lnTo>
                  <a:pt x="667" y="80"/>
                </a:lnTo>
                <a:cubicBezTo>
                  <a:pt x="667" y="73"/>
                  <a:pt x="664" y="66"/>
                  <a:pt x="659" y="61"/>
                </a:cubicBezTo>
                <a:cubicBezTo>
                  <a:pt x="654" y="56"/>
                  <a:pt x="647" y="54"/>
                  <a:pt x="640" y="54"/>
                </a:cubicBezTo>
                <a:lnTo>
                  <a:pt x="547" y="54"/>
                </a:lnTo>
                <a:lnTo>
                  <a:pt x="547" y="27"/>
                </a:lnTo>
                <a:cubicBezTo>
                  <a:pt x="547" y="20"/>
                  <a:pt x="544" y="13"/>
                  <a:pt x="539" y="8"/>
                </a:cubicBezTo>
                <a:cubicBezTo>
                  <a:pt x="534" y="3"/>
                  <a:pt x="527" y="0"/>
                  <a:pt x="520" y="0"/>
                </a:cubicBezTo>
                <a:lnTo>
                  <a:pt x="493" y="0"/>
                </a:lnTo>
                <a:cubicBezTo>
                  <a:pt x="486" y="0"/>
                  <a:pt x="479" y="3"/>
                  <a:pt x="474" y="8"/>
                </a:cubicBezTo>
                <a:cubicBezTo>
                  <a:pt x="469" y="13"/>
                  <a:pt x="467" y="20"/>
                  <a:pt x="467" y="27"/>
                </a:cubicBezTo>
                <a:lnTo>
                  <a:pt x="467" y="54"/>
                </a:lnTo>
                <a:lnTo>
                  <a:pt x="200" y="54"/>
                </a:lnTo>
                <a:lnTo>
                  <a:pt x="200" y="27"/>
                </a:lnTo>
                <a:cubicBezTo>
                  <a:pt x="200" y="20"/>
                  <a:pt x="197" y="13"/>
                  <a:pt x="192" y="8"/>
                </a:cubicBezTo>
                <a:cubicBezTo>
                  <a:pt x="187" y="3"/>
                  <a:pt x="180" y="0"/>
                  <a:pt x="173" y="0"/>
                </a:cubicBezTo>
                <a:lnTo>
                  <a:pt x="147" y="0"/>
                </a:lnTo>
                <a:close/>
                <a:moveTo>
                  <a:pt x="147" y="27"/>
                </a:moveTo>
                <a:lnTo>
                  <a:pt x="173" y="27"/>
                </a:lnTo>
                <a:lnTo>
                  <a:pt x="173" y="107"/>
                </a:lnTo>
                <a:lnTo>
                  <a:pt x="147" y="107"/>
                </a:lnTo>
                <a:lnTo>
                  <a:pt x="147" y="27"/>
                </a:lnTo>
                <a:close/>
                <a:moveTo>
                  <a:pt x="493" y="27"/>
                </a:moveTo>
                <a:lnTo>
                  <a:pt x="520" y="27"/>
                </a:lnTo>
                <a:lnTo>
                  <a:pt x="520" y="107"/>
                </a:lnTo>
                <a:lnTo>
                  <a:pt x="493" y="107"/>
                </a:lnTo>
                <a:lnTo>
                  <a:pt x="493" y="27"/>
                </a:lnTo>
                <a:close/>
                <a:moveTo>
                  <a:pt x="27" y="80"/>
                </a:moveTo>
                <a:lnTo>
                  <a:pt x="120" y="80"/>
                </a:lnTo>
                <a:lnTo>
                  <a:pt x="120" y="107"/>
                </a:lnTo>
                <a:cubicBezTo>
                  <a:pt x="120" y="114"/>
                  <a:pt x="123" y="121"/>
                  <a:pt x="128" y="126"/>
                </a:cubicBezTo>
                <a:cubicBezTo>
                  <a:pt x="133" y="131"/>
                  <a:pt x="140" y="134"/>
                  <a:pt x="147" y="134"/>
                </a:cubicBezTo>
                <a:lnTo>
                  <a:pt x="173" y="134"/>
                </a:lnTo>
                <a:cubicBezTo>
                  <a:pt x="180" y="134"/>
                  <a:pt x="187" y="131"/>
                  <a:pt x="192" y="126"/>
                </a:cubicBezTo>
                <a:cubicBezTo>
                  <a:pt x="197" y="121"/>
                  <a:pt x="200" y="114"/>
                  <a:pt x="200" y="107"/>
                </a:cubicBezTo>
                <a:lnTo>
                  <a:pt x="200" y="80"/>
                </a:lnTo>
                <a:lnTo>
                  <a:pt x="467" y="80"/>
                </a:lnTo>
                <a:lnTo>
                  <a:pt x="467" y="107"/>
                </a:lnTo>
                <a:cubicBezTo>
                  <a:pt x="467" y="114"/>
                  <a:pt x="469" y="121"/>
                  <a:pt x="474" y="126"/>
                </a:cubicBezTo>
                <a:cubicBezTo>
                  <a:pt x="479" y="131"/>
                  <a:pt x="486" y="134"/>
                  <a:pt x="493" y="134"/>
                </a:cubicBezTo>
                <a:lnTo>
                  <a:pt x="520" y="134"/>
                </a:lnTo>
                <a:cubicBezTo>
                  <a:pt x="527" y="134"/>
                  <a:pt x="534" y="131"/>
                  <a:pt x="539" y="126"/>
                </a:cubicBezTo>
                <a:cubicBezTo>
                  <a:pt x="544" y="121"/>
                  <a:pt x="547" y="114"/>
                  <a:pt x="547" y="107"/>
                </a:cubicBezTo>
                <a:lnTo>
                  <a:pt x="547" y="80"/>
                </a:lnTo>
                <a:lnTo>
                  <a:pt x="640" y="80"/>
                </a:lnTo>
                <a:lnTo>
                  <a:pt x="640" y="187"/>
                </a:lnTo>
                <a:lnTo>
                  <a:pt x="27" y="187"/>
                </a:lnTo>
                <a:lnTo>
                  <a:pt x="27" y="80"/>
                </a:lnTo>
                <a:close/>
                <a:moveTo>
                  <a:pt x="27" y="214"/>
                </a:moveTo>
                <a:lnTo>
                  <a:pt x="640" y="214"/>
                </a:lnTo>
                <a:lnTo>
                  <a:pt x="640" y="640"/>
                </a:lnTo>
                <a:lnTo>
                  <a:pt x="27" y="640"/>
                </a:lnTo>
                <a:lnTo>
                  <a:pt x="27" y="214"/>
                </a:lnTo>
                <a:close/>
                <a:moveTo>
                  <a:pt x="93" y="280"/>
                </a:moveTo>
                <a:cubicBezTo>
                  <a:pt x="86" y="280"/>
                  <a:pt x="80" y="286"/>
                  <a:pt x="80" y="294"/>
                </a:cubicBezTo>
                <a:lnTo>
                  <a:pt x="80" y="574"/>
                </a:lnTo>
                <a:cubicBezTo>
                  <a:pt x="80" y="581"/>
                  <a:pt x="86" y="587"/>
                  <a:pt x="93" y="587"/>
                </a:cubicBezTo>
                <a:lnTo>
                  <a:pt x="400" y="587"/>
                </a:lnTo>
                <a:lnTo>
                  <a:pt x="573" y="587"/>
                </a:lnTo>
                <a:cubicBezTo>
                  <a:pt x="581" y="587"/>
                  <a:pt x="587" y="581"/>
                  <a:pt x="587" y="574"/>
                </a:cubicBezTo>
                <a:lnTo>
                  <a:pt x="587" y="294"/>
                </a:lnTo>
                <a:cubicBezTo>
                  <a:pt x="587" y="286"/>
                  <a:pt x="581" y="280"/>
                  <a:pt x="573" y="280"/>
                </a:cubicBezTo>
                <a:lnTo>
                  <a:pt x="93" y="280"/>
                </a:lnTo>
                <a:close/>
                <a:moveTo>
                  <a:pt x="107" y="307"/>
                </a:moveTo>
                <a:lnTo>
                  <a:pt x="200" y="307"/>
                </a:lnTo>
                <a:lnTo>
                  <a:pt x="200" y="374"/>
                </a:lnTo>
                <a:lnTo>
                  <a:pt x="107" y="374"/>
                </a:lnTo>
                <a:lnTo>
                  <a:pt x="107" y="307"/>
                </a:lnTo>
                <a:close/>
                <a:moveTo>
                  <a:pt x="227" y="307"/>
                </a:moveTo>
                <a:lnTo>
                  <a:pt x="320" y="307"/>
                </a:lnTo>
                <a:lnTo>
                  <a:pt x="320" y="374"/>
                </a:lnTo>
                <a:lnTo>
                  <a:pt x="227" y="374"/>
                </a:lnTo>
                <a:lnTo>
                  <a:pt x="227" y="307"/>
                </a:lnTo>
                <a:close/>
                <a:moveTo>
                  <a:pt x="347" y="307"/>
                </a:moveTo>
                <a:lnTo>
                  <a:pt x="440" y="307"/>
                </a:lnTo>
                <a:lnTo>
                  <a:pt x="440" y="374"/>
                </a:lnTo>
                <a:lnTo>
                  <a:pt x="347" y="374"/>
                </a:lnTo>
                <a:lnTo>
                  <a:pt x="347" y="307"/>
                </a:lnTo>
                <a:close/>
                <a:moveTo>
                  <a:pt x="467" y="307"/>
                </a:moveTo>
                <a:lnTo>
                  <a:pt x="560" y="307"/>
                </a:lnTo>
                <a:lnTo>
                  <a:pt x="560" y="374"/>
                </a:lnTo>
                <a:lnTo>
                  <a:pt x="467" y="374"/>
                </a:lnTo>
                <a:lnTo>
                  <a:pt x="467" y="307"/>
                </a:lnTo>
                <a:close/>
                <a:moveTo>
                  <a:pt x="107" y="400"/>
                </a:moveTo>
                <a:lnTo>
                  <a:pt x="200" y="400"/>
                </a:lnTo>
                <a:lnTo>
                  <a:pt x="200" y="467"/>
                </a:lnTo>
                <a:lnTo>
                  <a:pt x="107" y="467"/>
                </a:lnTo>
                <a:lnTo>
                  <a:pt x="107" y="400"/>
                </a:lnTo>
                <a:close/>
                <a:moveTo>
                  <a:pt x="227" y="400"/>
                </a:moveTo>
                <a:lnTo>
                  <a:pt x="320" y="400"/>
                </a:lnTo>
                <a:lnTo>
                  <a:pt x="320" y="467"/>
                </a:lnTo>
                <a:lnTo>
                  <a:pt x="227" y="467"/>
                </a:lnTo>
                <a:lnTo>
                  <a:pt x="227" y="400"/>
                </a:lnTo>
                <a:close/>
                <a:moveTo>
                  <a:pt x="347" y="400"/>
                </a:moveTo>
                <a:lnTo>
                  <a:pt x="440" y="400"/>
                </a:lnTo>
                <a:lnTo>
                  <a:pt x="440" y="467"/>
                </a:lnTo>
                <a:lnTo>
                  <a:pt x="347" y="467"/>
                </a:lnTo>
                <a:lnTo>
                  <a:pt x="347" y="400"/>
                </a:lnTo>
                <a:close/>
                <a:moveTo>
                  <a:pt x="467" y="400"/>
                </a:moveTo>
                <a:lnTo>
                  <a:pt x="560" y="400"/>
                </a:lnTo>
                <a:lnTo>
                  <a:pt x="560" y="467"/>
                </a:lnTo>
                <a:lnTo>
                  <a:pt x="467" y="467"/>
                </a:lnTo>
                <a:lnTo>
                  <a:pt x="467" y="400"/>
                </a:lnTo>
                <a:close/>
                <a:moveTo>
                  <a:pt x="107" y="494"/>
                </a:moveTo>
                <a:lnTo>
                  <a:pt x="200" y="494"/>
                </a:lnTo>
                <a:lnTo>
                  <a:pt x="200" y="560"/>
                </a:lnTo>
                <a:lnTo>
                  <a:pt x="107" y="560"/>
                </a:lnTo>
                <a:lnTo>
                  <a:pt x="107" y="494"/>
                </a:lnTo>
                <a:close/>
                <a:moveTo>
                  <a:pt x="227" y="494"/>
                </a:moveTo>
                <a:lnTo>
                  <a:pt x="320" y="494"/>
                </a:lnTo>
                <a:lnTo>
                  <a:pt x="320" y="560"/>
                </a:lnTo>
                <a:lnTo>
                  <a:pt x="227" y="560"/>
                </a:lnTo>
                <a:lnTo>
                  <a:pt x="227" y="494"/>
                </a:lnTo>
                <a:close/>
                <a:moveTo>
                  <a:pt x="347" y="494"/>
                </a:moveTo>
                <a:lnTo>
                  <a:pt x="440" y="494"/>
                </a:lnTo>
                <a:lnTo>
                  <a:pt x="440" y="560"/>
                </a:lnTo>
                <a:lnTo>
                  <a:pt x="400" y="560"/>
                </a:lnTo>
                <a:lnTo>
                  <a:pt x="347" y="560"/>
                </a:lnTo>
                <a:lnTo>
                  <a:pt x="347" y="494"/>
                </a:lnTo>
                <a:close/>
                <a:moveTo>
                  <a:pt x="467" y="494"/>
                </a:moveTo>
                <a:lnTo>
                  <a:pt x="560" y="494"/>
                </a:lnTo>
                <a:lnTo>
                  <a:pt x="560" y="560"/>
                </a:lnTo>
                <a:lnTo>
                  <a:pt x="467" y="560"/>
                </a:lnTo>
                <a:lnTo>
                  <a:pt x="467" y="494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3" name="Labeled Field"/>
          <p:cNvGrpSpPr/>
          <p:nvPr/>
        </p:nvGrpSpPr>
        <p:grpSpPr>
          <a:xfrm>
            <a:off x="667952" y="2794719"/>
            <a:ext cx="2209810" cy="225731"/>
            <a:chOff x="682114" y="2047466"/>
            <a:chExt cx="2500397" cy="225731"/>
          </a:xfrm>
        </p:grpSpPr>
        <p:sp>
          <p:nvSpPr>
            <p:cNvPr id="74" name="Text Box"/>
            <p:cNvSpPr/>
            <p:nvPr/>
          </p:nvSpPr>
          <p:spPr>
            <a:xfrm>
              <a:off x="1678532" y="2047466"/>
              <a:ext cx="1503979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Key-In(50</a:t>
              </a:r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</a:t>
              </a:r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5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사용용도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7" name="Labeled Field"/>
          <p:cNvGrpSpPr/>
          <p:nvPr/>
        </p:nvGrpSpPr>
        <p:grpSpPr>
          <a:xfrm>
            <a:off x="2941614" y="2786005"/>
            <a:ext cx="2209810" cy="225731"/>
            <a:chOff x="682114" y="2047466"/>
            <a:chExt cx="2500397" cy="225731"/>
          </a:xfrm>
        </p:grpSpPr>
        <p:sp>
          <p:nvSpPr>
            <p:cNvPr id="78" name="Text Box"/>
            <p:cNvSpPr/>
            <p:nvPr/>
          </p:nvSpPr>
          <p:spPr>
            <a:xfrm>
              <a:off x="1678532" y="2047466"/>
              <a:ext cx="1503979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Key-In(50</a:t>
              </a:r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</a:t>
              </a:r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마킹방법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1" name="Labeled Field"/>
          <p:cNvGrpSpPr/>
          <p:nvPr/>
        </p:nvGrpSpPr>
        <p:grpSpPr>
          <a:xfrm>
            <a:off x="5193171" y="2794704"/>
            <a:ext cx="2209810" cy="225731"/>
            <a:chOff x="682114" y="2047466"/>
            <a:chExt cx="2500397" cy="225731"/>
          </a:xfrm>
        </p:grpSpPr>
        <p:sp>
          <p:nvSpPr>
            <p:cNvPr id="82" name="Text Box"/>
            <p:cNvSpPr/>
            <p:nvPr/>
          </p:nvSpPr>
          <p:spPr>
            <a:xfrm>
              <a:off x="1678532" y="2047466"/>
              <a:ext cx="1503979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 or X </a:t>
              </a:r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밴딩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6" name="Labeled Field"/>
          <p:cNvGrpSpPr/>
          <p:nvPr/>
        </p:nvGrpSpPr>
        <p:grpSpPr>
          <a:xfrm>
            <a:off x="667952" y="3047319"/>
            <a:ext cx="2209810" cy="225731"/>
            <a:chOff x="682114" y="2047466"/>
            <a:chExt cx="2500397" cy="225731"/>
          </a:xfrm>
        </p:grpSpPr>
        <p:sp>
          <p:nvSpPr>
            <p:cNvPr id="97" name="Text Box"/>
            <p:cNvSpPr/>
            <p:nvPr/>
          </p:nvSpPr>
          <p:spPr>
            <a:xfrm>
              <a:off x="1678532" y="2047466"/>
              <a:ext cx="1503979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당사규정에 따름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태그부착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9" name="Labeled Field"/>
          <p:cNvGrpSpPr/>
          <p:nvPr/>
        </p:nvGrpSpPr>
        <p:grpSpPr>
          <a:xfrm>
            <a:off x="2933614" y="3038605"/>
            <a:ext cx="2209810" cy="225731"/>
            <a:chOff x="682114" y="2047466"/>
            <a:chExt cx="2500397" cy="225731"/>
          </a:xfrm>
        </p:grpSpPr>
        <p:sp>
          <p:nvSpPr>
            <p:cNvPr id="100" name="Text Box"/>
            <p:cNvSpPr/>
            <p:nvPr/>
          </p:nvSpPr>
          <p:spPr>
            <a:xfrm>
              <a:off x="1678532" y="2047466"/>
              <a:ext cx="1503979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당사규정에 따름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비트관리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2" name="Labeled Field"/>
          <p:cNvGrpSpPr/>
          <p:nvPr/>
        </p:nvGrpSpPr>
        <p:grpSpPr>
          <a:xfrm>
            <a:off x="5185171" y="3047304"/>
            <a:ext cx="2209810" cy="225731"/>
            <a:chOff x="682114" y="2047466"/>
            <a:chExt cx="2500397" cy="225731"/>
          </a:xfrm>
        </p:grpSpPr>
        <p:sp>
          <p:nvSpPr>
            <p:cNvPr id="103" name="Text Box"/>
            <p:cNvSpPr/>
            <p:nvPr/>
          </p:nvSpPr>
          <p:spPr>
            <a:xfrm>
              <a:off x="1678532" y="2047466"/>
              <a:ext cx="1503979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 or X </a:t>
              </a:r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축관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5" name="Labeled Field"/>
          <p:cNvGrpSpPr/>
          <p:nvPr/>
        </p:nvGrpSpPr>
        <p:grpSpPr>
          <a:xfrm>
            <a:off x="667952" y="3304116"/>
            <a:ext cx="2209810" cy="225731"/>
            <a:chOff x="682114" y="2047466"/>
            <a:chExt cx="2500397" cy="225731"/>
          </a:xfrm>
        </p:grpSpPr>
        <p:sp>
          <p:nvSpPr>
            <p:cNvPr id="106" name="Text Box"/>
            <p:cNvSpPr/>
            <p:nvPr/>
          </p:nvSpPr>
          <p:spPr>
            <a:xfrm>
              <a:off x="1678532" y="2047466"/>
              <a:ext cx="1503979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Key-In(50</a:t>
              </a:r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</a:t>
              </a:r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비트제거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8" name="Labeled Field"/>
          <p:cNvGrpSpPr/>
          <p:nvPr/>
        </p:nvGrpSpPr>
        <p:grpSpPr>
          <a:xfrm>
            <a:off x="2915512" y="3295403"/>
            <a:ext cx="4485760" cy="225730"/>
            <a:chOff x="682114" y="2047467"/>
            <a:chExt cx="5075631" cy="225730"/>
          </a:xfrm>
        </p:grpSpPr>
        <p:sp>
          <p:nvSpPr>
            <p:cNvPr id="109" name="Text Box"/>
            <p:cNvSpPr/>
            <p:nvPr/>
          </p:nvSpPr>
          <p:spPr>
            <a:xfrm>
              <a:off x="1678532" y="2047467"/>
              <a:ext cx="4079213" cy="22551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Key-In(100</a:t>
              </a:r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</a:t>
              </a:r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기타사항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2" name="Tooltip" descr="&lt;SmartSettings&gt;&lt;SmartResize enabled=&quot;True&quot; minWidth=&quot;6&quot; minHeight=&quot;2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3341297" y="1980790"/>
            <a:ext cx="1769075" cy="273716"/>
            <a:chOff x="427999" y="1673165"/>
            <a:chExt cx="1769075" cy="273716"/>
          </a:xfrm>
          <a:solidFill>
            <a:srgbClr val="FFFFCC"/>
          </a:solidFill>
        </p:grpSpPr>
        <p:sp>
          <p:nvSpPr>
            <p:cNvPr id="123" name="Box" descr="&lt;Tags&gt;&lt;SMARTRESIZEANCHORS&gt;None,Absolute,Absolute,Absolute&lt;/SMARTRESIZEANCHORS&gt;&lt;/Tags&gt;"/>
            <p:cNvSpPr/>
            <p:nvPr/>
          </p:nvSpPr>
          <p:spPr>
            <a:xfrm>
              <a:off x="427999" y="1673165"/>
              <a:ext cx="1769075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Default 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로그인 사용자 부서정보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25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Tooltip" descr="&lt;SmartSettings&gt;&lt;SmartResize enabled=&quot;True&quot; minWidth=&quot;6&quot; minHeight=&quot;2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5963943" y="1916832"/>
            <a:ext cx="1404217" cy="273716"/>
            <a:chOff x="610428" y="1673165"/>
            <a:chExt cx="1404217" cy="273716"/>
          </a:xfrm>
          <a:solidFill>
            <a:srgbClr val="FFFFCC"/>
          </a:solidFill>
        </p:grpSpPr>
        <p:sp>
          <p:nvSpPr>
            <p:cNvPr id="128" name="Box" descr="&lt;Tags&gt;&lt;SMARTRESIZEANCHORS&gt;None,Absolute,Absolute,Absolute&lt;/SMARTRESIZEANCHORS&gt;&lt;/Tags&gt;"/>
            <p:cNvSpPr/>
            <p:nvPr/>
          </p:nvSpPr>
          <p:spPr>
            <a:xfrm>
              <a:off x="610428" y="1673165"/>
              <a:ext cx="1404217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Default 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로그인 사용자명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37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Label"/>
          <p:cNvSpPr txBox="1"/>
          <p:nvPr/>
        </p:nvSpPr>
        <p:spPr>
          <a:xfrm>
            <a:off x="650488" y="2258476"/>
            <a:ext cx="890953" cy="225703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고객사   </a:t>
            </a:r>
            <a:r>
              <a: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9" name="Drop-Down Box" descr="&lt;SmartSettings&gt;&lt;SmartResize enabled=&quot;True&quot; minWidth=&quot;18&quot; minHeight=&quot;7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1541445" y="2260913"/>
            <a:ext cx="1368148" cy="241092"/>
            <a:chOff x="595684" y="1551576"/>
            <a:chExt cx="1368148" cy="241092"/>
          </a:xfrm>
          <a:solidFill>
            <a:srgbClr val="FFFF00"/>
          </a:solidFill>
        </p:grpSpPr>
        <p:sp>
          <p:nvSpPr>
            <p:cNvPr id="140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7"/>
              </p:custDataLst>
            </p:nvPr>
          </p:nvSpPr>
          <p:spPr>
            <a:xfrm>
              <a:off x="595684" y="1551576"/>
              <a:ext cx="1202158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Arrow Box" descr="&lt;Tags&gt;&lt;SMARTRESIZEANCHORS&gt;Absolute,Absolute,None,Absolute&lt;/SMARTRESIZEANCHORS&gt;&lt;/Tags&gt;"/>
            <p:cNvSpPr/>
            <p:nvPr/>
          </p:nvSpPr>
          <p:spPr>
            <a:xfrm>
              <a:off x="1797843" y="1551576"/>
              <a:ext cx="16598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2" name="Arrow Down" descr="&lt;Tags&gt;&lt;SMARTRESIZEANCHORS&gt;None,None,None,Absolute&lt;/SMARTRESIZEANCHORS&gt;&lt;/Tags&gt;"/>
            <p:cNvSpPr>
              <a:spLocks noChangeAspect="1"/>
            </p:cNvSpPr>
            <p:nvPr/>
          </p:nvSpPr>
          <p:spPr bwMode="auto">
            <a:xfrm flipH="1">
              <a:off x="1848833" y="1654034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4819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686850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영업관리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물류정보관리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출하건별 물류정보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차량정보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를 등록관리한다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**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출하전표관리에서 출하 처리된 건 조회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물류정보관리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379591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26" name="Date Field" descr="&lt;SmartSettings&gt;&lt;SmartResize enabled=&quot;True&quot; minWidth=&quot;20&quot; minHeight=&quot;13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1128055" y="1342737"/>
            <a:ext cx="1035146" cy="241092"/>
            <a:chOff x="928688" y="1261242"/>
            <a:chExt cx="1035146" cy="241092"/>
          </a:xfrm>
        </p:grpSpPr>
        <p:sp>
          <p:nvSpPr>
            <p:cNvPr id="144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8/12/2018</a:t>
              </a:r>
            </a:p>
          </p:txBody>
        </p:sp>
        <p:sp>
          <p:nvSpPr>
            <p:cNvPr id="145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6" name="Date Field" descr="&lt;SmartSettings&gt;&lt;SmartResize enabled=&quot;True&quot; minWidth=&quot;20&quot; minHeight=&quot;13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2303443" y="1342750"/>
            <a:ext cx="1035146" cy="241092"/>
            <a:chOff x="928688" y="1261242"/>
            <a:chExt cx="1035146" cy="241092"/>
          </a:xfrm>
        </p:grpSpPr>
        <p:sp>
          <p:nvSpPr>
            <p:cNvPr id="147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8/12/2018</a:t>
              </a:r>
            </a:p>
          </p:txBody>
        </p:sp>
        <p:sp>
          <p:nvSpPr>
            <p:cNvPr id="148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9" name="Drop-Down Box" descr="&lt;SmartSettings&gt;&lt;SmartResize enabled=&quot;True&quot; minWidth=&quot;18&quot; minHeight=&quot;7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3359606" y="1352896"/>
            <a:ext cx="1368148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150" name="Text Box" descr="&lt;Tags&gt;&lt;SMARTRESIZEANCHORS&gt;Absolute,Absolute,Absolute,Absolute&lt;/SMARTRESIZEANCHORS&gt;&lt;/Tags&gt;"/>
            <p:cNvSpPr/>
            <p:nvPr/>
          </p:nvSpPr>
          <p:spPr>
            <a:xfrm>
              <a:off x="595684" y="1551576"/>
              <a:ext cx="1202158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영업소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1" name="Arrow Box" descr="&lt;Tags&gt;&lt;SMARTRESIZEANCHORS&gt;Absolute,Absolute,None,Absolute&lt;/SMARTRESIZEANCHORS&gt;&lt;/Tags&gt;"/>
            <p:cNvSpPr/>
            <p:nvPr/>
          </p:nvSpPr>
          <p:spPr>
            <a:xfrm>
              <a:off x="1797843" y="1551576"/>
              <a:ext cx="16598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2" name="Arrow Down" descr="&lt;Tags&gt;&lt;SMARTRESIZEANCHORS&gt;None,None,None,Absolute&lt;/SMARTRESIZEANCHORS&gt;&lt;/Tags&gt;"/>
            <p:cNvSpPr>
              <a:spLocks noChangeAspect="1"/>
            </p:cNvSpPr>
            <p:nvPr/>
          </p:nvSpPr>
          <p:spPr bwMode="auto">
            <a:xfrm flipH="1">
              <a:off x="1848833" y="1654034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3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5"/>
            </p:custDataLst>
          </p:nvPr>
        </p:nvSpPr>
        <p:spPr>
          <a:xfrm>
            <a:off x="4808984" y="1358858"/>
            <a:ext cx="1202158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주문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번호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2163201" y="1386224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grpSp>
        <p:nvGrpSpPr>
          <p:cNvPr id="167" name="Drop-Down Box"/>
          <p:cNvGrpSpPr/>
          <p:nvPr/>
        </p:nvGrpSpPr>
        <p:grpSpPr>
          <a:xfrm>
            <a:off x="272481" y="1287787"/>
            <a:ext cx="752251" cy="379591"/>
            <a:chOff x="595688" y="1191993"/>
            <a:chExt cx="1368150" cy="379591"/>
          </a:xfrm>
        </p:grpSpPr>
        <p:sp>
          <p:nvSpPr>
            <p:cNvPr id="168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595688" y="1191993"/>
              <a:ext cx="1368150" cy="37959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상차일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도착일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9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2480" y="1697398"/>
            <a:ext cx="7632847" cy="3315778"/>
          </a:xfrm>
          <a:prstGeom prst="rect">
            <a:avLst/>
          </a:prstGeom>
        </p:spPr>
      </p:pic>
      <p:grpSp>
        <p:nvGrpSpPr>
          <p:cNvPr id="174" name="Tooltip" descr="&lt;SmartSettings&gt;&lt;SmartResize enabled=&quot;True&quot; minWidth=&quot;6&quot; minHeight=&quot;2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1305556" y="4935014"/>
            <a:ext cx="3045988" cy="1752472"/>
            <a:chOff x="2659867" y="1149496"/>
            <a:chExt cx="3045988" cy="1752472"/>
          </a:xfrm>
          <a:solidFill>
            <a:srgbClr val="FFFFFF"/>
          </a:solidFill>
        </p:grpSpPr>
        <p:sp>
          <p:nvSpPr>
            <p:cNvPr id="177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2"/>
              </p:custDataLst>
            </p:nvPr>
          </p:nvSpPr>
          <p:spPr>
            <a:xfrm>
              <a:off x="2659867" y="1216186"/>
              <a:ext cx="3045988" cy="1685782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차량정보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환경설정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&gt;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이동차량관리의 차량정보 중 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상차지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Key-in</a:t>
              </a: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하차지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Key-In</a:t>
              </a: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운송료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Key-in(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숫자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톤추가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Key-In(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숫자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추가운임비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Key-In(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숫자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운반단가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운송료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+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추가운임비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비고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Key-In</a:t>
              </a: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운임료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Key-In(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숫자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차액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운반단가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운임료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마진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차액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운반단가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100(%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 표시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8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9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Tooltip" descr="&lt;SmartSettings&gt;&lt;SmartResize enabled=&quot;True&quot; minWidth=&quot;6&quot; minHeight=&quot;2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5949415" y="4984576"/>
            <a:ext cx="3828121" cy="421592"/>
            <a:chOff x="2659868" y="1149496"/>
            <a:chExt cx="4085414" cy="421592"/>
          </a:xfrm>
          <a:solidFill>
            <a:srgbClr val="FFFFFF"/>
          </a:solidFill>
        </p:grpSpPr>
        <p:sp>
          <p:nvSpPr>
            <p:cNvPr id="182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9"/>
              </p:custDataLst>
            </p:nvPr>
          </p:nvSpPr>
          <p:spPr>
            <a:xfrm>
              <a:off x="2659868" y="1216186"/>
              <a:ext cx="4085414" cy="354902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환경설정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&gt;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이동차량에서 선택한 차량정보에 해당하는 값을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Default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 표시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수정 가능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3" name="Arrow" descr="&lt;SmartSettings&gt;&lt;SmartResize anchorLeft=&quot;None&quot; anchorTop=&quot;Absolute&quot; anchorRight=&quot;None&quot; anchorBottom=&quot;None&quot; /&gt;&lt;/SmartSettings&gt;"/>
            <p:cNvSpPr/>
            <p:nvPr>
              <p:custDataLst>
                <p:tags r:id="rId10"/>
              </p:custDataLst>
            </p:nvPr>
          </p:nvSpPr>
          <p:spPr>
            <a:xfrm>
              <a:off x="4141575" y="1149496"/>
              <a:ext cx="82559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4" name="Gap" descr="&lt;SmartSettings&gt;&lt;SmartResize anchorLeft=&quot;None&quot; anchorTop=&quot;Absolute&quot; anchorRight=&quot;None&quot; anchorBottom=&quot;None&quot; /&gt;&lt;/SmartSettings&gt;"/>
            <p:cNvCxnSpPr/>
            <p:nvPr>
              <p:custDataLst>
                <p:tags r:id="rId11"/>
              </p:custDataLst>
            </p:nvPr>
          </p:nvCxnSpPr>
          <p:spPr>
            <a:xfrm rot="10800000">
              <a:off x="4148295" y="1216186"/>
              <a:ext cx="69123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8"/>
            </p:custDataLst>
          </p:nvPr>
        </p:nvSpPr>
        <p:spPr>
          <a:xfrm>
            <a:off x="6047617" y="1350316"/>
            <a:ext cx="1202158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차량정보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095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7053"/>
            <a:ext cx="8667750" cy="40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defRPr/>
            </a:pPr>
            <a:r>
              <a:rPr kumimoji="0" lang="en-US" altLang="ko-KR" sz="200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3. </a:t>
            </a:r>
            <a:r>
              <a:rPr kumimoji="0" lang="ko-KR" altLang="en-US" sz="200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생산관리</a:t>
            </a:r>
            <a:endParaRPr kumimoji="0" lang="en-US" altLang="ko-KR" sz="2000" dirty="0">
              <a:effectLst>
                <a:outerShdw blurRad="38100" dist="38100" dir="2700000" algn="tl">
                  <a:srgbClr val="EEECE1"/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489891"/>
              </p:ext>
            </p:extLst>
          </p:nvPr>
        </p:nvGraphicFramePr>
        <p:xfrm>
          <a:off x="200472" y="836712"/>
          <a:ext cx="9505057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511818657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795319061"/>
                    </a:ext>
                  </a:extLst>
                </a:gridCol>
                <a:gridCol w="4540046">
                  <a:extLst>
                    <a:ext uri="{9D8B030D-6E8A-4147-A177-3AD203B41FA5}">
                      <a16:colId xmlns:a16="http://schemas.microsoft.com/office/drawing/2014/main" val="3293976676"/>
                    </a:ext>
                  </a:extLst>
                </a:gridCol>
                <a:gridCol w="2804771">
                  <a:extLst>
                    <a:ext uri="{9D8B030D-6E8A-4147-A177-3AD203B41FA5}">
                      <a16:colId xmlns:a16="http://schemas.microsoft.com/office/drawing/2014/main" val="2280431851"/>
                    </a:ext>
                  </a:extLst>
                </a:gridCol>
              </a:tblGrid>
              <a:tr h="13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No</a:t>
                      </a:r>
                      <a:endParaRPr lang="ko-KR" altLang="en-US" sz="12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메뉴명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비고 및 이슈사항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63721"/>
                  </a:ext>
                </a:extLst>
              </a:tr>
              <a:tr h="121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생산수주관리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생산부서에서 재고용으로 생산하고자 하는 품목에 대한 정보 등록 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281380"/>
                  </a:ext>
                </a:extLst>
              </a:tr>
              <a:tr h="273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생산계획관리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영업부서에서의 생산의뢰건과 생산부서에서의 생산수주 건에 대한 생산계획을 수립하여 작업지시를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 생성함</a:t>
                      </a:r>
                      <a:endParaRPr lang="en-US" altLang="ko-KR" sz="1000" baseline="0">
                        <a:solidFill>
                          <a:srgbClr val="0000FF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- Unique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 Code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는 생산의뢰번호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019573"/>
                  </a:ext>
                </a:extLst>
              </a:tr>
              <a:tr h="273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작업지시관리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조관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조관 공정에 대한 작업지시 확정</a:t>
                      </a:r>
                      <a:endParaRPr lang="en-US" altLang="ko-KR" sz="1000">
                        <a:solidFill>
                          <a:srgbClr val="0000FF"/>
                        </a:solidFill>
                      </a:endParaRPr>
                    </a:p>
                    <a:p>
                      <a:pPr latinLnBrk="1"/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  **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공정별 작업지시가 아닌 공정그룹인 조관에 대한 작업지시 확정으로 확정하면 하위 작업지시가 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POP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에서 조회됨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조관과 도금 공정그룹을 각각 메뉴로 분리하여 작업지시 확정이 필요한지 확인 필요 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  <a:sym typeface="Wingdings" panose="05000000000000000000" pitchFamily="2" charset="2"/>
                        </a:rPr>
                        <a:t>우선은 합쳐서 처리하는 것으로 정의</a:t>
                      </a:r>
                      <a:endParaRPr lang="en-US" altLang="ko-KR" sz="1000">
                        <a:solidFill>
                          <a:srgbClr val="0000FF"/>
                        </a:solidFill>
                        <a:sym typeface="Wingdings" panose="05000000000000000000" pitchFamily="2" charset="2"/>
                      </a:endParaRPr>
                    </a:p>
                    <a:p>
                      <a:pPr latinLnBrk="1"/>
                      <a:endParaRPr lang="en-US" altLang="ko-KR" sz="1000">
                        <a:solidFill>
                          <a:srgbClr val="0000FF"/>
                        </a:solidFill>
                        <a:sym typeface="Wingdings" panose="05000000000000000000" pitchFamily="2" charset="2"/>
                      </a:endParaRPr>
                    </a:p>
                    <a:p>
                      <a:pPr latinLnBrk="1"/>
                      <a:r>
                        <a:rPr lang="en-US" altLang="ko-KR" sz="100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** </a:t>
                      </a:r>
                      <a:r>
                        <a:rPr lang="ko-KR" altLang="en-US" sz="100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조관공정과 도금공정이 동시에 존재하는 생산의뢰건일 경우 조관에서 포장된 </a:t>
                      </a:r>
                      <a:r>
                        <a:rPr lang="en-US" altLang="ko-KR" sz="100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LOT</a:t>
                      </a:r>
                      <a:r>
                        <a:rPr lang="ko-KR" altLang="en-US" sz="100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가 도금에 반드시 투입되어야 하는가</a:t>
                      </a:r>
                      <a:r>
                        <a:rPr lang="en-US" altLang="ko-KR" sz="100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?</a:t>
                      </a:r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501762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작업지시관리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도금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도금 공정에 대한 작업지시 확정</a:t>
                      </a:r>
                      <a:endParaRPr lang="en-US" altLang="ko-KR" sz="1000">
                        <a:solidFill>
                          <a:srgbClr val="0000FF"/>
                        </a:solidFill>
                      </a:endParaRPr>
                    </a:p>
                    <a:p>
                      <a:pPr latinLnBrk="1"/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  **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조관과 동일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45915"/>
                  </a:ext>
                </a:extLst>
              </a:tr>
              <a:tr h="213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작업지시관리</a:t>
                      </a:r>
                      <a:r>
                        <a:rPr lang="en-US" altLang="ko-KR" sz="100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스켈프</a:t>
                      </a:r>
                      <a:r>
                        <a:rPr lang="en-US" altLang="ko-KR" sz="10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스켈프에 대한 작업지시 등록 및 확정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20228"/>
                  </a:ext>
                </a:extLst>
              </a:tr>
              <a:tr h="201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재가공 작업지시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부적합으로 등록된 항목에 대한 재작업 지시 등록 및 확정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처리 프로세스 및 화면 정의 필요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712372"/>
                  </a:ext>
                </a:extLst>
              </a:tr>
              <a:tr h="1508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외주임가공발주관리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코일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파이프에 대한 외주 임가공 발주 등록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5366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외주임가공입고관리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외주입가공발주로 등록된 항목에 대하여 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Excel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로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Import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를 통한 입고 처리</a:t>
                      </a:r>
                      <a:endParaRPr lang="en-US" altLang="ko-KR" sz="1000" baseline="0">
                        <a:solidFill>
                          <a:srgbClr val="0000FF"/>
                        </a:solidFill>
                      </a:endParaRPr>
                    </a:p>
                    <a:p>
                      <a:pPr latinLnBrk="1"/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 -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코일의 경우 스켈프로 가공되어 입고되며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스켈프별 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QR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발행이 필요함</a:t>
                      </a:r>
                      <a:endParaRPr lang="en-US" altLang="ko-KR" sz="1000" baseline="0">
                        <a:solidFill>
                          <a:srgbClr val="0000FF"/>
                        </a:solidFill>
                      </a:endParaRPr>
                    </a:p>
                    <a:p>
                      <a:pPr latinLnBrk="1"/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 -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파이프의 경우 입고 시 다른 품목으로 변경되어 입고됨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8062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외주임가공입고현황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입고내역을 조회하고 필요시 입고를 취소함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.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단 일부분만 입고 취소 할 수 없음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전체 취소 후 다시 입고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832600"/>
                  </a:ext>
                </a:extLst>
              </a:tr>
              <a:tr h="576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실적현황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생산의뢰번호별 실적정보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  -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투입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생산의뢰번호별 투입된 스켈프 번호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(QR)</a:t>
                      </a:r>
                    </a:p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  -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절단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생산의뢰번호별 투입된 스켈프 번호별 절단 실적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면취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수압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/UT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동일</a:t>
                      </a:r>
                      <a:endParaRPr lang="en-US" altLang="ko-KR" sz="100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 -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조관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_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포장 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: B/D 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수량 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낱본 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1EA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Lot 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조회 </a:t>
                      </a:r>
                      <a:endParaRPr lang="en-US" altLang="ko-KR" sz="1000" baseline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latinLnBrk="1"/>
                      <a:r>
                        <a:rPr lang="en-US" altLang="ko-KR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 - 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도금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_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투입 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투입된 조관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_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포장 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Lot 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정보</a:t>
                      </a:r>
                      <a:endParaRPr lang="en-US" altLang="ko-KR" sz="1000" baseline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latinLnBrk="1"/>
                      <a:r>
                        <a:rPr lang="en-US" altLang="ko-KR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 - 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도금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_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포장 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: B/D 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수량 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낱본 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1EA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Lot 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조회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667738"/>
                  </a:ext>
                </a:extLst>
              </a:tr>
              <a:tr h="121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실적관리</a:t>
                      </a:r>
                      <a:r>
                        <a:rPr lang="en-US" altLang="ko-KR" sz="100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스켈프</a:t>
                      </a:r>
                      <a:r>
                        <a:rPr lang="en-US" altLang="ko-KR" sz="10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투입된 코일 </a:t>
                      </a:r>
                      <a:r>
                        <a:rPr lang="en-US" altLang="ko-KR" sz="1000">
                          <a:solidFill>
                            <a:srgbClr val="FF0000"/>
                          </a:solidFill>
                        </a:rPr>
                        <a:t>Lot </a:t>
                      </a:r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대비  생산된 스켈프 </a:t>
                      </a:r>
                      <a:r>
                        <a:rPr lang="en-US" altLang="ko-KR" sz="1000">
                          <a:solidFill>
                            <a:srgbClr val="FF0000"/>
                          </a:solidFill>
                        </a:rPr>
                        <a:t>Lot </a:t>
                      </a:r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번호 및 정보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스켈프 작업지시 및 실적관리 협의 필요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597101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506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257256" y="476672"/>
            <a:ext cx="792088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1</a:t>
            </a:r>
            <a:r>
              <a:rPr lang="ko-KR" altLang="en-US" sz="1000">
                <a:solidFill>
                  <a:srgbClr val="0000FF"/>
                </a:solidFill>
              </a:rPr>
              <a:t>차개발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890495" y="476672"/>
            <a:ext cx="792088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2</a:t>
            </a:r>
            <a:r>
              <a:rPr lang="ko-KR" altLang="en-US" sz="1000">
                <a:solidFill>
                  <a:schemeClr val="tx1"/>
                </a:solidFill>
              </a:rPr>
              <a:t>차개발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588326" y="458200"/>
            <a:ext cx="973186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</a:rPr>
              <a:t>추가협의필요</a:t>
            </a:r>
          </a:p>
        </p:txBody>
      </p:sp>
    </p:spTree>
    <p:extLst>
      <p:ext uri="{BB962C8B-B14F-4D97-AF65-F5344CB8AC3E}">
        <p14:creationId xmlns:p14="http://schemas.microsoft.com/office/powerpoint/2010/main" val="3104636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2481" y="1689880"/>
            <a:ext cx="7632847" cy="2396345"/>
          </a:xfrm>
          <a:prstGeom prst="rect">
            <a:avLst/>
          </a:prstGeom>
        </p:spPr>
      </p:pic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349979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생산관리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생산수주관리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재고가 부족한 품목에 대하여 재고 생산을 위하여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생산수주관리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134908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상태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최초 등록 시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확정취소 건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실적이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건 이상 존재하는 건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완료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지시수량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&lt;=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실적수량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5" name="Button">
            <a:hlinkClick r:id="rId25" action="ppaction://hlinksldjump"/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80976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등록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6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496616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삭제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6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53378" y="2151906"/>
            <a:ext cx="182370" cy="144283"/>
            <a:chOff x="554563" y="2592239"/>
            <a:chExt cx="279353" cy="212366"/>
          </a:xfrm>
        </p:grpSpPr>
        <p:sp>
          <p:nvSpPr>
            <p:cNvPr id="65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353378" y="2357049"/>
            <a:ext cx="182370" cy="144283"/>
            <a:chOff x="554563" y="2592239"/>
            <a:chExt cx="279353" cy="212366"/>
          </a:xfrm>
        </p:grpSpPr>
        <p:sp>
          <p:nvSpPr>
            <p:cNvPr id="69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353378" y="2571717"/>
            <a:ext cx="182370" cy="144283"/>
            <a:chOff x="554563" y="2592239"/>
            <a:chExt cx="279353" cy="212366"/>
          </a:xfrm>
        </p:grpSpPr>
        <p:sp>
          <p:nvSpPr>
            <p:cNvPr id="73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5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353378" y="2776225"/>
            <a:ext cx="182370" cy="144283"/>
            <a:chOff x="554563" y="2592239"/>
            <a:chExt cx="279353" cy="212366"/>
          </a:xfrm>
        </p:grpSpPr>
        <p:sp>
          <p:nvSpPr>
            <p:cNvPr id="77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353378" y="3015658"/>
            <a:ext cx="182370" cy="144283"/>
            <a:chOff x="554563" y="2592239"/>
            <a:chExt cx="279353" cy="212366"/>
          </a:xfrm>
        </p:grpSpPr>
        <p:sp>
          <p:nvSpPr>
            <p:cNvPr id="82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353378" y="3233586"/>
            <a:ext cx="182370" cy="144283"/>
            <a:chOff x="554563" y="2592239"/>
            <a:chExt cx="279353" cy="212366"/>
          </a:xfrm>
        </p:grpSpPr>
        <p:sp>
          <p:nvSpPr>
            <p:cNvPr id="87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353378" y="3453969"/>
            <a:ext cx="182370" cy="144283"/>
            <a:chOff x="554563" y="2592239"/>
            <a:chExt cx="279353" cy="212366"/>
          </a:xfrm>
        </p:grpSpPr>
        <p:sp>
          <p:nvSpPr>
            <p:cNvPr id="91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353378" y="3677524"/>
            <a:ext cx="182370" cy="144283"/>
            <a:chOff x="554563" y="2592239"/>
            <a:chExt cx="279353" cy="212366"/>
          </a:xfrm>
        </p:grpSpPr>
        <p:sp>
          <p:nvSpPr>
            <p:cNvPr id="95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7" name="Drop-Down Box"/>
          <p:cNvGrpSpPr/>
          <p:nvPr/>
        </p:nvGrpSpPr>
        <p:grpSpPr>
          <a:xfrm>
            <a:off x="272481" y="1357036"/>
            <a:ext cx="752251" cy="241092"/>
            <a:chOff x="595688" y="1261242"/>
            <a:chExt cx="1368150" cy="241092"/>
          </a:xfrm>
        </p:grpSpPr>
        <p:sp>
          <p:nvSpPr>
            <p:cNvPr id="121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9"/>
              </p:custDataLst>
            </p:nvPr>
          </p:nvSpPr>
          <p:spPr>
            <a:xfrm>
              <a:off x="595688" y="1261242"/>
              <a:ext cx="1368150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의뢰일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3" name="Date Field" descr="&lt;SmartSettings&gt;&lt;SmartResize enabled=&quot;True&quot; minWidth=&quot;20&quot; minHeight=&quot;13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1128055" y="1357036"/>
            <a:ext cx="1035146" cy="241092"/>
            <a:chOff x="928688" y="1261242"/>
            <a:chExt cx="1035146" cy="241092"/>
          </a:xfrm>
        </p:grpSpPr>
        <p:sp>
          <p:nvSpPr>
            <p:cNvPr id="124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6" name="Date Field" descr="&lt;SmartSettings&gt;&lt;SmartResize enabled=&quot;True&quot; minWidth=&quot;20&quot; minHeight=&quot;13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2303443" y="1357036"/>
            <a:ext cx="1035146" cy="241092"/>
            <a:chOff x="928688" y="1261242"/>
            <a:chExt cx="1035146" cy="241092"/>
          </a:xfrm>
        </p:grpSpPr>
        <p:sp>
          <p:nvSpPr>
            <p:cNvPr id="127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9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2"/>
            </p:custDataLst>
          </p:nvPr>
        </p:nvSpPr>
        <p:spPr>
          <a:xfrm>
            <a:off x="3462810" y="1357036"/>
            <a:ext cx="1202158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생산의뢰번호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63201" y="1357036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4747101" y="1649960"/>
            <a:ext cx="1358027" cy="2483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5" name="Tooltip" descr="&lt;SmartSettings&gt;&lt;SmartResize enabled=&quot;True&quot; minWidth=&quot;6&quot; minHeight=&quot;20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3951827" y="3508227"/>
            <a:ext cx="3228272" cy="717343"/>
            <a:chOff x="2568728" y="1149496"/>
            <a:chExt cx="3228272" cy="717343"/>
          </a:xfrm>
          <a:solidFill>
            <a:srgbClr val="FFFFCC"/>
          </a:solidFill>
        </p:grpSpPr>
        <p:sp>
          <p:nvSpPr>
            <p:cNvPr id="146" name="Box" descr="&lt;Tags&gt;&lt;SMARTRESIZEANCHORS&gt;Absolute,None,Absolute,Absolute&lt;/SMARTRESIZEANCHORS&gt;&lt;/Tags&gt;"/>
            <p:cNvSpPr/>
            <p:nvPr/>
          </p:nvSpPr>
          <p:spPr>
            <a:xfrm>
              <a:off x="2568728" y="1216186"/>
              <a:ext cx="3228272" cy="650653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실중량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본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= 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외경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–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실두께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실두께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0.02466 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길이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이론중량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본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= 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외경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이론두께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이론두께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0.02466 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길이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실중량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(kg) =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실중량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본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합계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이론중량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(kg) =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이론중량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본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합계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7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48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Label"/>
          <p:cNvSpPr txBox="1"/>
          <p:nvPr/>
        </p:nvSpPr>
        <p:spPr>
          <a:xfrm>
            <a:off x="276783" y="4244812"/>
            <a:ext cx="609398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품목정보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135329"/>
              </p:ext>
            </p:extLst>
          </p:nvPr>
        </p:nvGraphicFramePr>
        <p:xfrm>
          <a:off x="336866" y="4450959"/>
          <a:ext cx="7568461" cy="1569720"/>
        </p:xfrm>
        <a:graphic>
          <a:graphicData uri="http://schemas.openxmlformats.org/drawingml/2006/table">
            <a:tbl>
              <a:tblPr/>
              <a:tblGrid>
                <a:gridCol w="315353">
                  <a:extLst>
                    <a:ext uri="{9D8B030D-6E8A-4147-A177-3AD203B41FA5}">
                      <a16:colId xmlns:a16="http://schemas.microsoft.com/office/drawing/2014/main" val="2421471876"/>
                    </a:ext>
                  </a:extLst>
                </a:gridCol>
                <a:gridCol w="315353">
                  <a:extLst>
                    <a:ext uri="{9D8B030D-6E8A-4147-A177-3AD203B41FA5}">
                      <a16:colId xmlns:a16="http://schemas.microsoft.com/office/drawing/2014/main" val="3439796292"/>
                    </a:ext>
                  </a:extLst>
                </a:gridCol>
                <a:gridCol w="630705">
                  <a:extLst>
                    <a:ext uri="{9D8B030D-6E8A-4147-A177-3AD203B41FA5}">
                      <a16:colId xmlns:a16="http://schemas.microsoft.com/office/drawing/2014/main" val="777885013"/>
                    </a:ext>
                  </a:extLst>
                </a:gridCol>
                <a:gridCol w="630705">
                  <a:extLst>
                    <a:ext uri="{9D8B030D-6E8A-4147-A177-3AD203B41FA5}">
                      <a16:colId xmlns:a16="http://schemas.microsoft.com/office/drawing/2014/main" val="4149011590"/>
                    </a:ext>
                  </a:extLst>
                </a:gridCol>
                <a:gridCol w="630705">
                  <a:extLst>
                    <a:ext uri="{9D8B030D-6E8A-4147-A177-3AD203B41FA5}">
                      <a16:colId xmlns:a16="http://schemas.microsoft.com/office/drawing/2014/main" val="3299868756"/>
                    </a:ext>
                  </a:extLst>
                </a:gridCol>
                <a:gridCol w="630705">
                  <a:extLst>
                    <a:ext uri="{9D8B030D-6E8A-4147-A177-3AD203B41FA5}">
                      <a16:colId xmlns:a16="http://schemas.microsoft.com/office/drawing/2014/main" val="3463619378"/>
                    </a:ext>
                  </a:extLst>
                </a:gridCol>
                <a:gridCol w="630705">
                  <a:extLst>
                    <a:ext uri="{9D8B030D-6E8A-4147-A177-3AD203B41FA5}">
                      <a16:colId xmlns:a16="http://schemas.microsoft.com/office/drawing/2014/main" val="2843693624"/>
                    </a:ext>
                  </a:extLst>
                </a:gridCol>
                <a:gridCol w="630705">
                  <a:extLst>
                    <a:ext uri="{9D8B030D-6E8A-4147-A177-3AD203B41FA5}">
                      <a16:colId xmlns:a16="http://schemas.microsoft.com/office/drawing/2014/main" val="2275942242"/>
                    </a:ext>
                  </a:extLst>
                </a:gridCol>
                <a:gridCol w="630705">
                  <a:extLst>
                    <a:ext uri="{9D8B030D-6E8A-4147-A177-3AD203B41FA5}">
                      <a16:colId xmlns:a16="http://schemas.microsoft.com/office/drawing/2014/main" val="1885589173"/>
                    </a:ext>
                  </a:extLst>
                </a:gridCol>
                <a:gridCol w="630705">
                  <a:extLst>
                    <a:ext uri="{9D8B030D-6E8A-4147-A177-3AD203B41FA5}">
                      <a16:colId xmlns:a16="http://schemas.microsoft.com/office/drawing/2014/main" val="703736163"/>
                    </a:ext>
                  </a:extLst>
                </a:gridCol>
                <a:gridCol w="630705">
                  <a:extLst>
                    <a:ext uri="{9D8B030D-6E8A-4147-A177-3AD203B41FA5}">
                      <a16:colId xmlns:a16="http://schemas.microsoft.com/office/drawing/2014/main" val="4278620956"/>
                    </a:ext>
                  </a:extLst>
                </a:gridCol>
                <a:gridCol w="600224">
                  <a:extLst>
                    <a:ext uri="{9D8B030D-6E8A-4147-A177-3AD203B41FA5}">
                      <a16:colId xmlns:a16="http://schemas.microsoft.com/office/drawing/2014/main" val="2199321417"/>
                    </a:ext>
                  </a:extLst>
                </a:gridCol>
                <a:gridCol w="661186">
                  <a:extLst>
                    <a:ext uri="{9D8B030D-6E8A-4147-A177-3AD203B41FA5}">
                      <a16:colId xmlns:a16="http://schemas.microsoft.com/office/drawing/2014/main" val="5035433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의뢰순번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품목구분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중분류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관경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호칭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실두께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이론두께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B/D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낱본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6053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06365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53686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18578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2853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41456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68890"/>
                  </a:ext>
                </a:extLst>
              </a:tr>
            </a:tbl>
          </a:graphicData>
        </a:graphic>
      </p:graphicFrame>
      <p:grpSp>
        <p:nvGrpSpPr>
          <p:cNvPr id="85" name="Tooltip" descr="&lt;SmartSettings&gt;&lt;SmartResize enabled=&quot;True&quot; minWidth=&quot;6&quot; minHeight=&quot;20&quot; /&gt;&lt;/SmartSettings&gt;"/>
          <p:cNvGrpSpPr/>
          <p:nvPr>
            <p:custDataLst>
              <p:tags r:id="rId14"/>
            </p:custDataLst>
          </p:nvPr>
        </p:nvGrpSpPr>
        <p:grpSpPr>
          <a:xfrm>
            <a:off x="5312892" y="5908689"/>
            <a:ext cx="431513" cy="273716"/>
            <a:chOff x="3967099" y="1149496"/>
            <a:chExt cx="431513" cy="273716"/>
          </a:xfrm>
          <a:solidFill>
            <a:srgbClr val="FFFFCC"/>
          </a:solidFill>
        </p:grpSpPr>
        <p:sp>
          <p:nvSpPr>
            <p:cNvPr id="98" name="Box" descr="&lt;Tags&gt;&lt;SMARTRESIZEANCHORS&gt;Absolute,None,Absolute,Absolute&lt;/SMARTRESIZEANCHORS&gt;&lt;/Tags&gt;"/>
            <p:cNvSpPr/>
            <p:nvPr/>
          </p:nvSpPr>
          <p:spPr>
            <a:xfrm>
              <a:off x="3967099" y="1216186"/>
              <a:ext cx="431513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0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Tooltip" descr="&lt;SmartSettings&gt;&lt;SmartResize enabled=&quot;True&quot; minWidth=&quot;6&quot; minHeight=&quot;20&quot; /&gt;&lt;/SmartSettings&gt;"/>
          <p:cNvGrpSpPr/>
          <p:nvPr>
            <p:custDataLst>
              <p:tags r:id="rId15"/>
            </p:custDataLst>
          </p:nvPr>
        </p:nvGrpSpPr>
        <p:grpSpPr>
          <a:xfrm>
            <a:off x="7102383" y="5944077"/>
            <a:ext cx="1018969" cy="421592"/>
            <a:chOff x="3673374" y="1149496"/>
            <a:chExt cx="1018969" cy="421592"/>
          </a:xfrm>
          <a:solidFill>
            <a:srgbClr val="FFFFCC"/>
          </a:solidFill>
        </p:grpSpPr>
        <p:sp>
          <p:nvSpPr>
            <p:cNvPr id="102" name="Box" descr="&lt;Tags&gt;&lt;SMARTRESIZEANCHORS&gt;Absolute,None,Absolute,Absolute&lt;/SMARTRESIZEANCHORS&gt;&lt;/Tags&gt;"/>
            <p:cNvSpPr/>
            <p:nvPr/>
          </p:nvSpPr>
          <p:spPr>
            <a:xfrm>
              <a:off x="3673374" y="1216186"/>
              <a:ext cx="1018969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자동계산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B/D +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낱본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4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5" name="그림 10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10791" y="5873623"/>
            <a:ext cx="876300" cy="619125"/>
          </a:xfrm>
          <a:prstGeom prst="rect">
            <a:avLst/>
          </a:prstGeom>
        </p:spPr>
      </p:pic>
      <p:grpSp>
        <p:nvGrpSpPr>
          <p:cNvPr id="106" name="Tooltip" descr="&lt;SmartSettings&gt;&lt;SmartResize enabled=&quot;True&quot; minWidth=&quot;13&quot; minHeight=&quot;8&quot; /&gt;&lt;/SmartSettings&gt;"/>
          <p:cNvGrpSpPr/>
          <p:nvPr>
            <p:custDataLst>
              <p:tags r:id="rId16"/>
            </p:custDataLst>
          </p:nvPr>
        </p:nvGrpSpPr>
        <p:grpSpPr>
          <a:xfrm>
            <a:off x="1688406" y="5956363"/>
            <a:ext cx="1862586" cy="502777"/>
            <a:chOff x="2674545" y="1069272"/>
            <a:chExt cx="1862586" cy="502777"/>
          </a:xfrm>
          <a:solidFill>
            <a:srgbClr val="FFFFCC"/>
          </a:solidFill>
        </p:grpSpPr>
        <p:sp>
          <p:nvSpPr>
            <p:cNvPr id="107" name="Box" descr="&lt;Tags&gt;&lt;SMARTRESIZEANCHORS&gt;Absolute,Absolute,Absolute,None&lt;/SMARTRESIZEANCHORS&gt;&lt;/Tags&gt;"/>
            <p:cNvSpPr/>
            <p:nvPr/>
          </p:nvSpPr>
          <p:spPr>
            <a:xfrm>
              <a:off x="2741237" y="1069272"/>
              <a:ext cx="1795894" cy="502777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추가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품목선택 팝업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삭제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선택한 항목 목록에서 삭제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동일품목 추가 가능</a:t>
              </a:r>
              <a:endParaRPr lang="en-US" sz="9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9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Tooltip" descr="&lt;SmartSettings&gt;&lt;SmartResize enabled=&quot;True&quot; minWidth=&quot;6&quot; minHeight=&quot;20&quot; /&gt;&lt;/SmartSettings&gt;"/>
          <p:cNvGrpSpPr/>
          <p:nvPr>
            <p:custDataLst>
              <p:tags r:id="rId17"/>
            </p:custDataLst>
          </p:nvPr>
        </p:nvGrpSpPr>
        <p:grpSpPr>
          <a:xfrm>
            <a:off x="6033120" y="5895560"/>
            <a:ext cx="431513" cy="273716"/>
            <a:chOff x="3967099" y="1149496"/>
            <a:chExt cx="431513" cy="273716"/>
          </a:xfrm>
          <a:solidFill>
            <a:srgbClr val="FFFFCC"/>
          </a:solidFill>
        </p:grpSpPr>
        <p:sp>
          <p:nvSpPr>
            <p:cNvPr id="111" name="Box" descr="&lt;Tags&gt;&lt;SMARTRESIZEANCHORS&gt;Absolute,None,Absolute,Absolute&lt;/SMARTRESIZEANCHORS&gt;&lt;/Tags&gt;"/>
            <p:cNvSpPr/>
            <p:nvPr/>
          </p:nvSpPr>
          <p:spPr>
            <a:xfrm>
              <a:off x="3967099" y="1216186"/>
              <a:ext cx="431513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2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3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Tooltip" descr="&lt;SmartSettings&gt;&lt;SmartResize enabled=&quot;True&quot; minWidth=&quot;6&quot; minHeight=&quot;20&quot; /&gt;&lt;/SmartSettings&gt;"/>
          <p:cNvGrpSpPr/>
          <p:nvPr>
            <p:custDataLst>
              <p:tags r:id="rId18"/>
            </p:custDataLst>
          </p:nvPr>
        </p:nvGrpSpPr>
        <p:grpSpPr>
          <a:xfrm>
            <a:off x="6609719" y="5909876"/>
            <a:ext cx="431513" cy="273716"/>
            <a:chOff x="3967099" y="1149496"/>
            <a:chExt cx="431513" cy="273716"/>
          </a:xfrm>
          <a:solidFill>
            <a:srgbClr val="FFFFCC"/>
          </a:solidFill>
        </p:grpSpPr>
        <p:sp>
          <p:nvSpPr>
            <p:cNvPr id="115" name="Box" descr="&lt;Tags&gt;&lt;SMARTRESIZEANCHORS&gt;Absolute,None,Absolute,Absolute&lt;/SMARTRESIZEANCHORS&gt;&lt;/Tags&gt;"/>
            <p:cNvSpPr/>
            <p:nvPr/>
          </p:nvSpPr>
          <p:spPr>
            <a:xfrm>
              <a:off x="3967099" y="1216186"/>
              <a:ext cx="431513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8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162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353350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생산관리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생산수주관리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등록팝업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재고가 부족한 품목에 대하여 재고 생산을 위하여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생산수주관리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218008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생산의뢰번호 채번 규칙</a:t>
            </a:r>
            <a:endParaRPr lang="en-US" altLang="ko-KR" sz="90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P + “-” + yymmdd + “-” + 2</a:t>
            </a:r>
            <a:r>
              <a:rPr lang="ko-KR" altLang="en-US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자리 순차번호</a:t>
            </a:r>
            <a:r>
              <a: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동일날짜에 등록된 품목 수량</a:t>
            </a:r>
            <a:r>
              <a: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r>
              <a: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Ex) P-230208-01, </a:t>
            </a:r>
          </a:p>
          <a:p>
            <a:r>
              <a: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P-230208-02, …</a:t>
            </a: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600">
                <a:solidFill>
                  <a:srgbClr val="FF0000"/>
                </a:solidFill>
                <a:latin typeface="+mn-ea"/>
              </a:rPr>
              <a:t>- </a:t>
            </a:r>
            <a:r>
              <a:rPr lang="ko-KR" altLang="en-US" sz="600">
                <a:solidFill>
                  <a:srgbClr val="FF0000"/>
                </a:solidFill>
                <a:latin typeface="+mn-ea"/>
              </a:rPr>
              <a:t>품목구분</a:t>
            </a:r>
            <a:endParaRPr lang="en-US" altLang="ko-KR" sz="600">
              <a:solidFill>
                <a:srgbClr val="FF0000"/>
              </a:solidFill>
              <a:latin typeface="+mn-ea"/>
            </a:endParaRPr>
          </a:p>
          <a:p>
            <a:r>
              <a:rPr lang="en-US" altLang="ko-KR" sz="600">
                <a:solidFill>
                  <a:srgbClr val="FF0000"/>
                </a:solidFill>
                <a:latin typeface="+mn-ea"/>
              </a:rPr>
              <a:t>B : </a:t>
            </a:r>
            <a:r>
              <a:rPr lang="ko-KR" altLang="en-US" sz="600">
                <a:solidFill>
                  <a:srgbClr val="FF0000"/>
                </a:solidFill>
                <a:latin typeface="+mn-ea"/>
              </a:rPr>
              <a:t>흑관</a:t>
            </a:r>
            <a:endParaRPr lang="en-US" altLang="ko-KR" sz="600">
              <a:solidFill>
                <a:srgbClr val="FF0000"/>
              </a:solidFill>
              <a:latin typeface="+mn-ea"/>
            </a:endParaRPr>
          </a:p>
          <a:p>
            <a:r>
              <a:rPr lang="en-US" altLang="ko-KR" sz="600">
                <a:solidFill>
                  <a:srgbClr val="FF0000"/>
                </a:solidFill>
                <a:latin typeface="+mn-ea"/>
              </a:rPr>
              <a:t>C : </a:t>
            </a:r>
            <a:r>
              <a:rPr lang="ko-KR" altLang="en-US" sz="600">
                <a:solidFill>
                  <a:srgbClr val="FF0000"/>
                </a:solidFill>
                <a:latin typeface="+mn-ea"/>
              </a:rPr>
              <a:t>케이싱</a:t>
            </a:r>
            <a:endParaRPr lang="en-US" altLang="ko-KR" sz="600">
              <a:solidFill>
                <a:srgbClr val="FF0000"/>
              </a:solidFill>
              <a:latin typeface="+mn-ea"/>
            </a:endParaRPr>
          </a:p>
          <a:p>
            <a:r>
              <a:rPr lang="en-US" altLang="ko-KR" sz="600">
                <a:solidFill>
                  <a:srgbClr val="FF0000"/>
                </a:solidFill>
                <a:latin typeface="+mn-ea"/>
              </a:rPr>
              <a:t>G : </a:t>
            </a:r>
            <a:r>
              <a:rPr lang="ko-KR" altLang="en-US" sz="600">
                <a:solidFill>
                  <a:srgbClr val="FF0000"/>
                </a:solidFill>
                <a:latin typeface="+mn-ea"/>
              </a:rPr>
              <a:t>백관</a:t>
            </a:r>
            <a:endParaRPr lang="en-US" altLang="ko-KR" sz="600">
              <a:solidFill>
                <a:srgbClr val="FF0000"/>
              </a:solidFill>
              <a:latin typeface="+mn-ea"/>
            </a:endParaRPr>
          </a:p>
          <a:p>
            <a:r>
              <a:rPr lang="en-US" altLang="ko-KR" sz="600" b="1">
                <a:solidFill>
                  <a:srgbClr val="FF0000"/>
                </a:solidFill>
                <a:latin typeface="+mn-ea"/>
              </a:rPr>
              <a:t>R : </a:t>
            </a:r>
            <a:r>
              <a:rPr lang="ko-KR" altLang="en-US" sz="600" b="1">
                <a:solidFill>
                  <a:srgbClr val="FF0000"/>
                </a:solidFill>
                <a:latin typeface="+mn-ea"/>
              </a:rPr>
              <a:t>소재</a:t>
            </a:r>
            <a:r>
              <a:rPr lang="en-US" altLang="ko-KR" sz="600" b="1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600" b="1">
                <a:solidFill>
                  <a:srgbClr val="FF0000"/>
                </a:solidFill>
                <a:latin typeface="+mn-ea"/>
              </a:rPr>
              <a:t>코일</a:t>
            </a:r>
            <a:r>
              <a:rPr lang="en-US" altLang="ko-KR" sz="600" b="1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sz="600" b="1">
                <a:solidFill>
                  <a:srgbClr val="FF0000"/>
                </a:solidFill>
                <a:latin typeface="+mn-ea"/>
              </a:rPr>
              <a:t>스켈프</a:t>
            </a:r>
            <a:r>
              <a:rPr lang="en-US" altLang="ko-KR" sz="600" b="1">
                <a:solidFill>
                  <a:srgbClr val="FF0000"/>
                </a:solidFill>
                <a:latin typeface="+mn-ea"/>
              </a:rPr>
              <a:t>)</a:t>
            </a:r>
          </a:p>
          <a:p>
            <a:r>
              <a:rPr lang="en-US" altLang="ko-KR" sz="600">
                <a:solidFill>
                  <a:srgbClr val="FF0000"/>
                </a:solidFill>
                <a:latin typeface="+mn-ea"/>
              </a:rPr>
              <a:t>T : </a:t>
            </a:r>
            <a:r>
              <a:rPr lang="ko-KR" altLang="en-US" sz="600">
                <a:solidFill>
                  <a:srgbClr val="FF0000"/>
                </a:solidFill>
                <a:latin typeface="+mn-ea"/>
              </a:rPr>
              <a:t>튜빙</a:t>
            </a:r>
            <a:endParaRPr lang="en-US" altLang="ko-KR" sz="600">
              <a:solidFill>
                <a:srgbClr val="FF0000"/>
              </a:solidFill>
              <a:latin typeface="+mn-ea"/>
            </a:endParaRPr>
          </a:p>
          <a:p>
            <a:r>
              <a:rPr lang="en-US" altLang="ko-KR" sz="600">
                <a:solidFill>
                  <a:srgbClr val="FF0000"/>
                </a:solidFill>
                <a:latin typeface="+mn-ea"/>
              </a:rPr>
              <a:t>H : HGI (</a:t>
            </a:r>
            <a:r>
              <a:rPr lang="ko-KR" altLang="en-US" sz="600">
                <a:solidFill>
                  <a:srgbClr val="FF0000"/>
                </a:solidFill>
                <a:latin typeface="+mn-ea"/>
              </a:rPr>
              <a:t>각관</a:t>
            </a:r>
            <a:r>
              <a:rPr lang="en-US" altLang="ko-KR" sz="600">
                <a:solidFill>
                  <a:srgbClr val="FF0000"/>
                </a:solidFill>
                <a:latin typeface="+mn-ea"/>
              </a:rPr>
              <a:t>)</a:t>
            </a:r>
          </a:p>
          <a:p>
            <a:r>
              <a:rPr lang="en-US" altLang="ko-KR" sz="600">
                <a:solidFill>
                  <a:srgbClr val="FF0000"/>
                </a:solidFill>
                <a:latin typeface="+mn-ea"/>
              </a:rPr>
              <a:t>AC : </a:t>
            </a:r>
            <a:r>
              <a:rPr lang="ko-KR" altLang="en-US" sz="600">
                <a:solidFill>
                  <a:srgbClr val="FF0000"/>
                </a:solidFill>
                <a:latin typeface="+mn-ea"/>
              </a:rPr>
              <a:t>칼라각관</a:t>
            </a:r>
            <a:endParaRPr lang="en-US" altLang="ko-KR" sz="600">
              <a:solidFill>
                <a:srgbClr val="FF0000"/>
              </a:solidFill>
              <a:latin typeface="+mn-ea"/>
            </a:endParaRPr>
          </a:p>
          <a:p>
            <a:r>
              <a:rPr lang="en-US" altLang="ko-KR" sz="600">
                <a:solidFill>
                  <a:srgbClr val="FF0000"/>
                </a:solidFill>
                <a:latin typeface="+mn-ea"/>
              </a:rPr>
              <a:t>HR : HR</a:t>
            </a:r>
            <a:r>
              <a:rPr lang="ko-KR" altLang="en-US" sz="600">
                <a:solidFill>
                  <a:srgbClr val="FF0000"/>
                </a:solidFill>
                <a:latin typeface="+mn-ea"/>
              </a:rPr>
              <a:t>각관</a:t>
            </a:r>
            <a:endParaRPr lang="en-US" altLang="ko-KR" sz="600">
              <a:solidFill>
                <a:srgbClr val="FF0000"/>
              </a:solidFill>
              <a:latin typeface="+mn-ea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Panel"/>
          <p:cNvSpPr/>
          <p:nvPr/>
        </p:nvSpPr>
        <p:spPr>
          <a:xfrm>
            <a:off x="587902" y="1050626"/>
            <a:ext cx="7032174" cy="309845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Panel"/>
          <p:cNvSpPr/>
          <p:nvPr/>
        </p:nvSpPr>
        <p:spPr>
          <a:xfrm>
            <a:off x="729138" y="1911345"/>
            <a:ext cx="6779877" cy="1986711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6" name="Labeled Field"/>
          <p:cNvGrpSpPr/>
          <p:nvPr/>
        </p:nvGrpSpPr>
        <p:grpSpPr>
          <a:xfrm>
            <a:off x="587902" y="2002255"/>
            <a:ext cx="2283764" cy="241092"/>
            <a:chOff x="716602" y="2039771"/>
            <a:chExt cx="2584076" cy="241092"/>
          </a:xfrm>
        </p:grpSpPr>
        <p:sp>
          <p:nvSpPr>
            <p:cNvPr id="60" name="Text Box"/>
            <p:cNvSpPr/>
            <p:nvPr/>
          </p:nvSpPr>
          <p:spPr>
            <a:xfrm>
              <a:off x="1801663" y="2039771"/>
              <a:ext cx="1499015" cy="2410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자동채번</a:t>
              </a:r>
              <a:endParaRPr lang="en-US" sz="9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Label"/>
            <p:cNvSpPr txBox="1"/>
            <p:nvPr/>
          </p:nvSpPr>
          <p:spPr>
            <a:xfrm>
              <a:off x="716602" y="2047495"/>
              <a:ext cx="1115150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생산의뢰번호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2" name="Labeled Field"/>
          <p:cNvGrpSpPr/>
          <p:nvPr/>
        </p:nvGrpSpPr>
        <p:grpSpPr>
          <a:xfrm>
            <a:off x="666243" y="2526947"/>
            <a:ext cx="2209810" cy="225731"/>
            <a:chOff x="682114" y="2047466"/>
            <a:chExt cx="2500397" cy="225731"/>
          </a:xfrm>
        </p:grpSpPr>
        <p:sp>
          <p:nvSpPr>
            <p:cNvPr id="63" name="Text Box"/>
            <p:cNvSpPr/>
            <p:nvPr/>
          </p:nvSpPr>
          <p:spPr>
            <a:xfrm>
              <a:off x="1678532" y="2047466"/>
              <a:ext cx="1503979" cy="22570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Default : </a:t>
              </a:r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금일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의뢰일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Label"/>
          <p:cNvSpPr txBox="1"/>
          <p:nvPr/>
        </p:nvSpPr>
        <p:spPr>
          <a:xfrm>
            <a:off x="483739" y="3587604"/>
            <a:ext cx="1008112" cy="241092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비고   </a:t>
            </a:r>
            <a:r>
              <a: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Text Area"/>
          <p:cNvSpPr/>
          <p:nvPr/>
        </p:nvSpPr>
        <p:spPr>
          <a:xfrm>
            <a:off x="1546861" y="3561082"/>
            <a:ext cx="5894005" cy="299966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Key-In(200</a:t>
            </a:r>
            <a:r>
              <a:rPr lang="ko-KR" altLang="en-US" sz="9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</a:t>
            </a:r>
            <a:r>
              <a:rPr lang="en-US" altLang="ko-KR" sz="9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900" noProof="1">
              <a:solidFill>
                <a:schemeClr val="tx2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Label"/>
          <p:cNvSpPr txBox="1"/>
          <p:nvPr/>
        </p:nvSpPr>
        <p:spPr>
          <a:xfrm>
            <a:off x="771682" y="1801743"/>
            <a:ext cx="609398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의뢰정보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Button">
            <a:hlinkClick r:id="rId13" action="ppaction://hlinksldjump"/>
          </p:cNvPr>
          <p:cNvSpPr>
            <a:spLocks/>
          </p:cNvSpPr>
          <p:nvPr/>
        </p:nvSpPr>
        <p:spPr bwMode="auto">
          <a:xfrm>
            <a:off x="704528" y="1386805"/>
            <a:ext cx="572395" cy="241995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Label"/>
          <p:cNvSpPr txBox="1"/>
          <p:nvPr/>
        </p:nvSpPr>
        <p:spPr>
          <a:xfrm>
            <a:off x="748559" y="1091648"/>
            <a:ext cx="840230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생산의뢰등록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Info"/>
          <p:cNvSpPr>
            <a:spLocks noChangeAspect="1" noEditPoints="1"/>
          </p:cNvSpPr>
          <p:nvPr/>
        </p:nvSpPr>
        <p:spPr bwMode="auto">
          <a:xfrm>
            <a:off x="636484" y="1096274"/>
            <a:ext cx="161925" cy="161925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Close"/>
          <p:cNvSpPr>
            <a:spLocks noChangeAspect="1" noEditPoints="1"/>
          </p:cNvSpPr>
          <p:nvPr/>
        </p:nvSpPr>
        <p:spPr bwMode="auto">
          <a:xfrm>
            <a:off x="7401272" y="1124744"/>
            <a:ext cx="161925" cy="16351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Calendar"/>
          <p:cNvSpPr>
            <a:spLocks noChangeAspect="1" noEditPoints="1"/>
          </p:cNvSpPr>
          <p:nvPr/>
        </p:nvSpPr>
        <p:spPr bwMode="auto">
          <a:xfrm>
            <a:off x="2689749" y="2558850"/>
            <a:ext cx="161925" cy="161925"/>
          </a:xfrm>
          <a:custGeom>
            <a:avLst/>
            <a:gdLst>
              <a:gd name="T0" fmla="*/ 120 w 667"/>
              <a:gd name="T1" fmla="*/ 27 h 667"/>
              <a:gd name="T2" fmla="*/ 8 w 667"/>
              <a:gd name="T3" fmla="*/ 61 h 667"/>
              <a:gd name="T4" fmla="*/ 8 w 667"/>
              <a:gd name="T5" fmla="*/ 659 h 667"/>
              <a:gd name="T6" fmla="*/ 659 w 667"/>
              <a:gd name="T7" fmla="*/ 659 h 667"/>
              <a:gd name="T8" fmla="*/ 659 w 667"/>
              <a:gd name="T9" fmla="*/ 61 h 667"/>
              <a:gd name="T10" fmla="*/ 547 w 667"/>
              <a:gd name="T11" fmla="*/ 27 h 667"/>
              <a:gd name="T12" fmla="*/ 493 w 667"/>
              <a:gd name="T13" fmla="*/ 0 h 667"/>
              <a:gd name="T14" fmla="*/ 467 w 667"/>
              <a:gd name="T15" fmla="*/ 54 h 667"/>
              <a:gd name="T16" fmla="*/ 192 w 667"/>
              <a:gd name="T17" fmla="*/ 8 h 667"/>
              <a:gd name="T18" fmla="*/ 147 w 667"/>
              <a:gd name="T19" fmla="*/ 27 h 667"/>
              <a:gd name="T20" fmla="*/ 147 w 667"/>
              <a:gd name="T21" fmla="*/ 107 h 667"/>
              <a:gd name="T22" fmla="*/ 520 w 667"/>
              <a:gd name="T23" fmla="*/ 27 h 667"/>
              <a:gd name="T24" fmla="*/ 493 w 667"/>
              <a:gd name="T25" fmla="*/ 27 h 667"/>
              <a:gd name="T26" fmla="*/ 120 w 667"/>
              <a:gd name="T27" fmla="*/ 107 h 667"/>
              <a:gd name="T28" fmla="*/ 173 w 667"/>
              <a:gd name="T29" fmla="*/ 134 h 667"/>
              <a:gd name="T30" fmla="*/ 200 w 667"/>
              <a:gd name="T31" fmla="*/ 80 h 667"/>
              <a:gd name="T32" fmla="*/ 474 w 667"/>
              <a:gd name="T33" fmla="*/ 126 h 667"/>
              <a:gd name="T34" fmla="*/ 539 w 667"/>
              <a:gd name="T35" fmla="*/ 126 h 667"/>
              <a:gd name="T36" fmla="*/ 640 w 667"/>
              <a:gd name="T37" fmla="*/ 80 h 667"/>
              <a:gd name="T38" fmla="*/ 27 w 667"/>
              <a:gd name="T39" fmla="*/ 80 h 667"/>
              <a:gd name="T40" fmla="*/ 640 w 667"/>
              <a:gd name="T41" fmla="*/ 640 h 667"/>
              <a:gd name="T42" fmla="*/ 93 w 667"/>
              <a:gd name="T43" fmla="*/ 280 h 667"/>
              <a:gd name="T44" fmla="*/ 93 w 667"/>
              <a:gd name="T45" fmla="*/ 587 h 667"/>
              <a:gd name="T46" fmla="*/ 587 w 667"/>
              <a:gd name="T47" fmla="*/ 574 h 667"/>
              <a:gd name="T48" fmla="*/ 93 w 667"/>
              <a:gd name="T49" fmla="*/ 280 h 667"/>
              <a:gd name="T50" fmla="*/ 200 w 667"/>
              <a:gd name="T51" fmla="*/ 374 h 667"/>
              <a:gd name="T52" fmla="*/ 227 w 667"/>
              <a:gd name="T53" fmla="*/ 307 h 667"/>
              <a:gd name="T54" fmla="*/ 227 w 667"/>
              <a:gd name="T55" fmla="*/ 374 h 667"/>
              <a:gd name="T56" fmla="*/ 440 w 667"/>
              <a:gd name="T57" fmla="*/ 307 h 667"/>
              <a:gd name="T58" fmla="*/ 347 w 667"/>
              <a:gd name="T59" fmla="*/ 307 h 667"/>
              <a:gd name="T60" fmla="*/ 560 w 667"/>
              <a:gd name="T61" fmla="*/ 374 h 667"/>
              <a:gd name="T62" fmla="*/ 107 w 667"/>
              <a:gd name="T63" fmla="*/ 400 h 667"/>
              <a:gd name="T64" fmla="*/ 107 w 667"/>
              <a:gd name="T65" fmla="*/ 467 h 667"/>
              <a:gd name="T66" fmla="*/ 320 w 667"/>
              <a:gd name="T67" fmla="*/ 400 h 667"/>
              <a:gd name="T68" fmla="*/ 227 w 667"/>
              <a:gd name="T69" fmla="*/ 400 h 667"/>
              <a:gd name="T70" fmla="*/ 440 w 667"/>
              <a:gd name="T71" fmla="*/ 467 h 667"/>
              <a:gd name="T72" fmla="*/ 467 w 667"/>
              <a:gd name="T73" fmla="*/ 400 h 667"/>
              <a:gd name="T74" fmla="*/ 467 w 667"/>
              <a:gd name="T75" fmla="*/ 467 h 667"/>
              <a:gd name="T76" fmla="*/ 200 w 667"/>
              <a:gd name="T77" fmla="*/ 494 h 667"/>
              <a:gd name="T78" fmla="*/ 107 w 667"/>
              <a:gd name="T79" fmla="*/ 494 h 667"/>
              <a:gd name="T80" fmla="*/ 320 w 667"/>
              <a:gd name="T81" fmla="*/ 560 h 667"/>
              <a:gd name="T82" fmla="*/ 347 w 667"/>
              <a:gd name="T83" fmla="*/ 494 h 667"/>
              <a:gd name="T84" fmla="*/ 400 w 667"/>
              <a:gd name="T85" fmla="*/ 560 h 667"/>
              <a:gd name="T86" fmla="*/ 467 w 667"/>
              <a:gd name="T87" fmla="*/ 494 h 667"/>
              <a:gd name="T88" fmla="*/ 467 w 667"/>
              <a:gd name="T89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67" h="667">
                <a:moveTo>
                  <a:pt x="147" y="0"/>
                </a:moveTo>
                <a:cubicBezTo>
                  <a:pt x="140" y="0"/>
                  <a:pt x="133" y="3"/>
                  <a:pt x="128" y="8"/>
                </a:cubicBezTo>
                <a:cubicBezTo>
                  <a:pt x="123" y="13"/>
                  <a:pt x="120" y="20"/>
                  <a:pt x="120" y="27"/>
                </a:cubicBezTo>
                <a:lnTo>
                  <a:pt x="120" y="54"/>
                </a:lnTo>
                <a:lnTo>
                  <a:pt x="27" y="54"/>
                </a:lnTo>
                <a:cubicBezTo>
                  <a:pt x="20" y="54"/>
                  <a:pt x="13" y="56"/>
                  <a:pt x="8" y="61"/>
                </a:cubicBezTo>
                <a:cubicBezTo>
                  <a:pt x="3" y="66"/>
                  <a:pt x="0" y="73"/>
                  <a:pt x="0" y="80"/>
                </a:cubicBezTo>
                <a:lnTo>
                  <a:pt x="0" y="640"/>
                </a:lnTo>
                <a:cubicBezTo>
                  <a:pt x="0" y="647"/>
                  <a:pt x="3" y="654"/>
                  <a:pt x="8" y="659"/>
                </a:cubicBezTo>
                <a:cubicBezTo>
                  <a:pt x="13" y="664"/>
                  <a:pt x="20" y="667"/>
                  <a:pt x="27" y="667"/>
                </a:cubicBezTo>
                <a:lnTo>
                  <a:pt x="640" y="667"/>
                </a:lnTo>
                <a:cubicBezTo>
                  <a:pt x="647" y="667"/>
                  <a:pt x="654" y="664"/>
                  <a:pt x="659" y="659"/>
                </a:cubicBezTo>
                <a:cubicBezTo>
                  <a:pt x="664" y="654"/>
                  <a:pt x="667" y="647"/>
                  <a:pt x="667" y="640"/>
                </a:cubicBezTo>
                <a:lnTo>
                  <a:pt x="667" y="80"/>
                </a:lnTo>
                <a:cubicBezTo>
                  <a:pt x="667" y="73"/>
                  <a:pt x="664" y="66"/>
                  <a:pt x="659" y="61"/>
                </a:cubicBezTo>
                <a:cubicBezTo>
                  <a:pt x="654" y="56"/>
                  <a:pt x="647" y="54"/>
                  <a:pt x="640" y="54"/>
                </a:cubicBezTo>
                <a:lnTo>
                  <a:pt x="547" y="54"/>
                </a:lnTo>
                <a:lnTo>
                  <a:pt x="547" y="27"/>
                </a:lnTo>
                <a:cubicBezTo>
                  <a:pt x="547" y="20"/>
                  <a:pt x="544" y="13"/>
                  <a:pt x="539" y="8"/>
                </a:cubicBezTo>
                <a:cubicBezTo>
                  <a:pt x="534" y="3"/>
                  <a:pt x="527" y="0"/>
                  <a:pt x="520" y="0"/>
                </a:cubicBezTo>
                <a:lnTo>
                  <a:pt x="493" y="0"/>
                </a:lnTo>
                <a:cubicBezTo>
                  <a:pt x="486" y="0"/>
                  <a:pt x="479" y="3"/>
                  <a:pt x="474" y="8"/>
                </a:cubicBezTo>
                <a:cubicBezTo>
                  <a:pt x="469" y="13"/>
                  <a:pt x="467" y="20"/>
                  <a:pt x="467" y="27"/>
                </a:cubicBezTo>
                <a:lnTo>
                  <a:pt x="467" y="54"/>
                </a:lnTo>
                <a:lnTo>
                  <a:pt x="200" y="54"/>
                </a:lnTo>
                <a:lnTo>
                  <a:pt x="200" y="27"/>
                </a:lnTo>
                <a:cubicBezTo>
                  <a:pt x="200" y="20"/>
                  <a:pt x="197" y="13"/>
                  <a:pt x="192" y="8"/>
                </a:cubicBezTo>
                <a:cubicBezTo>
                  <a:pt x="187" y="3"/>
                  <a:pt x="180" y="0"/>
                  <a:pt x="173" y="0"/>
                </a:cubicBezTo>
                <a:lnTo>
                  <a:pt x="147" y="0"/>
                </a:lnTo>
                <a:close/>
                <a:moveTo>
                  <a:pt x="147" y="27"/>
                </a:moveTo>
                <a:lnTo>
                  <a:pt x="173" y="27"/>
                </a:lnTo>
                <a:lnTo>
                  <a:pt x="173" y="107"/>
                </a:lnTo>
                <a:lnTo>
                  <a:pt x="147" y="107"/>
                </a:lnTo>
                <a:lnTo>
                  <a:pt x="147" y="27"/>
                </a:lnTo>
                <a:close/>
                <a:moveTo>
                  <a:pt x="493" y="27"/>
                </a:moveTo>
                <a:lnTo>
                  <a:pt x="520" y="27"/>
                </a:lnTo>
                <a:lnTo>
                  <a:pt x="520" y="107"/>
                </a:lnTo>
                <a:lnTo>
                  <a:pt x="493" y="107"/>
                </a:lnTo>
                <a:lnTo>
                  <a:pt x="493" y="27"/>
                </a:lnTo>
                <a:close/>
                <a:moveTo>
                  <a:pt x="27" y="80"/>
                </a:moveTo>
                <a:lnTo>
                  <a:pt x="120" y="80"/>
                </a:lnTo>
                <a:lnTo>
                  <a:pt x="120" y="107"/>
                </a:lnTo>
                <a:cubicBezTo>
                  <a:pt x="120" y="114"/>
                  <a:pt x="123" y="121"/>
                  <a:pt x="128" y="126"/>
                </a:cubicBezTo>
                <a:cubicBezTo>
                  <a:pt x="133" y="131"/>
                  <a:pt x="140" y="134"/>
                  <a:pt x="147" y="134"/>
                </a:cubicBezTo>
                <a:lnTo>
                  <a:pt x="173" y="134"/>
                </a:lnTo>
                <a:cubicBezTo>
                  <a:pt x="180" y="134"/>
                  <a:pt x="187" y="131"/>
                  <a:pt x="192" y="126"/>
                </a:cubicBezTo>
                <a:cubicBezTo>
                  <a:pt x="197" y="121"/>
                  <a:pt x="200" y="114"/>
                  <a:pt x="200" y="107"/>
                </a:cubicBezTo>
                <a:lnTo>
                  <a:pt x="200" y="80"/>
                </a:lnTo>
                <a:lnTo>
                  <a:pt x="467" y="80"/>
                </a:lnTo>
                <a:lnTo>
                  <a:pt x="467" y="107"/>
                </a:lnTo>
                <a:cubicBezTo>
                  <a:pt x="467" y="114"/>
                  <a:pt x="469" y="121"/>
                  <a:pt x="474" y="126"/>
                </a:cubicBezTo>
                <a:cubicBezTo>
                  <a:pt x="479" y="131"/>
                  <a:pt x="486" y="134"/>
                  <a:pt x="493" y="134"/>
                </a:cubicBezTo>
                <a:lnTo>
                  <a:pt x="520" y="134"/>
                </a:lnTo>
                <a:cubicBezTo>
                  <a:pt x="527" y="134"/>
                  <a:pt x="534" y="131"/>
                  <a:pt x="539" y="126"/>
                </a:cubicBezTo>
                <a:cubicBezTo>
                  <a:pt x="544" y="121"/>
                  <a:pt x="547" y="114"/>
                  <a:pt x="547" y="107"/>
                </a:cubicBezTo>
                <a:lnTo>
                  <a:pt x="547" y="80"/>
                </a:lnTo>
                <a:lnTo>
                  <a:pt x="640" y="80"/>
                </a:lnTo>
                <a:lnTo>
                  <a:pt x="640" y="187"/>
                </a:lnTo>
                <a:lnTo>
                  <a:pt x="27" y="187"/>
                </a:lnTo>
                <a:lnTo>
                  <a:pt x="27" y="80"/>
                </a:lnTo>
                <a:close/>
                <a:moveTo>
                  <a:pt x="27" y="214"/>
                </a:moveTo>
                <a:lnTo>
                  <a:pt x="640" y="214"/>
                </a:lnTo>
                <a:lnTo>
                  <a:pt x="640" y="640"/>
                </a:lnTo>
                <a:lnTo>
                  <a:pt x="27" y="640"/>
                </a:lnTo>
                <a:lnTo>
                  <a:pt x="27" y="214"/>
                </a:lnTo>
                <a:close/>
                <a:moveTo>
                  <a:pt x="93" y="280"/>
                </a:moveTo>
                <a:cubicBezTo>
                  <a:pt x="86" y="280"/>
                  <a:pt x="80" y="286"/>
                  <a:pt x="80" y="294"/>
                </a:cubicBezTo>
                <a:lnTo>
                  <a:pt x="80" y="574"/>
                </a:lnTo>
                <a:cubicBezTo>
                  <a:pt x="80" y="581"/>
                  <a:pt x="86" y="587"/>
                  <a:pt x="93" y="587"/>
                </a:cubicBezTo>
                <a:lnTo>
                  <a:pt x="400" y="587"/>
                </a:lnTo>
                <a:lnTo>
                  <a:pt x="573" y="587"/>
                </a:lnTo>
                <a:cubicBezTo>
                  <a:pt x="581" y="587"/>
                  <a:pt x="587" y="581"/>
                  <a:pt x="587" y="574"/>
                </a:cubicBezTo>
                <a:lnTo>
                  <a:pt x="587" y="294"/>
                </a:lnTo>
                <a:cubicBezTo>
                  <a:pt x="587" y="286"/>
                  <a:pt x="581" y="280"/>
                  <a:pt x="573" y="280"/>
                </a:cubicBezTo>
                <a:lnTo>
                  <a:pt x="93" y="280"/>
                </a:lnTo>
                <a:close/>
                <a:moveTo>
                  <a:pt x="107" y="307"/>
                </a:moveTo>
                <a:lnTo>
                  <a:pt x="200" y="307"/>
                </a:lnTo>
                <a:lnTo>
                  <a:pt x="200" y="374"/>
                </a:lnTo>
                <a:lnTo>
                  <a:pt x="107" y="374"/>
                </a:lnTo>
                <a:lnTo>
                  <a:pt x="107" y="307"/>
                </a:lnTo>
                <a:close/>
                <a:moveTo>
                  <a:pt x="227" y="307"/>
                </a:moveTo>
                <a:lnTo>
                  <a:pt x="320" y="307"/>
                </a:lnTo>
                <a:lnTo>
                  <a:pt x="320" y="374"/>
                </a:lnTo>
                <a:lnTo>
                  <a:pt x="227" y="374"/>
                </a:lnTo>
                <a:lnTo>
                  <a:pt x="227" y="307"/>
                </a:lnTo>
                <a:close/>
                <a:moveTo>
                  <a:pt x="347" y="307"/>
                </a:moveTo>
                <a:lnTo>
                  <a:pt x="440" y="307"/>
                </a:lnTo>
                <a:lnTo>
                  <a:pt x="440" y="374"/>
                </a:lnTo>
                <a:lnTo>
                  <a:pt x="347" y="374"/>
                </a:lnTo>
                <a:lnTo>
                  <a:pt x="347" y="307"/>
                </a:lnTo>
                <a:close/>
                <a:moveTo>
                  <a:pt x="467" y="307"/>
                </a:moveTo>
                <a:lnTo>
                  <a:pt x="560" y="307"/>
                </a:lnTo>
                <a:lnTo>
                  <a:pt x="560" y="374"/>
                </a:lnTo>
                <a:lnTo>
                  <a:pt x="467" y="374"/>
                </a:lnTo>
                <a:lnTo>
                  <a:pt x="467" y="307"/>
                </a:lnTo>
                <a:close/>
                <a:moveTo>
                  <a:pt x="107" y="400"/>
                </a:moveTo>
                <a:lnTo>
                  <a:pt x="200" y="400"/>
                </a:lnTo>
                <a:lnTo>
                  <a:pt x="200" y="467"/>
                </a:lnTo>
                <a:lnTo>
                  <a:pt x="107" y="467"/>
                </a:lnTo>
                <a:lnTo>
                  <a:pt x="107" y="400"/>
                </a:lnTo>
                <a:close/>
                <a:moveTo>
                  <a:pt x="227" y="400"/>
                </a:moveTo>
                <a:lnTo>
                  <a:pt x="320" y="400"/>
                </a:lnTo>
                <a:lnTo>
                  <a:pt x="320" y="467"/>
                </a:lnTo>
                <a:lnTo>
                  <a:pt x="227" y="467"/>
                </a:lnTo>
                <a:lnTo>
                  <a:pt x="227" y="400"/>
                </a:lnTo>
                <a:close/>
                <a:moveTo>
                  <a:pt x="347" y="400"/>
                </a:moveTo>
                <a:lnTo>
                  <a:pt x="440" y="400"/>
                </a:lnTo>
                <a:lnTo>
                  <a:pt x="440" y="467"/>
                </a:lnTo>
                <a:lnTo>
                  <a:pt x="347" y="467"/>
                </a:lnTo>
                <a:lnTo>
                  <a:pt x="347" y="400"/>
                </a:lnTo>
                <a:close/>
                <a:moveTo>
                  <a:pt x="467" y="400"/>
                </a:moveTo>
                <a:lnTo>
                  <a:pt x="560" y="400"/>
                </a:lnTo>
                <a:lnTo>
                  <a:pt x="560" y="467"/>
                </a:lnTo>
                <a:lnTo>
                  <a:pt x="467" y="467"/>
                </a:lnTo>
                <a:lnTo>
                  <a:pt x="467" y="400"/>
                </a:lnTo>
                <a:close/>
                <a:moveTo>
                  <a:pt x="107" y="494"/>
                </a:moveTo>
                <a:lnTo>
                  <a:pt x="200" y="494"/>
                </a:lnTo>
                <a:lnTo>
                  <a:pt x="200" y="560"/>
                </a:lnTo>
                <a:lnTo>
                  <a:pt x="107" y="560"/>
                </a:lnTo>
                <a:lnTo>
                  <a:pt x="107" y="494"/>
                </a:lnTo>
                <a:close/>
                <a:moveTo>
                  <a:pt x="227" y="494"/>
                </a:moveTo>
                <a:lnTo>
                  <a:pt x="320" y="494"/>
                </a:lnTo>
                <a:lnTo>
                  <a:pt x="320" y="560"/>
                </a:lnTo>
                <a:lnTo>
                  <a:pt x="227" y="560"/>
                </a:lnTo>
                <a:lnTo>
                  <a:pt x="227" y="494"/>
                </a:lnTo>
                <a:close/>
                <a:moveTo>
                  <a:pt x="347" y="494"/>
                </a:moveTo>
                <a:lnTo>
                  <a:pt x="440" y="494"/>
                </a:lnTo>
                <a:lnTo>
                  <a:pt x="440" y="560"/>
                </a:lnTo>
                <a:lnTo>
                  <a:pt x="400" y="560"/>
                </a:lnTo>
                <a:lnTo>
                  <a:pt x="347" y="560"/>
                </a:lnTo>
                <a:lnTo>
                  <a:pt x="347" y="494"/>
                </a:lnTo>
                <a:close/>
                <a:moveTo>
                  <a:pt x="467" y="494"/>
                </a:moveTo>
                <a:lnTo>
                  <a:pt x="560" y="494"/>
                </a:lnTo>
                <a:lnTo>
                  <a:pt x="560" y="560"/>
                </a:lnTo>
                <a:lnTo>
                  <a:pt x="467" y="560"/>
                </a:lnTo>
                <a:lnTo>
                  <a:pt x="467" y="494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Label"/>
          <p:cNvSpPr txBox="1"/>
          <p:nvPr/>
        </p:nvSpPr>
        <p:spPr>
          <a:xfrm>
            <a:off x="2909919" y="2259499"/>
            <a:ext cx="890953" cy="225703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영업소   </a:t>
            </a:r>
            <a:r>
              <a: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Label"/>
          <p:cNvSpPr txBox="1"/>
          <p:nvPr/>
        </p:nvSpPr>
        <p:spPr>
          <a:xfrm>
            <a:off x="5207277" y="2260230"/>
            <a:ext cx="890953" cy="225703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담당자   </a:t>
            </a:r>
            <a:r>
              <a: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5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800876" y="2243648"/>
            <a:ext cx="1368148" cy="241092"/>
            <a:chOff x="595684" y="1551576"/>
            <a:chExt cx="1368148" cy="241092"/>
          </a:xfrm>
          <a:solidFill>
            <a:schemeClr val="bg1"/>
          </a:solidFill>
        </p:grpSpPr>
        <p:sp>
          <p:nvSpPr>
            <p:cNvPr id="76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9"/>
              </p:custDataLst>
            </p:nvPr>
          </p:nvSpPr>
          <p:spPr>
            <a:xfrm>
              <a:off x="595684" y="1551576"/>
              <a:ext cx="1202158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Arrow Box" descr="&lt;Tags&gt;&lt;SMARTRESIZEANCHORS&gt;Absolute,Absolute,None,Absolute&lt;/SMARTRESIZEANCHORS&gt;&lt;/Tags&gt;"/>
            <p:cNvSpPr/>
            <p:nvPr/>
          </p:nvSpPr>
          <p:spPr>
            <a:xfrm>
              <a:off x="1797843" y="1551576"/>
              <a:ext cx="16598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Arrow Down" descr="&lt;Tags&gt;&lt;SMARTRESIZEANCHORS&gt;None,None,None,Absolute&lt;/SMARTRESIZEANCHORS&gt;&lt;/Tags&gt;"/>
            <p:cNvSpPr>
              <a:spLocks noChangeAspect="1"/>
            </p:cNvSpPr>
            <p:nvPr/>
          </p:nvSpPr>
          <p:spPr bwMode="auto">
            <a:xfrm flipH="1">
              <a:off x="1848833" y="1654034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9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6075370" y="2251804"/>
            <a:ext cx="1368148" cy="241092"/>
            <a:chOff x="595684" y="1551576"/>
            <a:chExt cx="1368148" cy="241092"/>
          </a:xfrm>
          <a:solidFill>
            <a:schemeClr val="bg1"/>
          </a:solidFill>
        </p:grpSpPr>
        <p:sp>
          <p:nvSpPr>
            <p:cNvPr id="81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8"/>
              </p:custDataLst>
            </p:nvPr>
          </p:nvSpPr>
          <p:spPr>
            <a:xfrm>
              <a:off x="595684" y="1551576"/>
              <a:ext cx="1202158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Arrow Box" descr="&lt;Tags&gt;&lt;SMARTRESIZEANCHORS&gt;Absolute,Absolute,None,Absolute&lt;/SMARTRESIZEANCHORS&gt;&lt;/Tags&gt;"/>
            <p:cNvSpPr/>
            <p:nvPr/>
          </p:nvSpPr>
          <p:spPr>
            <a:xfrm>
              <a:off x="1797843" y="1551576"/>
              <a:ext cx="16598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Arrow Down" descr="&lt;Tags&gt;&lt;SMARTRESIZEANCHORS&gt;None,None,None,Absolute&lt;/SMARTRESIZEANCHORS&gt;&lt;/Tags&gt;"/>
            <p:cNvSpPr>
              <a:spLocks noChangeAspect="1"/>
            </p:cNvSpPr>
            <p:nvPr/>
          </p:nvSpPr>
          <p:spPr bwMode="auto">
            <a:xfrm flipH="1">
              <a:off x="1848833" y="1654034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4" name="Button">
            <a:hlinkClick r:id="rId13" action="ppaction://hlinksldjump"/>
          </p:cNvPr>
          <p:cNvSpPr>
            <a:spLocks/>
          </p:cNvSpPr>
          <p:nvPr/>
        </p:nvSpPr>
        <p:spPr bwMode="auto">
          <a:xfrm>
            <a:off x="1320879" y="1385780"/>
            <a:ext cx="572395" cy="241995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6" name="Labeled Field"/>
          <p:cNvGrpSpPr/>
          <p:nvPr/>
        </p:nvGrpSpPr>
        <p:grpSpPr>
          <a:xfrm>
            <a:off x="2939905" y="2518233"/>
            <a:ext cx="2209810" cy="225731"/>
            <a:chOff x="682114" y="2047466"/>
            <a:chExt cx="2500397" cy="225731"/>
          </a:xfrm>
          <a:solidFill>
            <a:schemeClr val="bg1"/>
          </a:solidFill>
        </p:grpSpPr>
        <p:sp>
          <p:nvSpPr>
            <p:cNvPr id="88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출하일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Text Box"/>
            <p:cNvSpPr/>
            <p:nvPr/>
          </p:nvSpPr>
          <p:spPr>
            <a:xfrm>
              <a:off x="1678532" y="2047466"/>
              <a:ext cx="1503979" cy="225703"/>
            </a:xfrm>
            <a:prstGeom prst="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9" name="Labeled Field"/>
          <p:cNvGrpSpPr/>
          <p:nvPr/>
        </p:nvGrpSpPr>
        <p:grpSpPr>
          <a:xfrm>
            <a:off x="5191462" y="2526932"/>
            <a:ext cx="2209810" cy="225731"/>
            <a:chOff x="682114" y="2047466"/>
            <a:chExt cx="2500397" cy="225731"/>
          </a:xfrm>
        </p:grpSpPr>
        <p:sp>
          <p:nvSpPr>
            <p:cNvPr id="90" name="Text Box"/>
            <p:cNvSpPr/>
            <p:nvPr/>
          </p:nvSpPr>
          <p:spPr>
            <a:xfrm>
              <a:off x="1678532" y="2047466"/>
              <a:ext cx="1503979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Key-In(50</a:t>
              </a:r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</a:t>
              </a:r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1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면취방법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2" name="Calendar"/>
          <p:cNvSpPr>
            <a:spLocks noChangeAspect="1" noEditPoints="1"/>
          </p:cNvSpPr>
          <p:nvPr/>
        </p:nvSpPr>
        <p:spPr bwMode="auto">
          <a:xfrm>
            <a:off x="4945379" y="2526682"/>
            <a:ext cx="161925" cy="161925"/>
          </a:xfrm>
          <a:custGeom>
            <a:avLst/>
            <a:gdLst>
              <a:gd name="T0" fmla="*/ 120 w 667"/>
              <a:gd name="T1" fmla="*/ 27 h 667"/>
              <a:gd name="T2" fmla="*/ 8 w 667"/>
              <a:gd name="T3" fmla="*/ 61 h 667"/>
              <a:gd name="T4" fmla="*/ 8 w 667"/>
              <a:gd name="T5" fmla="*/ 659 h 667"/>
              <a:gd name="T6" fmla="*/ 659 w 667"/>
              <a:gd name="T7" fmla="*/ 659 h 667"/>
              <a:gd name="T8" fmla="*/ 659 w 667"/>
              <a:gd name="T9" fmla="*/ 61 h 667"/>
              <a:gd name="T10" fmla="*/ 547 w 667"/>
              <a:gd name="T11" fmla="*/ 27 h 667"/>
              <a:gd name="T12" fmla="*/ 493 w 667"/>
              <a:gd name="T13" fmla="*/ 0 h 667"/>
              <a:gd name="T14" fmla="*/ 467 w 667"/>
              <a:gd name="T15" fmla="*/ 54 h 667"/>
              <a:gd name="T16" fmla="*/ 192 w 667"/>
              <a:gd name="T17" fmla="*/ 8 h 667"/>
              <a:gd name="T18" fmla="*/ 147 w 667"/>
              <a:gd name="T19" fmla="*/ 27 h 667"/>
              <a:gd name="T20" fmla="*/ 147 w 667"/>
              <a:gd name="T21" fmla="*/ 107 h 667"/>
              <a:gd name="T22" fmla="*/ 520 w 667"/>
              <a:gd name="T23" fmla="*/ 27 h 667"/>
              <a:gd name="T24" fmla="*/ 493 w 667"/>
              <a:gd name="T25" fmla="*/ 27 h 667"/>
              <a:gd name="T26" fmla="*/ 120 w 667"/>
              <a:gd name="T27" fmla="*/ 107 h 667"/>
              <a:gd name="T28" fmla="*/ 173 w 667"/>
              <a:gd name="T29" fmla="*/ 134 h 667"/>
              <a:gd name="T30" fmla="*/ 200 w 667"/>
              <a:gd name="T31" fmla="*/ 80 h 667"/>
              <a:gd name="T32" fmla="*/ 474 w 667"/>
              <a:gd name="T33" fmla="*/ 126 h 667"/>
              <a:gd name="T34" fmla="*/ 539 w 667"/>
              <a:gd name="T35" fmla="*/ 126 h 667"/>
              <a:gd name="T36" fmla="*/ 640 w 667"/>
              <a:gd name="T37" fmla="*/ 80 h 667"/>
              <a:gd name="T38" fmla="*/ 27 w 667"/>
              <a:gd name="T39" fmla="*/ 80 h 667"/>
              <a:gd name="T40" fmla="*/ 640 w 667"/>
              <a:gd name="T41" fmla="*/ 640 h 667"/>
              <a:gd name="T42" fmla="*/ 93 w 667"/>
              <a:gd name="T43" fmla="*/ 280 h 667"/>
              <a:gd name="T44" fmla="*/ 93 w 667"/>
              <a:gd name="T45" fmla="*/ 587 h 667"/>
              <a:gd name="T46" fmla="*/ 587 w 667"/>
              <a:gd name="T47" fmla="*/ 574 h 667"/>
              <a:gd name="T48" fmla="*/ 93 w 667"/>
              <a:gd name="T49" fmla="*/ 280 h 667"/>
              <a:gd name="T50" fmla="*/ 200 w 667"/>
              <a:gd name="T51" fmla="*/ 374 h 667"/>
              <a:gd name="T52" fmla="*/ 227 w 667"/>
              <a:gd name="T53" fmla="*/ 307 h 667"/>
              <a:gd name="T54" fmla="*/ 227 w 667"/>
              <a:gd name="T55" fmla="*/ 374 h 667"/>
              <a:gd name="T56" fmla="*/ 440 w 667"/>
              <a:gd name="T57" fmla="*/ 307 h 667"/>
              <a:gd name="T58" fmla="*/ 347 w 667"/>
              <a:gd name="T59" fmla="*/ 307 h 667"/>
              <a:gd name="T60" fmla="*/ 560 w 667"/>
              <a:gd name="T61" fmla="*/ 374 h 667"/>
              <a:gd name="T62" fmla="*/ 107 w 667"/>
              <a:gd name="T63" fmla="*/ 400 h 667"/>
              <a:gd name="T64" fmla="*/ 107 w 667"/>
              <a:gd name="T65" fmla="*/ 467 h 667"/>
              <a:gd name="T66" fmla="*/ 320 w 667"/>
              <a:gd name="T67" fmla="*/ 400 h 667"/>
              <a:gd name="T68" fmla="*/ 227 w 667"/>
              <a:gd name="T69" fmla="*/ 400 h 667"/>
              <a:gd name="T70" fmla="*/ 440 w 667"/>
              <a:gd name="T71" fmla="*/ 467 h 667"/>
              <a:gd name="T72" fmla="*/ 467 w 667"/>
              <a:gd name="T73" fmla="*/ 400 h 667"/>
              <a:gd name="T74" fmla="*/ 467 w 667"/>
              <a:gd name="T75" fmla="*/ 467 h 667"/>
              <a:gd name="T76" fmla="*/ 200 w 667"/>
              <a:gd name="T77" fmla="*/ 494 h 667"/>
              <a:gd name="T78" fmla="*/ 107 w 667"/>
              <a:gd name="T79" fmla="*/ 494 h 667"/>
              <a:gd name="T80" fmla="*/ 320 w 667"/>
              <a:gd name="T81" fmla="*/ 560 h 667"/>
              <a:gd name="T82" fmla="*/ 347 w 667"/>
              <a:gd name="T83" fmla="*/ 494 h 667"/>
              <a:gd name="T84" fmla="*/ 400 w 667"/>
              <a:gd name="T85" fmla="*/ 560 h 667"/>
              <a:gd name="T86" fmla="*/ 467 w 667"/>
              <a:gd name="T87" fmla="*/ 494 h 667"/>
              <a:gd name="T88" fmla="*/ 467 w 667"/>
              <a:gd name="T89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67" h="667">
                <a:moveTo>
                  <a:pt x="147" y="0"/>
                </a:moveTo>
                <a:cubicBezTo>
                  <a:pt x="140" y="0"/>
                  <a:pt x="133" y="3"/>
                  <a:pt x="128" y="8"/>
                </a:cubicBezTo>
                <a:cubicBezTo>
                  <a:pt x="123" y="13"/>
                  <a:pt x="120" y="20"/>
                  <a:pt x="120" y="27"/>
                </a:cubicBezTo>
                <a:lnTo>
                  <a:pt x="120" y="54"/>
                </a:lnTo>
                <a:lnTo>
                  <a:pt x="27" y="54"/>
                </a:lnTo>
                <a:cubicBezTo>
                  <a:pt x="20" y="54"/>
                  <a:pt x="13" y="56"/>
                  <a:pt x="8" y="61"/>
                </a:cubicBezTo>
                <a:cubicBezTo>
                  <a:pt x="3" y="66"/>
                  <a:pt x="0" y="73"/>
                  <a:pt x="0" y="80"/>
                </a:cubicBezTo>
                <a:lnTo>
                  <a:pt x="0" y="640"/>
                </a:lnTo>
                <a:cubicBezTo>
                  <a:pt x="0" y="647"/>
                  <a:pt x="3" y="654"/>
                  <a:pt x="8" y="659"/>
                </a:cubicBezTo>
                <a:cubicBezTo>
                  <a:pt x="13" y="664"/>
                  <a:pt x="20" y="667"/>
                  <a:pt x="27" y="667"/>
                </a:cubicBezTo>
                <a:lnTo>
                  <a:pt x="640" y="667"/>
                </a:lnTo>
                <a:cubicBezTo>
                  <a:pt x="647" y="667"/>
                  <a:pt x="654" y="664"/>
                  <a:pt x="659" y="659"/>
                </a:cubicBezTo>
                <a:cubicBezTo>
                  <a:pt x="664" y="654"/>
                  <a:pt x="667" y="647"/>
                  <a:pt x="667" y="640"/>
                </a:cubicBezTo>
                <a:lnTo>
                  <a:pt x="667" y="80"/>
                </a:lnTo>
                <a:cubicBezTo>
                  <a:pt x="667" y="73"/>
                  <a:pt x="664" y="66"/>
                  <a:pt x="659" y="61"/>
                </a:cubicBezTo>
                <a:cubicBezTo>
                  <a:pt x="654" y="56"/>
                  <a:pt x="647" y="54"/>
                  <a:pt x="640" y="54"/>
                </a:cubicBezTo>
                <a:lnTo>
                  <a:pt x="547" y="54"/>
                </a:lnTo>
                <a:lnTo>
                  <a:pt x="547" y="27"/>
                </a:lnTo>
                <a:cubicBezTo>
                  <a:pt x="547" y="20"/>
                  <a:pt x="544" y="13"/>
                  <a:pt x="539" y="8"/>
                </a:cubicBezTo>
                <a:cubicBezTo>
                  <a:pt x="534" y="3"/>
                  <a:pt x="527" y="0"/>
                  <a:pt x="520" y="0"/>
                </a:cubicBezTo>
                <a:lnTo>
                  <a:pt x="493" y="0"/>
                </a:lnTo>
                <a:cubicBezTo>
                  <a:pt x="486" y="0"/>
                  <a:pt x="479" y="3"/>
                  <a:pt x="474" y="8"/>
                </a:cubicBezTo>
                <a:cubicBezTo>
                  <a:pt x="469" y="13"/>
                  <a:pt x="467" y="20"/>
                  <a:pt x="467" y="27"/>
                </a:cubicBezTo>
                <a:lnTo>
                  <a:pt x="467" y="54"/>
                </a:lnTo>
                <a:lnTo>
                  <a:pt x="200" y="54"/>
                </a:lnTo>
                <a:lnTo>
                  <a:pt x="200" y="27"/>
                </a:lnTo>
                <a:cubicBezTo>
                  <a:pt x="200" y="20"/>
                  <a:pt x="197" y="13"/>
                  <a:pt x="192" y="8"/>
                </a:cubicBezTo>
                <a:cubicBezTo>
                  <a:pt x="187" y="3"/>
                  <a:pt x="180" y="0"/>
                  <a:pt x="173" y="0"/>
                </a:cubicBezTo>
                <a:lnTo>
                  <a:pt x="147" y="0"/>
                </a:lnTo>
                <a:close/>
                <a:moveTo>
                  <a:pt x="147" y="27"/>
                </a:moveTo>
                <a:lnTo>
                  <a:pt x="173" y="27"/>
                </a:lnTo>
                <a:lnTo>
                  <a:pt x="173" y="107"/>
                </a:lnTo>
                <a:lnTo>
                  <a:pt x="147" y="107"/>
                </a:lnTo>
                <a:lnTo>
                  <a:pt x="147" y="27"/>
                </a:lnTo>
                <a:close/>
                <a:moveTo>
                  <a:pt x="493" y="27"/>
                </a:moveTo>
                <a:lnTo>
                  <a:pt x="520" y="27"/>
                </a:lnTo>
                <a:lnTo>
                  <a:pt x="520" y="107"/>
                </a:lnTo>
                <a:lnTo>
                  <a:pt x="493" y="107"/>
                </a:lnTo>
                <a:lnTo>
                  <a:pt x="493" y="27"/>
                </a:lnTo>
                <a:close/>
                <a:moveTo>
                  <a:pt x="27" y="80"/>
                </a:moveTo>
                <a:lnTo>
                  <a:pt x="120" y="80"/>
                </a:lnTo>
                <a:lnTo>
                  <a:pt x="120" y="107"/>
                </a:lnTo>
                <a:cubicBezTo>
                  <a:pt x="120" y="114"/>
                  <a:pt x="123" y="121"/>
                  <a:pt x="128" y="126"/>
                </a:cubicBezTo>
                <a:cubicBezTo>
                  <a:pt x="133" y="131"/>
                  <a:pt x="140" y="134"/>
                  <a:pt x="147" y="134"/>
                </a:cubicBezTo>
                <a:lnTo>
                  <a:pt x="173" y="134"/>
                </a:lnTo>
                <a:cubicBezTo>
                  <a:pt x="180" y="134"/>
                  <a:pt x="187" y="131"/>
                  <a:pt x="192" y="126"/>
                </a:cubicBezTo>
                <a:cubicBezTo>
                  <a:pt x="197" y="121"/>
                  <a:pt x="200" y="114"/>
                  <a:pt x="200" y="107"/>
                </a:cubicBezTo>
                <a:lnTo>
                  <a:pt x="200" y="80"/>
                </a:lnTo>
                <a:lnTo>
                  <a:pt x="467" y="80"/>
                </a:lnTo>
                <a:lnTo>
                  <a:pt x="467" y="107"/>
                </a:lnTo>
                <a:cubicBezTo>
                  <a:pt x="467" y="114"/>
                  <a:pt x="469" y="121"/>
                  <a:pt x="474" y="126"/>
                </a:cubicBezTo>
                <a:cubicBezTo>
                  <a:pt x="479" y="131"/>
                  <a:pt x="486" y="134"/>
                  <a:pt x="493" y="134"/>
                </a:cubicBezTo>
                <a:lnTo>
                  <a:pt x="520" y="134"/>
                </a:lnTo>
                <a:cubicBezTo>
                  <a:pt x="527" y="134"/>
                  <a:pt x="534" y="131"/>
                  <a:pt x="539" y="126"/>
                </a:cubicBezTo>
                <a:cubicBezTo>
                  <a:pt x="544" y="121"/>
                  <a:pt x="547" y="114"/>
                  <a:pt x="547" y="107"/>
                </a:cubicBezTo>
                <a:lnTo>
                  <a:pt x="547" y="80"/>
                </a:lnTo>
                <a:lnTo>
                  <a:pt x="640" y="80"/>
                </a:lnTo>
                <a:lnTo>
                  <a:pt x="640" y="187"/>
                </a:lnTo>
                <a:lnTo>
                  <a:pt x="27" y="187"/>
                </a:lnTo>
                <a:lnTo>
                  <a:pt x="27" y="80"/>
                </a:lnTo>
                <a:close/>
                <a:moveTo>
                  <a:pt x="27" y="214"/>
                </a:moveTo>
                <a:lnTo>
                  <a:pt x="640" y="214"/>
                </a:lnTo>
                <a:lnTo>
                  <a:pt x="640" y="640"/>
                </a:lnTo>
                <a:lnTo>
                  <a:pt x="27" y="640"/>
                </a:lnTo>
                <a:lnTo>
                  <a:pt x="27" y="214"/>
                </a:lnTo>
                <a:close/>
                <a:moveTo>
                  <a:pt x="93" y="280"/>
                </a:moveTo>
                <a:cubicBezTo>
                  <a:pt x="86" y="280"/>
                  <a:pt x="80" y="286"/>
                  <a:pt x="80" y="294"/>
                </a:cubicBezTo>
                <a:lnTo>
                  <a:pt x="80" y="574"/>
                </a:lnTo>
                <a:cubicBezTo>
                  <a:pt x="80" y="581"/>
                  <a:pt x="86" y="587"/>
                  <a:pt x="93" y="587"/>
                </a:cubicBezTo>
                <a:lnTo>
                  <a:pt x="400" y="587"/>
                </a:lnTo>
                <a:lnTo>
                  <a:pt x="573" y="587"/>
                </a:lnTo>
                <a:cubicBezTo>
                  <a:pt x="581" y="587"/>
                  <a:pt x="587" y="581"/>
                  <a:pt x="587" y="574"/>
                </a:cubicBezTo>
                <a:lnTo>
                  <a:pt x="587" y="294"/>
                </a:lnTo>
                <a:cubicBezTo>
                  <a:pt x="587" y="286"/>
                  <a:pt x="581" y="280"/>
                  <a:pt x="573" y="280"/>
                </a:cubicBezTo>
                <a:lnTo>
                  <a:pt x="93" y="280"/>
                </a:lnTo>
                <a:close/>
                <a:moveTo>
                  <a:pt x="107" y="307"/>
                </a:moveTo>
                <a:lnTo>
                  <a:pt x="200" y="307"/>
                </a:lnTo>
                <a:lnTo>
                  <a:pt x="200" y="374"/>
                </a:lnTo>
                <a:lnTo>
                  <a:pt x="107" y="374"/>
                </a:lnTo>
                <a:lnTo>
                  <a:pt x="107" y="307"/>
                </a:lnTo>
                <a:close/>
                <a:moveTo>
                  <a:pt x="227" y="307"/>
                </a:moveTo>
                <a:lnTo>
                  <a:pt x="320" y="307"/>
                </a:lnTo>
                <a:lnTo>
                  <a:pt x="320" y="374"/>
                </a:lnTo>
                <a:lnTo>
                  <a:pt x="227" y="374"/>
                </a:lnTo>
                <a:lnTo>
                  <a:pt x="227" y="307"/>
                </a:lnTo>
                <a:close/>
                <a:moveTo>
                  <a:pt x="347" y="307"/>
                </a:moveTo>
                <a:lnTo>
                  <a:pt x="440" y="307"/>
                </a:lnTo>
                <a:lnTo>
                  <a:pt x="440" y="374"/>
                </a:lnTo>
                <a:lnTo>
                  <a:pt x="347" y="374"/>
                </a:lnTo>
                <a:lnTo>
                  <a:pt x="347" y="307"/>
                </a:lnTo>
                <a:close/>
                <a:moveTo>
                  <a:pt x="467" y="307"/>
                </a:moveTo>
                <a:lnTo>
                  <a:pt x="560" y="307"/>
                </a:lnTo>
                <a:lnTo>
                  <a:pt x="560" y="374"/>
                </a:lnTo>
                <a:lnTo>
                  <a:pt x="467" y="374"/>
                </a:lnTo>
                <a:lnTo>
                  <a:pt x="467" y="307"/>
                </a:lnTo>
                <a:close/>
                <a:moveTo>
                  <a:pt x="107" y="400"/>
                </a:moveTo>
                <a:lnTo>
                  <a:pt x="200" y="400"/>
                </a:lnTo>
                <a:lnTo>
                  <a:pt x="200" y="467"/>
                </a:lnTo>
                <a:lnTo>
                  <a:pt x="107" y="467"/>
                </a:lnTo>
                <a:lnTo>
                  <a:pt x="107" y="400"/>
                </a:lnTo>
                <a:close/>
                <a:moveTo>
                  <a:pt x="227" y="400"/>
                </a:moveTo>
                <a:lnTo>
                  <a:pt x="320" y="400"/>
                </a:lnTo>
                <a:lnTo>
                  <a:pt x="320" y="467"/>
                </a:lnTo>
                <a:lnTo>
                  <a:pt x="227" y="467"/>
                </a:lnTo>
                <a:lnTo>
                  <a:pt x="227" y="400"/>
                </a:lnTo>
                <a:close/>
                <a:moveTo>
                  <a:pt x="347" y="400"/>
                </a:moveTo>
                <a:lnTo>
                  <a:pt x="440" y="400"/>
                </a:lnTo>
                <a:lnTo>
                  <a:pt x="440" y="467"/>
                </a:lnTo>
                <a:lnTo>
                  <a:pt x="347" y="467"/>
                </a:lnTo>
                <a:lnTo>
                  <a:pt x="347" y="400"/>
                </a:lnTo>
                <a:close/>
                <a:moveTo>
                  <a:pt x="467" y="400"/>
                </a:moveTo>
                <a:lnTo>
                  <a:pt x="560" y="400"/>
                </a:lnTo>
                <a:lnTo>
                  <a:pt x="560" y="467"/>
                </a:lnTo>
                <a:lnTo>
                  <a:pt x="467" y="467"/>
                </a:lnTo>
                <a:lnTo>
                  <a:pt x="467" y="400"/>
                </a:lnTo>
                <a:close/>
                <a:moveTo>
                  <a:pt x="107" y="494"/>
                </a:moveTo>
                <a:lnTo>
                  <a:pt x="200" y="494"/>
                </a:lnTo>
                <a:lnTo>
                  <a:pt x="200" y="560"/>
                </a:lnTo>
                <a:lnTo>
                  <a:pt x="107" y="560"/>
                </a:lnTo>
                <a:lnTo>
                  <a:pt x="107" y="494"/>
                </a:lnTo>
                <a:close/>
                <a:moveTo>
                  <a:pt x="227" y="494"/>
                </a:moveTo>
                <a:lnTo>
                  <a:pt x="320" y="494"/>
                </a:lnTo>
                <a:lnTo>
                  <a:pt x="320" y="560"/>
                </a:lnTo>
                <a:lnTo>
                  <a:pt x="227" y="560"/>
                </a:lnTo>
                <a:lnTo>
                  <a:pt x="227" y="494"/>
                </a:lnTo>
                <a:close/>
                <a:moveTo>
                  <a:pt x="347" y="494"/>
                </a:moveTo>
                <a:lnTo>
                  <a:pt x="440" y="494"/>
                </a:lnTo>
                <a:lnTo>
                  <a:pt x="440" y="560"/>
                </a:lnTo>
                <a:lnTo>
                  <a:pt x="400" y="560"/>
                </a:lnTo>
                <a:lnTo>
                  <a:pt x="347" y="560"/>
                </a:lnTo>
                <a:lnTo>
                  <a:pt x="347" y="494"/>
                </a:lnTo>
                <a:close/>
                <a:moveTo>
                  <a:pt x="467" y="494"/>
                </a:moveTo>
                <a:lnTo>
                  <a:pt x="560" y="494"/>
                </a:lnTo>
                <a:lnTo>
                  <a:pt x="560" y="560"/>
                </a:lnTo>
                <a:lnTo>
                  <a:pt x="467" y="560"/>
                </a:lnTo>
                <a:lnTo>
                  <a:pt x="467" y="494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3" name="Labeled Field"/>
          <p:cNvGrpSpPr/>
          <p:nvPr/>
        </p:nvGrpSpPr>
        <p:grpSpPr>
          <a:xfrm>
            <a:off x="667952" y="2794719"/>
            <a:ext cx="2209810" cy="225731"/>
            <a:chOff x="682114" y="2047466"/>
            <a:chExt cx="2500397" cy="225731"/>
          </a:xfrm>
        </p:grpSpPr>
        <p:sp>
          <p:nvSpPr>
            <p:cNvPr id="94" name="Text Box"/>
            <p:cNvSpPr/>
            <p:nvPr/>
          </p:nvSpPr>
          <p:spPr>
            <a:xfrm>
              <a:off x="1678532" y="2047466"/>
              <a:ext cx="1503979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Key-In(50</a:t>
              </a:r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</a:t>
              </a:r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사용용도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6" name="Labeled Field"/>
          <p:cNvGrpSpPr/>
          <p:nvPr/>
        </p:nvGrpSpPr>
        <p:grpSpPr>
          <a:xfrm>
            <a:off x="2941614" y="2786005"/>
            <a:ext cx="2209810" cy="225731"/>
            <a:chOff x="682114" y="2047466"/>
            <a:chExt cx="2500397" cy="225731"/>
          </a:xfrm>
        </p:grpSpPr>
        <p:sp>
          <p:nvSpPr>
            <p:cNvPr id="97" name="Text Box"/>
            <p:cNvSpPr/>
            <p:nvPr/>
          </p:nvSpPr>
          <p:spPr>
            <a:xfrm>
              <a:off x="1678532" y="2047466"/>
              <a:ext cx="1503979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Key-In(50</a:t>
              </a:r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</a:t>
              </a:r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마킹방법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9" name="Labeled Field"/>
          <p:cNvGrpSpPr/>
          <p:nvPr/>
        </p:nvGrpSpPr>
        <p:grpSpPr>
          <a:xfrm>
            <a:off x="5193171" y="2794704"/>
            <a:ext cx="2209810" cy="225731"/>
            <a:chOff x="682114" y="2047466"/>
            <a:chExt cx="2500397" cy="225731"/>
          </a:xfrm>
        </p:grpSpPr>
        <p:sp>
          <p:nvSpPr>
            <p:cNvPr id="100" name="Text Box"/>
            <p:cNvSpPr/>
            <p:nvPr/>
          </p:nvSpPr>
          <p:spPr>
            <a:xfrm>
              <a:off x="1678532" y="2047466"/>
              <a:ext cx="1503979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 or X </a:t>
              </a:r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밴딩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2" name="Labeled Field"/>
          <p:cNvGrpSpPr/>
          <p:nvPr/>
        </p:nvGrpSpPr>
        <p:grpSpPr>
          <a:xfrm>
            <a:off x="667952" y="3047319"/>
            <a:ext cx="2209810" cy="225731"/>
            <a:chOff x="682114" y="2047466"/>
            <a:chExt cx="2500397" cy="225731"/>
          </a:xfrm>
        </p:grpSpPr>
        <p:sp>
          <p:nvSpPr>
            <p:cNvPr id="103" name="Text Box"/>
            <p:cNvSpPr/>
            <p:nvPr/>
          </p:nvSpPr>
          <p:spPr>
            <a:xfrm>
              <a:off x="1678532" y="2047466"/>
              <a:ext cx="1503979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당사규정에 따름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태그부착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5" name="Labeled Field"/>
          <p:cNvGrpSpPr/>
          <p:nvPr/>
        </p:nvGrpSpPr>
        <p:grpSpPr>
          <a:xfrm>
            <a:off x="2933614" y="3038605"/>
            <a:ext cx="2209810" cy="225731"/>
            <a:chOff x="682114" y="2047466"/>
            <a:chExt cx="2500397" cy="225731"/>
          </a:xfrm>
        </p:grpSpPr>
        <p:sp>
          <p:nvSpPr>
            <p:cNvPr id="106" name="Text Box"/>
            <p:cNvSpPr/>
            <p:nvPr/>
          </p:nvSpPr>
          <p:spPr>
            <a:xfrm>
              <a:off x="1678532" y="2047466"/>
              <a:ext cx="1503979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당사규정에 따름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비트관리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8" name="Labeled Field"/>
          <p:cNvGrpSpPr/>
          <p:nvPr/>
        </p:nvGrpSpPr>
        <p:grpSpPr>
          <a:xfrm>
            <a:off x="5185171" y="3047304"/>
            <a:ext cx="2209810" cy="225731"/>
            <a:chOff x="682114" y="2047466"/>
            <a:chExt cx="2500397" cy="225731"/>
          </a:xfrm>
        </p:grpSpPr>
        <p:sp>
          <p:nvSpPr>
            <p:cNvPr id="109" name="Text Box"/>
            <p:cNvSpPr/>
            <p:nvPr/>
          </p:nvSpPr>
          <p:spPr>
            <a:xfrm>
              <a:off x="1678532" y="2047466"/>
              <a:ext cx="1503979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 or X </a:t>
              </a:r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축관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9" name="Labeled Field"/>
          <p:cNvGrpSpPr/>
          <p:nvPr/>
        </p:nvGrpSpPr>
        <p:grpSpPr>
          <a:xfrm>
            <a:off x="667952" y="3304116"/>
            <a:ext cx="2209810" cy="225731"/>
            <a:chOff x="682114" y="2047466"/>
            <a:chExt cx="2500397" cy="225731"/>
          </a:xfrm>
        </p:grpSpPr>
        <p:sp>
          <p:nvSpPr>
            <p:cNvPr id="120" name="Text Box"/>
            <p:cNvSpPr/>
            <p:nvPr/>
          </p:nvSpPr>
          <p:spPr>
            <a:xfrm>
              <a:off x="1678532" y="2047466"/>
              <a:ext cx="1503979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Key-In(50</a:t>
              </a:r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</a:t>
              </a:r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1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비트제거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2" name="Labeled Field"/>
          <p:cNvGrpSpPr/>
          <p:nvPr/>
        </p:nvGrpSpPr>
        <p:grpSpPr>
          <a:xfrm>
            <a:off x="2915512" y="3295403"/>
            <a:ext cx="4485760" cy="225730"/>
            <a:chOff x="682114" y="2047467"/>
            <a:chExt cx="5075631" cy="225730"/>
          </a:xfrm>
        </p:grpSpPr>
        <p:sp>
          <p:nvSpPr>
            <p:cNvPr id="123" name="Text Box"/>
            <p:cNvSpPr/>
            <p:nvPr/>
          </p:nvSpPr>
          <p:spPr>
            <a:xfrm>
              <a:off x="1678532" y="2047467"/>
              <a:ext cx="4079213" cy="22551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Key-In(100</a:t>
              </a:r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</a:t>
              </a:r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기타사항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5" name="Tooltip" descr="&lt;SmartSettings&gt;&lt;SmartResize enabled=&quot;True&quot; minWidth=&quot;6&quot; minHeight=&quot;2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3341297" y="1980790"/>
            <a:ext cx="1769075" cy="273716"/>
            <a:chOff x="427999" y="1673165"/>
            <a:chExt cx="1769075" cy="273716"/>
          </a:xfrm>
          <a:solidFill>
            <a:srgbClr val="FFFFCC"/>
          </a:solidFill>
        </p:grpSpPr>
        <p:sp>
          <p:nvSpPr>
            <p:cNvPr id="126" name="Box" descr="&lt;Tags&gt;&lt;SMARTRESIZEANCHORS&gt;None,Absolute,Absolute,Absolute&lt;/SMARTRESIZEANCHORS&gt;&lt;/Tags&gt;"/>
            <p:cNvSpPr/>
            <p:nvPr/>
          </p:nvSpPr>
          <p:spPr>
            <a:xfrm>
              <a:off x="427999" y="1673165"/>
              <a:ext cx="1769075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Default 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로그인 사용자 부서정보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28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Tooltip" descr="&lt;SmartSettings&gt;&lt;SmartResize enabled=&quot;True&quot; minWidth=&quot;6&quot; minHeight=&quot;2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5963943" y="1916832"/>
            <a:ext cx="1404217" cy="273716"/>
            <a:chOff x="610428" y="1673165"/>
            <a:chExt cx="1404217" cy="273716"/>
          </a:xfrm>
          <a:solidFill>
            <a:srgbClr val="FFFFCC"/>
          </a:solidFill>
        </p:grpSpPr>
        <p:sp>
          <p:nvSpPr>
            <p:cNvPr id="137" name="Box" descr="&lt;Tags&gt;&lt;SMARTRESIZEANCHORS&gt;None,Absolute,Absolute,Absolute&lt;/SMARTRESIZEANCHORS&gt;&lt;/Tags&gt;"/>
            <p:cNvSpPr/>
            <p:nvPr/>
          </p:nvSpPr>
          <p:spPr>
            <a:xfrm>
              <a:off x="610428" y="1673165"/>
              <a:ext cx="1404217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Default 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로그인 사용자명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8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39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Label"/>
          <p:cNvSpPr txBox="1"/>
          <p:nvPr/>
        </p:nvSpPr>
        <p:spPr>
          <a:xfrm>
            <a:off x="650488" y="2258476"/>
            <a:ext cx="890953" cy="225703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고객사   </a:t>
            </a:r>
            <a:r>
              <a: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1" name="Drop-Down Box" descr="&lt;SmartSettings&gt;&lt;SmartResize enabled=&quot;True&quot; minWidth=&quot;18&quot; minHeight=&quot;7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1541445" y="2260913"/>
            <a:ext cx="1368148" cy="241092"/>
            <a:chOff x="595684" y="1551576"/>
            <a:chExt cx="1368148" cy="241092"/>
          </a:xfrm>
          <a:solidFill>
            <a:schemeClr val="bg1"/>
          </a:solidFill>
        </p:grpSpPr>
        <p:sp>
          <p:nvSpPr>
            <p:cNvPr id="142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7"/>
              </p:custDataLst>
            </p:nvPr>
          </p:nvSpPr>
          <p:spPr>
            <a:xfrm>
              <a:off x="595684" y="1551576"/>
              <a:ext cx="1202158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4" name="Arrow Box" descr="&lt;Tags&gt;&lt;SMARTRESIZEANCHORS&gt;Absolute,Absolute,None,Absolute&lt;/SMARTRESIZEANCHORS&gt;&lt;/Tags&gt;"/>
            <p:cNvSpPr/>
            <p:nvPr/>
          </p:nvSpPr>
          <p:spPr>
            <a:xfrm>
              <a:off x="1797843" y="1551576"/>
              <a:ext cx="16598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5" name="Arrow Down" descr="&lt;Tags&gt;&lt;SMARTRESIZEANCHORS&gt;None,None,None,Absolute&lt;/SMARTRESIZEANCHORS&gt;&lt;/Tags&gt;"/>
            <p:cNvSpPr>
              <a:spLocks noChangeAspect="1"/>
            </p:cNvSpPr>
            <p:nvPr/>
          </p:nvSpPr>
          <p:spPr bwMode="auto">
            <a:xfrm flipH="1">
              <a:off x="1848833" y="1654034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214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269738" y="4987927"/>
            <a:ext cx="4429902" cy="10789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269738" y="1636629"/>
            <a:ext cx="7588753" cy="2693357"/>
          </a:xfrm>
          <a:prstGeom prst="rect">
            <a:avLst/>
          </a:prstGeom>
        </p:spPr>
      </p:pic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280450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생산관리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생산계획관리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영업에서 등록한 생산의뢰건과 생산부서 자체적으로 등록한 생산의뢰건에 대하여 생산계획을 수립한다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생산계획관리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3011081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상태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최초 등록 시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계획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공정정보에 작업지시가 저장된 건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확정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작업지시가 확정된 건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진행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생산실적이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개 이상 존재하는 건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완료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마지막 공정이 완료된 건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검색조건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상태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계획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확정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진행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완료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 Default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는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등록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”</a:t>
            </a: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계획삭제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상태를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등록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”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상태로 변경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단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계획 상태인 건만 가능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17" name="Drop-Down Box"/>
          <p:cNvGrpSpPr/>
          <p:nvPr/>
        </p:nvGrpSpPr>
        <p:grpSpPr>
          <a:xfrm>
            <a:off x="272481" y="1357036"/>
            <a:ext cx="752251" cy="241092"/>
            <a:chOff x="595688" y="1261242"/>
            <a:chExt cx="1368150" cy="241092"/>
          </a:xfrm>
        </p:grpSpPr>
        <p:sp>
          <p:nvSpPr>
            <p:cNvPr id="121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49"/>
              </p:custDataLst>
            </p:nvPr>
          </p:nvSpPr>
          <p:spPr>
            <a:xfrm>
              <a:off x="595688" y="1261242"/>
              <a:ext cx="1368150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의뢰일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50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3" name="Date Field" descr="&lt;SmartSettings&gt;&lt;SmartResize enabled=&quot;True&quot; minWidth=&quot;20&quot; minHeight=&quot;13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1128055" y="1357036"/>
            <a:ext cx="1035146" cy="241092"/>
            <a:chOff x="928688" y="1261242"/>
            <a:chExt cx="1035146" cy="241092"/>
          </a:xfrm>
        </p:grpSpPr>
        <p:sp>
          <p:nvSpPr>
            <p:cNvPr id="124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6" name="Date Field" descr="&lt;SmartSettings&gt;&lt;SmartResize enabled=&quot;True&quot; minWidth=&quot;20&quot; minHeight=&quot;13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2303443" y="1357036"/>
            <a:ext cx="1035146" cy="241092"/>
            <a:chOff x="928688" y="1261242"/>
            <a:chExt cx="1035146" cy="241092"/>
          </a:xfrm>
        </p:grpSpPr>
        <p:sp>
          <p:nvSpPr>
            <p:cNvPr id="127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9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4"/>
            </p:custDataLst>
          </p:nvPr>
        </p:nvSpPr>
        <p:spPr>
          <a:xfrm>
            <a:off x="3462810" y="1357036"/>
            <a:ext cx="1202158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생산의뢰번호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63201" y="1357036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grpSp>
        <p:nvGrpSpPr>
          <p:cNvPr id="85" name="Drop-Down Box" descr="&lt;SmartSettings&gt;&lt;SmartResize enabled=&quot;True&quot; minWidth=&quot;18&quot; minHeight=&quot;7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4699640" y="1356518"/>
            <a:ext cx="1368148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98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48"/>
              </p:custDataLst>
            </p:nvPr>
          </p:nvSpPr>
          <p:spPr>
            <a:xfrm>
              <a:off x="595684" y="1551576"/>
              <a:ext cx="1202158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상태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Arrow Box" descr="&lt;Tags&gt;&lt;SMARTRESIZEANCHORS&gt;Absolute,Absolute,None,Absolute&lt;/SMARTRESIZEANCHORS&gt;&lt;/Tags&gt;"/>
            <p:cNvSpPr/>
            <p:nvPr/>
          </p:nvSpPr>
          <p:spPr>
            <a:xfrm>
              <a:off x="1797843" y="1551576"/>
              <a:ext cx="16598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Arrow Down" descr="&lt;Tags&gt;&lt;SMARTRESIZEANCHORS&gt;None,None,None,Absolute&lt;/SMARTRESIZEANCHORS&gt;&lt;/Tags&gt;"/>
            <p:cNvSpPr>
              <a:spLocks noChangeAspect="1"/>
            </p:cNvSpPr>
            <p:nvPr/>
          </p:nvSpPr>
          <p:spPr bwMode="auto">
            <a:xfrm flipH="1">
              <a:off x="1848833" y="1654034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4786155" y="4961745"/>
            <a:ext cx="3072336" cy="9825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4704" y="4419589"/>
            <a:ext cx="4474936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공정정보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780096" y="4419589"/>
            <a:ext cx="3078395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투입소재정보</a:t>
            </a:r>
          </a:p>
        </p:txBody>
      </p:sp>
      <p:sp>
        <p:nvSpPr>
          <p:cNvPr id="10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69738" y="4748181"/>
            <a:ext cx="1150801" cy="225862"/>
          </a:xfrm>
          <a:prstGeom prst="roundRect">
            <a:avLst>
              <a:gd name="adj" fmla="val 8776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계획 수립완료</a:t>
            </a:r>
            <a:endParaRPr lang="en-US" sz="800" b="1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03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4819105" y="4705403"/>
            <a:ext cx="637952" cy="225862"/>
          </a:xfrm>
          <a:prstGeom prst="roundRect">
            <a:avLst>
              <a:gd name="adj" fmla="val 8776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선택</a:t>
            </a:r>
            <a:endParaRPr lang="en-US" sz="800" b="1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0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5492865" y="4715106"/>
            <a:ext cx="637952" cy="225862"/>
          </a:xfrm>
          <a:prstGeom prst="roundRect">
            <a:avLst>
              <a:gd name="adj" fmla="val 8776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삭제</a:t>
            </a:r>
            <a:endParaRPr lang="en-US" sz="800" b="1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05" name="Tooltip" descr="&lt;SmartSettings&gt;&lt;SmartResize enabled=&quot;True&quot; minWidth=&quot;6&quot; minHeight=&quot;2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128463" y="5936449"/>
            <a:ext cx="968873" cy="388730"/>
            <a:chOff x="2948387" y="1149496"/>
            <a:chExt cx="1285801" cy="388730"/>
          </a:xfrm>
          <a:solidFill>
            <a:srgbClr val="FFFFCC"/>
          </a:solidFill>
        </p:grpSpPr>
        <p:sp>
          <p:nvSpPr>
            <p:cNvPr id="106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45"/>
              </p:custDataLst>
            </p:nvPr>
          </p:nvSpPr>
          <p:spPr>
            <a:xfrm>
              <a:off x="2948387" y="1216186"/>
              <a:ext cx="1256932" cy="322040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의뢰일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출하일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라인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</a:t>
              </a:r>
            </a:p>
            <a:p>
              <a:pPr algn="ct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B/D, 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낱본 수정 가능</a:t>
              </a:r>
              <a:endPara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Arrow" descr="&lt;SmartSettings&gt;&lt;SmartResize anchorLeft=&quot;None&quot; anchorTop=&quot;Absolute&quot; anchorRight=&quot;None&quot; anchorBottom=&quot;None&quot; /&gt;&lt;/SmartSettings&gt;"/>
            <p:cNvSpPr/>
            <p:nvPr>
              <p:custDataLst>
                <p:tags r:id="rId46"/>
              </p:custDataLst>
            </p:nvPr>
          </p:nvSpPr>
          <p:spPr>
            <a:xfrm>
              <a:off x="4131523" y="1149496"/>
              <a:ext cx="102665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8" name="Gap" descr="&lt;SmartSettings&gt;&lt;SmartResize anchorLeft=&quot;None&quot; anchorTop=&quot;Absolute&quot; anchorRight=&quot;None&quot; anchorBottom=&quot;None&quot; /&gt;&lt;/SmartSettings&gt;"/>
            <p:cNvCxnSpPr/>
            <p:nvPr>
              <p:custDataLst>
                <p:tags r:id="rId47"/>
              </p:custDataLst>
            </p:nvPr>
          </p:nvCxnSpPr>
          <p:spPr>
            <a:xfrm rot="10800000">
              <a:off x="4139878" y="1216186"/>
              <a:ext cx="85957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Tooltip" descr="&lt;SmartSettings&gt;&lt;SmartResize enabled=&quot;True&quot; minWidth=&quot;6&quot; minHeight=&quot;2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4920111" y="5962130"/>
            <a:ext cx="4365939" cy="421592"/>
            <a:chOff x="2641195" y="1149496"/>
            <a:chExt cx="4365939" cy="421592"/>
          </a:xfrm>
          <a:solidFill>
            <a:srgbClr val="FFFFCC"/>
          </a:solidFill>
        </p:grpSpPr>
        <p:sp>
          <p:nvSpPr>
            <p:cNvPr id="114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44"/>
              </p:custDataLst>
            </p:nvPr>
          </p:nvSpPr>
          <p:spPr>
            <a:xfrm>
              <a:off x="2641195" y="1216186"/>
              <a:ext cx="4365939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 마스터 중 품목 유형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반제품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 건중 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altLang="ko-KR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** </a:t>
              </a:r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현장단말기</a:t>
              </a:r>
              <a:r>
                <a:rPr lang="en-US" altLang="ko-KR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투입에서 스켈프 투입 시 품목코드가 투입소재 중 존재하는 건만 가능</a:t>
              </a:r>
              <a:endPara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5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6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Tooltip" descr="&lt;SmartSettings&gt;&lt;SmartResize enabled=&quot;True&quot; minWidth=&quot;6&quot; minHeight=&quot;2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2704054" y="4293096"/>
            <a:ext cx="1933467" cy="421592"/>
            <a:chOff x="1189279" y="1525289"/>
            <a:chExt cx="1933467" cy="421592"/>
          </a:xfrm>
        </p:grpSpPr>
        <p:sp>
          <p:nvSpPr>
            <p:cNvPr id="119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43"/>
              </p:custDataLst>
            </p:nvPr>
          </p:nvSpPr>
          <p:spPr>
            <a:xfrm>
              <a:off x="1189279" y="1525289"/>
              <a:ext cx="1933467" cy="354902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Check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된 공정에 대한 작업지시 생성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임시저장 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상태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등록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29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Tooltip" descr="&lt;SmartSettings&gt;&lt;SmartResize enabled=&quot;True&quot; minWidth=&quot;13&quot; minHeight=&quot;8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3512840" y="4737736"/>
            <a:ext cx="1305818" cy="207026"/>
            <a:chOff x="1209302" y="1217147"/>
            <a:chExt cx="1305818" cy="207026"/>
          </a:xfrm>
          <a:solidFill>
            <a:srgbClr val="FFFFFF"/>
          </a:solidFill>
        </p:grpSpPr>
        <p:sp>
          <p:nvSpPr>
            <p:cNvPr id="131" name="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42"/>
              </p:custDataLst>
            </p:nvPr>
          </p:nvSpPr>
          <p:spPr>
            <a:xfrm>
              <a:off x="1209302" y="1217147"/>
              <a:ext cx="1239128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반제품 선택 팝업 구동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Arrow" descr="&lt;Tags&gt;&lt;SMARTRESIZEANCHORS&gt;None,None,None,Absolute&lt;/SMARTRESIZEANCHORS&gt;&lt;/Tags&gt;"/>
            <p:cNvSpPr/>
            <p:nvPr/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33" name="Gap" descr="&lt;Tags&gt;&lt;SMARTRESIZEANCHORS&gt;None,None,None,Absolute&lt;/SMARTRESIZEANCHORS&gt;&lt;/Tags&gt;"/>
            <p:cNvCxnSpPr/>
            <p:nvPr/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44644" y="995324"/>
            <a:ext cx="73206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계획삭제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35" name="Tooltip" descr="&lt;SmartSettings&gt;&lt;SmartResize enabled=&quot;True&quot; minWidth=&quot;13&quot; minHeight=&quot;8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1531950" y="1003927"/>
            <a:ext cx="3877992" cy="207026"/>
            <a:chOff x="2674545" y="1217147"/>
            <a:chExt cx="3877992" cy="207026"/>
          </a:xfrm>
          <a:solidFill>
            <a:srgbClr val="FFFFCC"/>
          </a:solidFill>
        </p:grpSpPr>
        <p:sp>
          <p:nvSpPr>
            <p:cNvPr id="137" name="Box" descr="&lt;Tags&gt;&lt;SMARTRESIZEANCHORS&gt;Absolute,Absolute,Absolute,None&lt;/SMARTRESIZEANCHORS&gt;&lt;/Tags&gt;"/>
            <p:cNvSpPr/>
            <p:nvPr/>
          </p:nvSpPr>
          <p:spPr>
            <a:xfrm>
              <a:off x="2741237" y="1217147"/>
              <a:ext cx="3811300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공정정보에서 선택된 공정에 대하여 삭제 처리하고 상태를 등록으로 변경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8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39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274066" y="2111383"/>
            <a:ext cx="127000" cy="127000"/>
            <a:chOff x="554563" y="2632644"/>
            <a:chExt cx="131556" cy="131556"/>
          </a:xfrm>
        </p:grpSpPr>
        <p:sp>
          <p:nvSpPr>
            <p:cNvPr id="141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274066" y="2300507"/>
            <a:ext cx="127000" cy="127000"/>
            <a:chOff x="554563" y="2632644"/>
            <a:chExt cx="131556" cy="131556"/>
          </a:xfrm>
        </p:grpSpPr>
        <p:sp>
          <p:nvSpPr>
            <p:cNvPr id="150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1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274066" y="2489631"/>
            <a:ext cx="127000" cy="127000"/>
            <a:chOff x="554563" y="2632644"/>
            <a:chExt cx="131556" cy="131556"/>
          </a:xfrm>
        </p:grpSpPr>
        <p:sp>
          <p:nvSpPr>
            <p:cNvPr id="153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4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4"/>
            </p:custDataLst>
          </p:nvPr>
        </p:nvGrpSpPr>
        <p:grpSpPr>
          <a:xfrm>
            <a:off x="274066" y="2678755"/>
            <a:ext cx="127000" cy="127000"/>
            <a:chOff x="554563" y="2632644"/>
            <a:chExt cx="131556" cy="131556"/>
          </a:xfrm>
        </p:grpSpPr>
        <p:sp>
          <p:nvSpPr>
            <p:cNvPr id="156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7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5"/>
            </p:custDataLst>
          </p:nvPr>
        </p:nvGrpSpPr>
        <p:grpSpPr>
          <a:xfrm>
            <a:off x="274066" y="2867879"/>
            <a:ext cx="127000" cy="127000"/>
            <a:chOff x="554563" y="2632644"/>
            <a:chExt cx="131556" cy="131556"/>
          </a:xfrm>
        </p:grpSpPr>
        <p:sp>
          <p:nvSpPr>
            <p:cNvPr id="159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0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6"/>
            </p:custDataLst>
          </p:nvPr>
        </p:nvGrpSpPr>
        <p:grpSpPr>
          <a:xfrm>
            <a:off x="274066" y="3057003"/>
            <a:ext cx="127000" cy="127000"/>
            <a:chOff x="554563" y="2632644"/>
            <a:chExt cx="131556" cy="131556"/>
          </a:xfrm>
        </p:grpSpPr>
        <p:sp>
          <p:nvSpPr>
            <p:cNvPr id="162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7"/>
            </p:custDataLst>
          </p:nvPr>
        </p:nvGrpSpPr>
        <p:grpSpPr>
          <a:xfrm>
            <a:off x="274066" y="3246127"/>
            <a:ext cx="127000" cy="127000"/>
            <a:chOff x="554563" y="2632644"/>
            <a:chExt cx="131556" cy="131556"/>
          </a:xfrm>
        </p:grpSpPr>
        <p:sp>
          <p:nvSpPr>
            <p:cNvPr id="165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8"/>
            </p:custDataLst>
          </p:nvPr>
        </p:nvGrpSpPr>
        <p:grpSpPr>
          <a:xfrm>
            <a:off x="274066" y="3435251"/>
            <a:ext cx="127000" cy="127000"/>
            <a:chOff x="554563" y="2632644"/>
            <a:chExt cx="131556" cy="131556"/>
          </a:xfrm>
        </p:grpSpPr>
        <p:sp>
          <p:nvSpPr>
            <p:cNvPr id="168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9"/>
            </p:custDataLst>
          </p:nvPr>
        </p:nvGrpSpPr>
        <p:grpSpPr>
          <a:xfrm>
            <a:off x="274066" y="3624375"/>
            <a:ext cx="127000" cy="127000"/>
            <a:chOff x="554563" y="2632644"/>
            <a:chExt cx="131556" cy="131556"/>
          </a:xfrm>
        </p:grpSpPr>
        <p:sp>
          <p:nvSpPr>
            <p:cNvPr id="171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2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0"/>
            </p:custDataLst>
          </p:nvPr>
        </p:nvGrpSpPr>
        <p:grpSpPr>
          <a:xfrm>
            <a:off x="274066" y="3813499"/>
            <a:ext cx="127000" cy="127000"/>
            <a:chOff x="554563" y="2632644"/>
            <a:chExt cx="131556" cy="131556"/>
          </a:xfrm>
        </p:grpSpPr>
        <p:sp>
          <p:nvSpPr>
            <p:cNvPr id="174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5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1"/>
            </p:custDataLst>
          </p:nvPr>
        </p:nvGrpSpPr>
        <p:grpSpPr>
          <a:xfrm>
            <a:off x="274066" y="4002625"/>
            <a:ext cx="127000" cy="127000"/>
            <a:chOff x="554563" y="2632644"/>
            <a:chExt cx="131556" cy="131556"/>
          </a:xfrm>
        </p:grpSpPr>
        <p:sp>
          <p:nvSpPr>
            <p:cNvPr id="177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8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2"/>
            </p:custDataLst>
          </p:nvPr>
        </p:nvGrpSpPr>
        <p:grpSpPr>
          <a:xfrm>
            <a:off x="4818126" y="4985261"/>
            <a:ext cx="127000" cy="127000"/>
            <a:chOff x="554563" y="2632644"/>
            <a:chExt cx="131556" cy="131556"/>
          </a:xfrm>
        </p:grpSpPr>
        <p:sp>
          <p:nvSpPr>
            <p:cNvPr id="186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7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3"/>
            </p:custDataLst>
          </p:nvPr>
        </p:nvGrpSpPr>
        <p:grpSpPr>
          <a:xfrm>
            <a:off x="4818126" y="5144138"/>
            <a:ext cx="127000" cy="127000"/>
            <a:chOff x="554563" y="2632644"/>
            <a:chExt cx="131556" cy="131556"/>
          </a:xfrm>
        </p:grpSpPr>
        <p:sp>
          <p:nvSpPr>
            <p:cNvPr id="189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0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4"/>
            </p:custDataLst>
          </p:nvPr>
        </p:nvGrpSpPr>
        <p:grpSpPr>
          <a:xfrm>
            <a:off x="4818126" y="5303015"/>
            <a:ext cx="127000" cy="127000"/>
            <a:chOff x="554563" y="2632644"/>
            <a:chExt cx="131556" cy="131556"/>
          </a:xfrm>
        </p:grpSpPr>
        <p:sp>
          <p:nvSpPr>
            <p:cNvPr id="192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5"/>
            </p:custDataLst>
          </p:nvPr>
        </p:nvGrpSpPr>
        <p:grpSpPr>
          <a:xfrm>
            <a:off x="4818126" y="5461892"/>
            <a:ext cx="127000" cy="127000"/>
            <a:chOff x="554563" y="2632644"/>
            <a:chExt cx="131556" cy="131556"/>
          </a:xfrm>
        </p:grpSpPr>
        <p:sp>
          <p:nvSpPr>
            <p:cNvPr id="195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6"/>
            </p:custDataLst>
          </p:nvPr>
        </p:nvGrpSpPr>
        <p:grpSpPr>
          <a:xfrm>
            <a:off x="4818126" y="5620769"/>
            <a:ext cx="127000" cy="127000"/>
            <a:chOff x="554563" y="2632644"/>
            <a:chExt cx="131556" cy="131556"/>
          </a:xfrm>
        </p:grpSpPr>
        <p:sp>
          <p:nvSpPr>
            <p:cNvPr id="198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7"/>
            </p:custDataLst>
          </p:nvPr>
        </p:nvGrpSpPr>
        <p:grpSpPr>
          <a:xfrm>
            <a:off x="4818126" y="5779646"/>
            <a:ext cx="127000" cy="127000"/>
            <a:chOff x="554563" y="2632644"/>
            <a:chExt cx="131556" cy="131556"/>
          </a:xfrm>
        </p:grpSpPr>
        <p:sp>
          <p:nvSpPr>
            <p:cNvPr id="201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2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3" name="Selection Overlay"/>
          <p:cNvSpPr/>
          <p:nvPr/>
        </p:nvSpPr>
        <p:spPr>
          <a:xfrm>
            <a:off x="294426" y="2136986"/>
            <a:ext cx="7564066" cy="134553"/>
          </a:xfrm>
          <a:prstGeom prst="rect">
            <a:avLst/>
          </a:prstGeom>
          <a:solidFill>
            <a:srgbClr val="5B9BD5">
              <a:alpha val="21961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6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484188" y="4748181"/>
            <a:ext cx="963229" cy="225862"/>
          </a:xfrm>
          <a:prstGeom prst="roundRect">
            <a:avLst>
              <a:gd name="adj" fmla="val 8776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임시 저장</a:t>
            </a:r>
            <a:endParaRPr lang="en-US" sz="800" b="1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45" name="Tooltip" descr="&lt;SmartSettings&gt;&lt;SmartResize enabled=&quot;True&quot; minWidth=&quot;6&quot; minHeight=&quot;20&quot; /&gt;&lt;/SmartSettings&gt;"/>
          <p:cNvGrpSpPr/>
          <p:nvPr>
            <p:custDataLst>
              <p:tags r:id="rId28"/>
            </p:custDataLst>
          </p:nvPr>
        </p:nvGrpSpPr>
        <p:grpSpPr>
          <a:xfrm>
            <a:off x="926846" y="4340765"/>
            <a:ext cx="1577882" cy="421582"/>
            <a:chOff x="1280146" y="1525299"/>
            <a:chExt cx="1577882" cy="421582"/>
          </a:xfrm>
        </p:grpSpPr>
        <p:sp>
          <p:nvSpPr>
            <p:cNvPr id="146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39"/>
              </p:custDataLst>
            </p:nvPr>
          </p:nvSpPr>
          <p:spPr>
            <a:xfrm>
              <a:off x="1301672" y="1525299"/>
              <a:ext cx="1556356" cy="354902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상태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계획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작업지시관리에서 조회 가능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7" name="Arrow" descr="&lt;SmartSettings&gt;&lt;SmartResize anchorLeft=&quot;None&quot; anchorTop=&quot;None&quot; anchorRight=&quot;None&quot; anchorBottom=&quot;Absolute&quot; /&gt;&lt;/SmartSettings&gt;"/>
            <p:cNvSpPr/>
            <p:nvPr>
              <p:custDataLst>
                <p:tags r:id="rId40"/>
              </p:custDataLst>
            </p:nvPr>
          </p:nvSpPr>
          <p:spPr>
            <a:xfrm rot="10800000">
              <a:off x="1556531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48" name="Gap" descr="&lt;SmartSettings&gt;&lt;SmartResize anchorLeft=&quot;None&quot; anchorTop=&quot;None&quot; anchorRight=&quot;None&quot; anchorBottom=&quot;Absolute&quot; /&gt;&lt;/SmartSettings&gt;"/>
            <p:cNvCxnSpPr/>
            <p:nvPr>
              <p:custDataLst>
                <p:tags r:id="rId41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Tooltip" descr="&lt;SmartSettings&gt;&lt;SmartResize enabled=&quot;True&quot; minWidth=&quot;6&quot; minHeight=&quot;20&quot; /&gt;&lt;/SmartSettings&gt;"/>
          <p:cNvGrpSpPr/>
          <p:nvPr>
            <p:custDataLst>
              <p:tags r:id="rId29"/>
            </p:custDataLst>
          </p:nvPr>
        </p:nvGrpSpPr>
        <p:grpSpPr>
          <a:xfrm>
            <a:off x="1224177" y="5964606"/>
            <a:ext cx="2175846" cy="783065"/>
            <a:chOff x="3056501" y="1149496"/>
            <a:chExt cx="2252743" cy="783065"/>
          </a:xfrm>
          <a:solidFill>
            <a:srgbClr val="FFFFCC"/>
          </a:solidFill>
        </p:grpSpPr>
        <p:sp>
          <p:nvSpPr>
            <p:cNvPr id="203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36"/>
              </p:custDataLst>
            </p:nvPr>
          </p:nvSpPr>
          <p:spPr>
            <a:xfrm>
              <a:off x="3056501" y="1216186"/>
              <a:ext cx="2252743" cy="71637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생산구분 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표준코드의 생산구분에서 선택</a:t>
              </a:r>
              <a:endPara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라인 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공정관리에서 생산구분과 연계된</a:t>
              </a:r>
              <a:endPara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공정 중 선택</a:t>
              </a:r>
              <a:endPara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세부공정 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선택된 라인과 연계된 공정만 선택</a:t>
              </a:r>
              <a:endPara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가능하도록 활성화</a:t>
              </a:r>
              <a:endPara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4" name="Arrow" descr="&lt;SmartSettings&gt;&lt;SmartResize anchorLeft=&quot;None&quot; anchorTop=&quot;Absolute&quot; anchorRight=&quot;None&quot; anchorBottom=&quot;None&quot; /&gt;&lt;/SmartSettings&gt;"/>
            <p:cNvSpPr/>
            <p:nvPr>
              <p:custDataLst>
                <p:tags r:id="rId37"/>
              </p:custDataLst>
            </p:nvPr>
          </p:nvSpPr>
          <p:spPr>
            <a:xfrm>
              <a:off x="4142807" y="1149496"/>
              <a:ext cx="80094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05" name="Gap" descr="&lt;SmartSettings&gt;&lt;SmartResize anchorLeft=&quot;None&quot; anchorTop=&quot;Absolute&quot; anchorRight=&quot;None&quot; anchorBottom=&quot;None&quot; /&gt;&lt;/SmartSettings&gt;"/>
            <p:cNvCxnSpPr/>
            <p:nvPr>
              <p:custDataLst>
                <p:tags r:id="rId38"/>
              </p:custDataLst>
            </p:nvPr>
          </p:nvCxnSpPr>
          <p:spPr>
            <a:xfrm rot="10800000">
              <a:off x="4149326" y="1216186"/>
              <a:ext cx="67059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Checkbox"/>
          <p:cNvSpPr>
            <a:spLocks noChangeAspect="1" noEditPoints="1"/>
          </p:cNvSpPr>
          <p:nvPr/>
        </p:nvSpPr>
        <p:spPr bwMode="auto">
          <a:xfrm>
            <a:off x="3277374" y="5389797"/>
            <a:ext cx="61716" cy="61716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7" name="Checkbox"/>
          <p:cNvSpPr>
            <a:spLocks noChangeAspect="1" noEditPoints="1"/>
          </p:cNvSpPr>
          <p:nvPr/>
        </p:nvSpPr>
        <p:spPr bwMode="auto">
          <a:xfrm>
            <a:off x="3539907" y="5389797"/>
            <a:ext cx="61716" cy="61716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1" name="Checkbox"/>
          <p:cNvSpPr>
            <a:spLocks noChangeAspect="1" noEditPoints="1"/>
          </p:cNvSpPr>
          <p:nvPr/>
        </p:nvSpPr>
        <p:spPr bwMode="auto">
          <a:xfrm>
            <a:off x="4542046" y="5389797"/>
            <a:ext cx="61716" cy="61716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2" name="Tooltip" descr="&lt;SmartSettings&gt;&lt;SmartResize enabled=&quot;True&quot; minWidth=&quot;6&quot; minHeight=&quot;20&quot; /&gt;&lt;/SmartSettings&gt;"/>
          <p:cNvGrpSpPr/>
          <p:nvPr>
            <p:custDataLst>
              <p:tags r:id="rId30"/>
            </p:custDataLst>
          </p:nvPr>
        </p:nvGrpSpPr>
        <p:grpSpPr>
          <a:xfrm>
            <a:off x="3490190" y="5970874"/>
            <a:ext cx="1144864" cy="783065"/>
            <a:chOff x="3590215" y="1149496"/>
            <a:chExt cx="1185317" cy="783065"/>
          </a:xfrm>
          <a:solidFill>
            <a:srgbClr val="FFFFCC"/>
          </a:solidFill>
        </p:grpSpPr>
        <p:sp>
          <p:nvSpPr>
            <p:cNvPr id="213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33"/>
              </p:custDataLst>
            </p:nvPr>
          </p:nvSpPr>
          <p:spPr>
            <a:xfrm>
              <a:off x="3590215" y="1216186"/>
              <a:ext cx="1185317" cy="71637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진행할 공정 자동 선택</a:t>
              </a:r>
              <a:endPara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세부공정에 포함되어 </a:t>
              </a:r>
              <a:endPara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있지 않으면 비활성</a:t>
              </a:r>
              <a:endPara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투입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절단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포장은 </a:t>
              </a:r>
              <a:endPara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자동 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Check</a:t>
              </a:r>
            </a:p>
          </p:txBody>
        </p:sp>
        <p:sp>
          <p:nvSpPr>
            <p:cNvPr id="214" name="Arrow" descr="&lt;SmartSettings&gt;&lt;SmartResize anchorLeft=&quot;None&quot; anchorTop=&quot;Absolute&quot; anchorRight=&quot;None&quot; anchorBottom=&quot;None&quot; /&gt;&lt;/SmartSettings&gt;"/>
            <p:cNvSpPr/>
            <p:nvPr>
              <p:custDataLst>
                <p:tags r:id="rId34"/>
              </p:custDataLst>
            </p:nvPr>
          </p:nvSpPr>
          <p:spPr>
            <a:xfrm>
              <a:off x="4142807" y="1149496"/>
              <a:ext cx="80094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15" name="Gap" descr="&lt;SmartSettings&gt;&lt;SmartResize anchorLeft=&quot;None&quot; anchorTop=&quot;Absolute&quot; anchorRight=&quot;None&quot; anchorBottom=&quot;None&quot; /&gt;&lt;/SmartSettings&gt;"/>
            <p:cNvCxnSpPr/>
            <p:nvPr>
              <p:custDataLst>
                <p:tags r:id="rId35"/>
              </p:custDataLst>
            </p:nvPr>
          </p:nvCxnSpPr>
          <p:spPr>
            <a:xfrm rot="10800000">
              <a:off x="4149326" y="1216186"/>
              <a:ext cx="67059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31"/>
            </p:custDataLst>
          </p:nvPr>
        </p:nvGrpSpPr>
        <p:grpSpPr>
          <a:xfrm>
            <a:off x="6106128" y="1384289"/>
            <a:ext cx="920490" cy="212366"/>
            <a:chOff x="554563" y="2592239"/>
            <a:chExt cx="920490" cy="212366"/>
          </a:xfrm>
        </p:grpSpPr>
        <p:sp>
          <p:nvSpPr>
            <p:cNvPr id="217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8" name="Label"/>
            <p:cNvSpPr txBox="1"/>
            <p:nvPr/>
          </p:nvSpPr>
          <p:spPr>
            <a:xfrm>
              <a:off x="686119" y="2592239"/>
              <a:ext cx="788934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완료 건 포함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9" name="Checkbox"/>
          <p:cNvSpPr>
            <a:spLocks noChangeAspect="1" noEditPoints="1"/>
          </p:cNvSpPr>
          <p:nvPr/>
        </p:nvSpPr>
        <p:spPr bwMode="auto">
          <a:xfrm>
            <a:off x="3277374" y="5527524"/>
            <a:ext cx="61716" cy="61716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0" name="Checkbox"/>
          <p:cNvSpPr>
            <a:spLocks noChangeAspect="1" noEditPoints="1"/>
          </p:cNvSpPr>
          <p:nvPr/>
        </p:nvSpPr>
        <p:spPr bwMode="auto">
          <a:xfrm>
            <a:off x="3539907" y="5527524"/>
            <a:ext cx="61716" cy="61716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1" name="Checkbox"/>
          <p:cNvSpPr>
            <a:spLocks noChangeAspect="1" noEditPoints="1"/>
          </p:cNvSpPr>
          <p:nvPr/>
        </p:nvSpPr>
        <p:spPr bwMode="auto">
          <a:xfrm>
            <a:off x="3792140" y="5535523"/>
            <a:ext cx="45719" cy="45719"/>
          </a:xfrm>
          <a:custGeom>
            <a:avLst/>
            <a:gdLst>
              <a:gd name="T0" fmla="*/ 562 w 635"/>
              <a:gd name="T1" fmla="*/ 0 h 635"/>
              <a:gd name="T2" fmla="*/ 68 w 635"/>
              <a:gd name="T3" fmla="*/ 0 h 635"/>
              <a:gd name="T4" fmla="*/ 0 w 635"/>
              <a:gd name="T5" fmla="*/ 73 h 635"/>
              <a:gd name="T6" fmla="*/ 0 w 635"/>
              <a:gd name="T7" fmla="*/ 567 h 635"/>
              <a:gd name="T8" fmla="*/ 68 w 635"/>
              <a:gd name="T9" fmla="*/ 635 h 635"/>
              <a:gd name="T10" fmla="*/ 562 w 635"/>
              <a:gd name="T11" fmla="*/ 635 h 635"/>
              <a:gd name="T12" fmla="*/ 635 w 635"/>
              <a:gd name="T13" fmla="*/ 567 h 635"/>
              <a:gd name="T14" fmla="*/ 635 w 635"/>
              <a:gd name="T15" fmla="*/ 73 h 635"/>
              <a:gd name="T16" fmla="*/ 562 w 635"/>
              <a:gd name="T17" fmla="*/ 0 h 635"/>
              <a:gd name="T18" fmla="*/ 564 w 635"/>
              <a:gd name="T19" fmla="*/ 71 h 635"/>
              <a:gd name="T20" fmla="*/ 564 w 635"/>
              <a:gd name="T21" fmla="*/ 567 h 635"/>
              <a:gd name="T22" fmla="*/ 71 w 635"/>
              <a:gd name="T23" fmla="*/ 567 h 635"/>
              <a:gd name="T24" fmla="*/ 71 w 635"/>
              <a:gd name="T25" fmla="*/ 70 h 635"/>
              <a:gd name="T26" fmla="*/ 564 w 635"/>
              <a:gd name="T27" fmla="*/ 7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635">
                <a:moveTo>
                  <a:pt x="562" y="0"/>
                </a:moveTo>
                <a:lnTo>
                  <a:pt x="68" y="0"/>
                </a:lnTo>
                <a:cubicBezTo>
                  <a:pt x="29" y="0"/>
                  <a:pt x="0" y="34"/>
                  <a:pt x="0" y="73"/>
                </a:cubicBezTo>
                <a:lnTo>
                  <a:pt x="0" y="567"/>
                </a:lnTo>
                <a:cubicBezTo>
                  <a:pt x="0" y="606"/>
                  <a:pt x="29" y="635"/>
                  <a:pt x="68" y="635"/>
                </a:cubicBezTo>
                <a:lnTo>
                  <a:pt x="562" y="635"/>
                </a:lnTo>
                <a:cubicBezTo>
                  <a:pt x="600" y="635"/>
                  <a:pt x="635" y="606"/>
                  <a:pt x="635" y="567"/>
                </a:cubicBezTo>
                <a:lnTo>
                  <a:pt x="635" y="73"/>
                </a:lnTo>
                <a:cubicBezTo>
                  <a:pt x="635" y="34"/>
                  <a:pt x="600" y="0"/>
                  <a:pt x="562" y="0"/>
                </a:cubicBezTo>
                <a:moveTo>
                  <a:pt x="564" y="71"/>
                </a:moveTo>
                <a:lnTo>
                  <a:pt x="564" y="567"/>
                </a:lnTo>
                <a:lnTo>
                  <a:pt x="71" y="567"/>
                </a:lnTo>
                <a:lnTo>
                  <a:pt x="71" y="70"/>
                </a:lnTo>
                <a:lnTo>
                  <a:pt x="564" y="70"/>
                </a:lnTo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2" name="Checkbox"/>
          <p:cNvSpPr>
            <a:spLocks noChangeAspect="1" noEditPoints="1"/>
          </p:cNvSpPr>
          <p:nvPr/>
        </p:nvSpPr>
        <p:spPr bwMode="auto">
          <a:xfrm>
            <a:off x="4042088" y="5535523"/>
            <a:ext cx="45719" cy="45719"/>
          </a:xfrm>
          <a:custGeom>
            <a:avLst/>
            <a:gdLst>
              <a:gd name="T0" fmla="*/ 562 w 635"/>
              <a:gd name="T1" fmla="*/ 0 h 635"/>
              <a:gd name="T2" fmla="*/ 68 w 635"/>
              <a:gd name="T3" fmla="*/ 0 h 635"/>
              <a:gd name="T4" fmla="*/ 0 w 635"/>
              <a:gd name="T5" fmla="*/ 73 h 635"/>
              <a:gd name="T6" fmla="*/ 0 w 635"/>
              <a:gd name="T7" fmla="*/ 567 h 635"/>
              <a:gd name="T8" fmla="*/ 68 w 635"/>
              <a:gd name="T9" fmla="*/ 635 h 635"/>
              <a:gd name="T10" fmla="*/ 562 w 635"/>
              <a:gd name="T11" fmla="*/ 635 h 635"/>
              <a:gd name="T12" fmla="*/ 635 w 635"/>
              <a:gd name="T13" fmla="*/ 567 h 635"/>
              <a:gd name="T14" fmla="*/ 635 w 635"/>
              <a:gd name="T15" fmla="*/ 73 h 635"/>
              <a:gd name="T16" fmla="*/ 562 w 635"/>
              <a:gd name="T17" fmla="*/ 0 h 635"/>
              <a:gd name="T18" fmla="*/ 564 w 635"/>
              <a:gd name="T19" fmla="*/ 71 h 635"/>
              <a:gd name="T20" fmla="*/ 564 w 635"/>
              <a:gd name="T21" fmla="*/ 567 h 635"/>
              <a:gd name="T22" fmla="*/ 71 w 635"/>
              <a:gd name="T23" fmla="*/ 567 h 635"/>
              <a:gd name="T24" fmla="*/ 71 w 635"/>
              <a:gd name="T25" fmla="*/ 70 h 635"/>
              <a:gd name="T26" fmla="*/ 564 w 635"/>
              <a:gd name="T27" fmla="*/ 7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635">
                <a:moveTo>
                  <a:pt x="562" y="0"/>
                </a:moveTo>
                <a:lnTo>
                  <a:pt x="68" y="0"/>
                </a:lnTo>
                <a:cubicBezTo>
                  <a:pt x="29" y="0"/>
                  <a:pt x="0" y="34"/>
                  <a:pt x="0" y="73"/>
                </a:cubicBezTo>
                <a:lnTo>
                  <a:pt x="0" y="567"/>
                </a:lnTo>
                <a:cubicBezTo>
                  <a:pt x="0" y="606"/>
                  <a:pt x="29" y="635"/>
                  <a:pt x="68" y="635"/>
                </a:cubicBezTo>
                <a:lnTo>
                  <a:pt x="562" y="635"/>
                </a:lnTo>
                <a:cubicBezTo>
                  <a:pt x="600" y="635"/>
                  <a:pt x="635" y="606"/>
                  <a:pt x="635" y="567"/>
                </a:cubicBezTo>
                <a:lnTo>
                  <a:pt x="635" y="73"/>
                </a:lnTo>
                <a:cubicBezTo>
                  <a:pt x="635" y="34"/>
                  <a:pt x="600" y="0"/>
                  <a:pt x="562" y="0"/>
                </a:cubicBezTo>
                <a:moveTo>
                  <a:pt x="564" y="71"/>
                </a:moveTo>
                <a:lnTo>
                  <a:pt x="564" y="567"/>
                </a:lnTo>
                <a:lnTo>
                  <a:pt x="71" y="567"/>
                </a:lnTo>
                <a:lnTo>
                  <a:pt x="71" y="70"/>
                </a:lnTo>
                <a:lnTo>
                  <a:pt x="564" y="70"/>
                </a:lnTo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3" name="Checkbox"/>
          <p:cNvSpPr>
            <a:spLocks noChangeAspect="1" noEditPoints="1"/>
          </p:cNvSpPr>
          <p:nvPr/>
        </p:nvSpPr>
        <p:spPr bwMode="auto">
          <a:xfrm>
            <a:off x="4285558" y="5535523"/>
            <a:ext cx="45719" cy="45719"/>
          </a:xfrm>
          <a:custGeom>
            <a:avLst/>
            <a:gdLst>
              <a:gd name="T0" fmla="*/ 562 w 635"/>
              <a:gd name="T1" fmla="*/ 0 h 635"/>
              <a:gd name="T2" fmla="*/ 68 w 635"/>
              <a:gd name="T3" fmla="*/ 0 h 635"/>
              <a:gd name="T4" fmla="*/ 0 w 635"/>
              <a:gd name="T5" fmla="*/ 73 h 635"/>
              <a:gd name="T6" fmla="*/ 0 w 635"/>
              <a:gd name="T7" fmla="*/ 567 h 635"/>
              <a:gd name="T8" fmla="*/ 68 w 635"/>
              <a:gd name="T9" fmla="*/ 635 h 635"/>
              <a:gd name="T10" fmla="*/ 562 w 635"/>
              <a:gd name="T11" fmla="*/ 635 h 635"/>
              <a:gd name="T12" fmla="*/ 635 w 635"/>
              <a:gd name="T13" fmla="*/ 567 h 635"/>
              <a:gd name="T14" fmla="*/ 635 w 635"/>
              <a:gd name="T15" fmla="*/ 73 h 635"/>
              <a:gd name="T16" fmla="*/ 562 w 635"/>
              <a:gd name="T17" fmla="*/ 0 h 635"/>
              <a:gd name="T18" fmla="*/ 564 w 635"/>
              <a:gd name="T19" fmla="*/ 71 h 635"/>
              <a:gd name="T20" fmla="*/ 564 w 635"/>
              <a:gd name="T21" fmla="*/ 567 h 635"/>
              <a:gd name="T22" fmla="*/ 71 w 635"/>
              <a:gd name="T23" fmla="*/ 567 h 635"/>
              <a:gd name="T24" fmla="*/ 71 w 635"/>
              <a:gd name="T25" fmla="*/ 70 h 635"/>
              <a:gd name="T26" fmla="*/ 564 w 635"/>
              <a:gd name="T27" fmla="*/ 7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635">
                <a:moveTo>
                  <a:pt x="562" y="0"/>
                </a:moveTo>
                <a:lnTo>
                  <a:pt x="68" y="0"/>
                </a:lnTo>
                <a:cubicBezTo>
                  <a:pt x="29" y="0"/>
                  <a:pt x="0" y="34"/>
                  <a:pt x="0" y="73"/>
                </a:cubicBezTo>
                <a:lnTo>
                  <a:pt x="0" y="567"/>
                </a:lnTo>
                <a:cubicBezTo>
                  <a:pt x="0" y="606"/>
                  <a:pt x="29" y="635"/>
                  <a:pt x="68" y="635"/>
                </a:cubicBezTo>
                <a:lnTo>
                  <a:pt x="562" y="635"/>
                </a:lnTo>
                <a:cubicBezTo>
                  <a:pt x="600" y="635"/>
                  <a:pt x="635" y="606"/>
                  <a:pt x="635" y="567"/>
                </a:cubicBezTo>
                <a:lnTo>
                  <a:pt x="635" y="73"/>
                </a:lnTo>
                <a:cubicBezTo>
                  <a:pt x="635" y="34"/>
                  <a:pt x="600" y="0"/>
                  <a:pt x="562" y="0"/>
                </a:cubicBezTo>
                <a:moveTo>
                  <a:pt x="564" y="71"/>
                </a:moveTo>
                <a:lnTo>
                  <a:pt x="564" y="567"/>
                </a:lnTo>
                <a:lnTo>
                  <a:pt x="71" y="567"/>
                </a:lnTo>
                <a:lnTo>
                  <a:pt x="71" y="70"/>
                </a:lnTo>
                <a:lnTo>
                  <a:pt x="564" y="70"/>
                </a:lnTo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4" name="Checkbox"/>
          <p:cNvSpPr>
            <a:spLocks noChangeAspect="1" noEditPoints="1"/>
          </p:cNvSpPr>
          <p:nvPr/>
        </p:nvSpPr>
        <p:spPr bwMode="auto">
          <a:xfrm>
            <a:off x="4542046" y="5527524"/>
            <a:ext cx="61716" cy="61716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0" name="Checkbox"/>
          <p:cNvSpPr>
            <a:spLocks noChangeAspect="1" noEditPoints="1"/>
          </p:cNvSpPr>
          <p:nvPr/>
        </p:nvSpPr>
        <p:spPr bwMode="auto">
          <a:xfrm>
            <a:off x="3277374" y="5661248"/>
            <a:ext cx="61716" cy="61716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1" name="Checkbox"/>
          <p:cNvSpPr>
            <a:spLocks noChangeAspect="1" noEditPoints="1"/>
          </p:cNvSpPr>
          <p:nvPr/>
        </p:nvSpPr>
        <p:spPr bwMode="auto">
          <a:xfrm>
            <a:off x="3539907" y="5661248"/>
            <a:ext cx="61716" cy="61716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2" name="Checkbox"/>
          <p:cNvSpPr>
            <a:spLocks noChangeAspect="1" noEditPoints="1"/>
          </p:cNvSpPr>
          <p:nvPr/>
        </p:nvSpPr>
        <p:spPr bwMode="auto">
          <a:xfrm>
            <a:off x="3792140" y="5669247"/>
            <a:ext cx="45719" cy="45719"/>
          </a:xfrm>
          <a:custGeom>
            <a:avLst/>
            <a:gdLst>
              <a:gd name="T0" fmla="*/ 562 w 635"/>
              <a:gd name="T1" fmla="*/ 0 h 635"/>
              <a:gd name="T2" fmla="*/ 68 w 635"/>
              <a:gd name="T3" fmla="*/ 0 h 635"/>
              <a:gd name="T4" fmla="*/ 0 w 635"/>
              <a:gd name="T5" fmla="*/ 73 h 635"/>
              <a:gd name="T6" fmla="*/ 0 w 635"/>
              <a:gd name="T7" fmla="*/ 567 h 635"/>
              <a:gd name="T8" fmla="*/ 68 w 635"/>
              <a:gd name="T9" fmla="*/ 635 h 635"/>
              <a:gd name="T10" fmla="*/ 562 w 635"/>
              <a:gd name="T11" fmla="*/ 635 h 635"/>
              <a:gd name="T12" fmla="*/ 635 w 635"/>
              <a:gd name="T13" fmla="*/ 567 h 635"/>
              <a:gd name="T14" fmla="*/ 635 w 635"/>
              <a:gd name="T15" fmla="*/ 73 h 635"/>
              <a:gd name="T16" fmla="*/ 562 w 635"/>
              <a:gd name="T17" fmla="*/ 0 h 635"/>
              <a:gd name="T18" fmla="*/ 564 w 635"/>
              <a:gd name="T19" fmla="*/ 71 h 635"/>
              <a:gd name="T20" fmla="*/ 564 w 635"/>
              <a:gd name="T21" fmla="*/ 567 h 635"/>
              <a:gd name="T22" fmla="*/ 71 w 635"/>
              <a:gd name="T23" fmla="*/ 567 h 635"/>
              <a:gd name="T24" fmla="*/ 71 w 635"/>
              <a:gd name="T25" fmla="*/ 70 h 635"/>
              <a:gd name="T26" fmla="*/ 564 w 635"/>
              <a:gd name="T27" fmla="*/ 7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635">
                <a:moveTo>
                  <a:pt x="562" y="0"/>
                </a:moveTo>
                <a:lnTo>
                  <a:pt x="68" y="0"/>
                </a:lnTo>
                <a:cubicBezTo>
                  <a:pt x="29" y="0"/>
                  <a:pt x="0" y="34"/>
                  <a:pt x="0" y="73"/>
                </a:cubicBezTo>
                <a:lnTo>
                  <a:pt x="0" y="567"/>
                </a:lnTo>
                <a:cubicBezTo>
                  <a:pt x="0" y="606"/>
                  <a:pt x="29" y="635"/>
                  <a:pt x="68" y="635"/>
                </a:cubicBezTo>
                <a:lnTo>
                  <a:pt x="562" y="635"/>
                </a:lnTo>
                <a:cubicBezTo>
                  <a:pt x="600" y="635"/>
                  <a:pt x="635" y="606"/>
                  <a:pt x="635" y="567"/>
                </a:cubicBezTo>
                <a:lnTo>
                  <a:pt x="635" y="73"/>
                </a:lnTo>
                <a:cubicBezTo>
                  <a:pt x="635" y="34"/>
                  <a:pt x="600" y="0"/>
                  <a:pt x="562" y="0"/>
                </a:cubicBezTo>
                <a:moveTo>
                  <a:pt x="564" y="71"/>
                </a:moveTo>
                <a:lnTo>
                  <a:pt x="564" y="567"/>
                </a:lnTo>
                <a:lnTo>
                  <a:pt x="71" y="567"/>
                </a:lnTo>
                <a:lnTo>
                  <a:pt x="71" y="70"/>
                </a:lnTo>
                <a:lnTo>
                  <a:pt x="564" y="70"/>
                </a:lnTo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3" name="Checkbox"/>
          <p:cNvSpPr>
            <a:spLocks noChangeAspect="1" noEditPoints="1"/>
          </p:cNvSpPr>
          <p:nvPr/>
        </p:nvSpPr>
        <p:spPr bwMode="auto">
          <a:xfrm>
            <a:off x="4042088" y="5669247"/>
            <a:ext cx="45719" cy="45719"/>
          </a:xfrm>
          <a:custGeom>
            <a:avLst/>
            <a:gdLst>
              <a:gd name="T0" fmla="*/ 562 w 635"/>
              <a:gd name="T1" fmla="*/ 0 h 635"/>
              <a:gd name="T2" fmla="*/ 68 w 635"/>
              <a:gd name="T3" fmla="*/ 0 h 635"/>
              <a:gd name="T4" fmla="*/ 0 w 635"/>
              <a:gd name="T5" fmla="*/ 73 h 635"/>
              <a:gd name="T6" fmla="*/ 0 w 635"/>
              <a:gd name="T7" fmla="*/ 567 h 635"/>
              <a:gd name="T8" fmla="*/ 68 w 635"/>
              <a:gd name="T9" fmla="*/ 635 h 635"/>
              <a:gd name="T10" fmla="*/ 562 w 635"/>
              <a:gd name="T11" fmla="*/ 635 h 635"/>
              <a:gd name="T12" fmla="*/ 635 w 635"/>
              <a:gd name="T13" fmla="*/ 567 h 635"/>
              <a:gd name="T14" fmla="*/ 635 w 635"/>
              <a:gd name="T15" fmla="*/ 73 h 635"/>
              <a:gd name="T16" fmla="*/ 562 w 635"/>
              <a:gd name="T17" fmla="*/ 0 h 635"/>
              <a:gd name="T18" fmla="*/ 564 w 635"/>
              <a:gd name="T19" fmla="*/ 71 h 635"/>
              <a:gd name="T20" fmla="*/ 564 w 635"/>
              <a:gd name="T21" fmla="*/ 567 h 635"/>
              <a:gd name="T22" fmla="*/ 71 w 635"/>
              <a:gd name="T23" fmla="*/ 567 h 635"/>
              <a:gd name="T24" fmla="*/ 71 w 635"/>
              <a:gd name="T25" fmla="*/ 70 h 635"/>
              <a:gd name="T26" fmla="*/ 564 w 635"/>
              <a:gd name="T27" fmla="*/ 7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635">
                <a:moveTo>
                  <a:pt x="562" y="0"/>
                </a:moveTo>
                <a:lnTo>
                  <a:pt x="68" y="0"/>
                </a:lnTo>
                <a:cubicBezTo>
                  <a:pt x="29" y="0"/>
                  <a:pt x="0" y="34"/>
                  <a:pt x="0" y="73"/>
                </a:cubicBezTo>
                <a:lnTo>
                  <a:pt x="0" y="567"/>
                </a:lnTo>
                <a:cubicBezTo>
                  <a:pt x="0" y="606"/>
                  <a:pt x="29" y="635"/>
                  <a:pt x="68" y="635"/>
                </a:cubicBezTo>
                <a:lnTo>
                  <a:pt x="562" y="635"/>
                </a:lnTo>
                <a:cubicBezTo>
                  <a:pt x="600" y="635"/>
                  <a:pt x="635" y="606"/>
                  <a:pt x="635" y="567"/>
                </a:cubicBezTo>
                <a:lnTo>
                  <a:pt x="635" y="73"/>
                </a:lnTo>
                <a:cubicBezTo>
                  <a:pt x="635" y="34"/>
                  <a:pt x="600" y="0"/>
                  <a:pt x="562" y="0"/>
                </a:cubicBezTo>
                <a:moveTo>
                  <a:pt x="564" y="71"/>
                </a:moveTo>
                <a:lnTo>
                  <a:pt x="564" y="567"/>
                </a:lnTo>
                <a:lnTo>
                  <a:pt x="71" y="567"/>
                </a:lnTo>
                <a:lnTo>
                  <a:pt x="71" y="70"/>
                </a:lnTo>
                <a:lnTo>
                  <a:pt x="564" y="70"/>
                </a:lnTo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4" name="Checkbox"/>
          <p:cNvSpPr>
            <a:spLocks noChangeAspect="1" noEditPoints="1"/>
          </p:cNvSpPr>
          <p:nvPr/>
        </p:nvSpPr>
        <p:spPr bwMode="auto">
          <a:xfrm>
            <a:off x="4285558" y="5669247"/>
            <a:ext cx="45719" cy="45719"/>
          </a:xfrm>
          <a:custGeom>
            <a:avLst/>
            <a:gdLst>
              <a:gd name="T0" fmla="*/ 562 w 635"/>
              <a:gd name="T1" fmla="*/ 0 h 635"/>
              <a:gd name="T2" fmla="*/ 68 w 635"/>
              <a:gd name="T3" fmla="*/ 0 h 635"/>
              <a:gd name="T4" fmla="*/ 0 w 635"/>
              <a:gd name="T5" fmla="*/ 73 h 635"/>
              <a:gd name="T6" fmla="*/ 0 w 635"/>
              <a:gd name="T7" fmla="*/ 567 h 635"/>
              <a:gd name="T8" fmla="*/ 68 w 635"/>
              <a:gd name="T9" fmla="*/ 635 h 635"/>
              <a:gd name="T10" fmla="*/ 562 w 635"/>
              <a:gd name="T11" fmla="*/ 635 h 635"/>
              <a:gd name="T12" fmla="*/ 635 w 635"/>
              <a:gd name="T13" fmla="*/ 567 h 635"/>
              <a:gd name="T14" fmla="*/ 635 w 635"/>
              <a:gd name="T15" fmla="*/ 73 h 635"/>
              <a:gd name="T16" fmla="*/ 562 w 635"/>
              <a:gd name="T17" fmla="*/ 0 h 635"/>
              <a:gd name="T18" fmla="*/ 564 w 635"/>
              <a:gd name="T19" fmla="*/ 71 h 635"/>
              <a:gd name="T20" fmla="*/ 564 w 635"/>
              <a:gd name="T21" fmla="*/ 567 h 635"/>
              <a:gd name="T22" fmla="*/ 71 w 635"/>
              <a:gd name="T23" fmla="*/ 567 h 635"/>
              <a:gd name="T24" fmla="*/ 71 w 635"/>
              <a:gd name="T25" fmla="*/ 70 h 635"/>
              <a:gd name="T26" fmla="*/ 564 w 635"/>
              <a:gd name="T27" fmla="*/ 7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635">
                <a:moveTo>
                  <a:pt x="562" y="0"/>
                </a:moveTo>
                <a:lnTo>
                  <a:pt x="68" y="0"/>
                </a:lnTo>
                <a:cubicBezTo>
                  <a:pt x="29" y="0"/>
                  <a:pt x="0" y="34"/>
                  <a:pt x="0" y="73"/>
                </a:cubicBezTo>
                <a:lnTo>
                  <a:pt x="0" y="567"/>
                </a:lnTo>
                <a:cubicBezTo>
                  <a:pt x="0" y="606"/>
                  <a:pt x="29" y="635"/>
                  <a:pt x="68" y="635"/>
                </a:cubicBezTo>
                <a:lnTo>
                  <a:pt x="562" y="635"/>
                </a:lnTo>
                <a:cubicBezTo>
                  <a:pt x="600" y="635"/>
                  <a:pt x="635" y="606"/>
                  <a:pt x="635" y="567"/>
                </a:cubicBezTo>
                <a:lnTo>
                  <a:pt x="635" y="73"/>
                </a:lnTo>
                <a:cubicBezTo>
                  <a:pt x="635" y="34"/>
                  <a:pt x="600" y="0"/>
                  <a:pt x="562" y="0"/>
                </a:cubicBezTo>
                <a:moveTo>
                  <a:pt x="564" y="71"/>
                </a:moveTo>
                <a:lnTo>
                  <a:pt x="564" y="567"/>
                </a:lnTo>
                <a:lnTo>
                  <a:pt x="71" y="567"/>
                </a:lnTo>
                <a:lnTo>
                  <a:pt x="71" y="70"/>
                </a:lnTo>
                <a:lnTo>
                  <a:pt x="564" y="70"/>
                </a:lnTo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5" name="Checkbox"/>
          <p:cNvSpPr>
            <a:spLocks noChangeAspect="1" noEditPoints="1"/>
          </p:cNvSpPr>
          <p:nvPr/>
        </p:nvSpPr>
        <p:spPr bwMode="auto">
          <a:xfrm>
            <a:off x="4542046" y="5661248"/>
            <a:ext cx="61716" cy="61716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6" name="Checkbox"/>
          <p:cNvSpPr>
            <a:spLocks noChangeAspect="1" noEditPoints="1"/>
          </p:cNvSpPr>
          <p:nvPr/>
        </p:nvSpPr>
        <p:spPr bwMode="auto">
          <a:xfrm>
            <a:off x="3277374" y="5797644"/>
            <a:ext cx="61716" cy="61716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7" name="Checkbox"/>
          <p:cNvSpPr>
            <a:spLocks noChangeAspect="1" noEditPoints="1"/>
          </p:cNvSpPr>
          <p:nvPr/>
        </p:nvSpPr>
        <p:spPr bwMode="auto">
          <a:xfrm>
            <a:off x="3539907" y="5797644"/>
            <a:ext cx="61716" cy="61716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8" name="Checkbox"/>
          <p:cNvSpPr>
            <a:spLocks noChangeAspect="1" noEditPoints="1"/>
          </p:cNvSpPr>
          <p:nvPr/>
        </p:nvSpPr>
        <p:spPr bwMode="auto">
          <a:xfrm>
            <a:off x="3792140" y="5805643"/>
            <a:ext cx="45719" cy="45719"/>
          </a:xfrm>
          <a:custGeom>
            <a:avLst/>
            <a:gdLst>
              <a:gd name="T0" fmla="*/ 562 w 635"/>
              <a:gd name="T1" fmla="*/ 0 h 635"/>
              <a:gd name="T2" fmla="*/ 68 w 635"/>
              <a:gd name="T3" fmla="*/ 0 h 635"/>
              <a:gd name="T4" fmla="*/ 0 w 635"/>
              <a:gd name="T5" fmla="*/ 73 h 635"/>
              <a:gd name="T6" fmla="*/ 0 w 635"/>
              <a:gd name="T7" fmla="*/ 567 h 635"/>
              <a:gd name="T8" fmla="*/ 68 w 635"/>
              <a:gd name="T9" fmla="*/ 635 h 635"/>
              <a:gd name="T10" fmla="*/ 562 w 635"/>
              <a:gd name="T11" fmla="*/ 635 h 635"/>
              <a:gd name="T12" fmla="*/ 635 w 635"/>
              <a:gd name="T13" fmla="*/ 567 h 635"/>
              <a:gd name="T14" fmla="*/ 635 w 635"/>
              <a:gd name="T15" fmla="*/ 73 h 635"/>
              <a:gd name="T16" fmla="*/ 562 w 635"/>
              <a:gd name="T17" fmla="*/ 0 h 635"/>
              <a:gd name="T18" fmla="*/ 564 w 635"/>
              <a:gd name="T19" fmla="*/ 71 h 635"/>
              <a:gd name="T20" fmla="*/ 564 w 635"/>
              <a:gd name="T21" fmla="*/ 567 h 635"/>
              <a:gd name="T22" fmla="*/ 71 w 635"/>
              <a:gd name="T23" fmla="*/ 567 h 635"/>
              <a:gd name="T24" fmla="*/ 71 w 635"/>
              <a:gd name="T25" fmla="*/ 70 h 635"/>
              <a:gd name="T26" fmla="*/ 564 w 635"/>
              <a:gd name="T27" fmla="*/ 7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635">
                <a:moveTo>
                  <a:pt x="562" y="0"/>
                </a:moveTo>
                <a:lnTo>
                  <a:pt x="68" y="0"/>
                </a:lnTo>
                <a:cubicBezTo>
                  <a:pt x="29" y="0"/>
                  <a:pt x="0" y="34"/>
                  <a:pt x="0" y="73"/>
                </a:cubicBezTo>
                <a:lnTo>
                  <a:pt x="0" y="567"/>
                </a:lnTo>
                <a:cubicBezTo>
                  <a:pt x="0" y="606"/>
                  <a:pt x="29" y="635"/>
                  <a:pt x="68" y="635"/>
                </a:cubicBezTo>
                <a:lnTo>
                  <a:pt x="562" y="635"/>
                </a:lnTo>
                <a:cubicBezTo>
                  <a:pt x="600" y="635"/>
                  <a:pt x="635" y="606"/>
                  <a:pt x="635" y="567"/>
                </a:cubicBezTo>
                <a:lnTo>
                  <a:pt x="635" y="73"/>
                </a:lnTo>
                <a:cubicBezTo>
                  <a:pt x="635" y="34"/>
                  <a:pt x="600" y="0"/>
                  <a:pt x="562" y="0"/>
                </a:cubicBezTo>
                <a:moveTo>
                  <a:pt x="564" y="71"/>
                </a:moveTo>
                <a:lnTo>
                  <a:pt x="564" y="567"/>
                </a:lnTo>
                <a:lnTo>
                  <a:pt x="71" y="567"/>
                </a:lnTo>
                <a:lnTo>
                  <a:pt x="71" y="70"/>
                </a:lnTo>
                <a:lnTo>
                  <a:pt x="564" y="70"/>
                </a:lnTo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Checkbox"/>
          <p:cNvSpPr>
            <a:spLocks noChangeAspect="1" noEditPoints="1"/>
          </p:cNvSpPr>
          <p:nvPr/>
        </p:nvSpPr>
        <p:spPr bwMode="auto">
          <a:xfrm>
            <a:off x="4042088" y="5805643"/>
            <a:ext cx="45719" cy="45719"/>
          </a:xfrm>
          <a:custGeom>
            <a:avLst/>
            <a:gdLst>
              <a:gd name="T0" fmla="*/ 562 w 635"/>
              <a:gd name="T1" fmla="*/ 0 h 635"/>
              <a:gd name="T2" fmla="*/ 68 w 635"/>
              <a:gd name="T3" fmla="*/ 0 h 635"/>
              <a:gd name="T4" fmla="*/ 0 w 635"/>
              <a:gd name="T5" fmla="*/ 73 h 635"/>
              <a:gd name="T6" fmla="*/ 0 w 635"/>
              <a:gd name="T7" fmla="*/ 567 h 635"/>
              <a:gd name="T8" fmla="*/ 68 w 635"/>
              <a:gd name="T9" fmla="*/ 635 h 635"/>
              <a:gd name="T10" fmla="*/ 562 w 635"/>
              <a:gd name="T11" fmla="*/ 635 h 635"/>
              <a:gd name="T12" fmla="*/ 635 w 635"/>
              <a:gd name="T13" fmla="*/ 567 h 635"/>
              <a:gd name="T14" fmla="*/ 635 w 635"/>
              <a:gd name="T15" fmla="*/ 73 h 635"/>
              <a:gd name="T16" fmla="*/ 562 w 635"/>
              <a:gd name="T17" fmla="*/ 0 h 635"/>
              <a:gd name="T18" fmla="*/ 564 w 635"/>
              <a:gd name="T19" fmla="*/ 71 h 635"/>
              <a:gd name="T20" fmla="*/ 564 w 635"/>
              <a:gd name="T21" fmla="*/ 567 h 635"/>
              <a:gd name="T22" fmla="*/ 71 w 635"/>
              <a:gd name="T23" fmla="*/ 567 h 635"/>
              <a:gd name="T24" fmla="*/ 71 w 635"/>
              <a:gd name="T25" fmla="*/ 70 h 635"/>
              <a:gd name="T26" fmla="*/ 564 w 635"/>
              <a:gd name="T27" fmla="*/ 7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635">
                <a:moveTo>
                  <a:pt x="562" y="0"/>
                </a:moveTo>
                <a:lnTo>
                  <a:pt x="68" y="0"/>
                </a:lnTo>
                <a:cubicBezTo>
                  <a:pt x="29" y="0"/>
                  <a:pt x="0" y="34"/>
                  <a:pt x="0" y="73"/>
                </a:cubicBezTo>
                <a:lnTo>
                  <a:pt x="0" y="567"/>
                </a:lnTo>
                <a:cubicBezTo>
                  <a:pt x="0" y="606"/>
                  <a:pt x="29" y="635"/>
                  <a:pt x="68" y="635"/>
                </a:cubicBezTo>
                <a:lnTo>
                  <a:pt x="562" y="635"/>
                </a:lnTo>
                <a:cubicBezTo>
                  <a:pt x="600" y="635"/>
                  <a:pt x="635" y="606"/>
                  <a:pt x="635" y="567"/>
                </a:cubicBezTo>
                <a:lnTo>
                  <a:pt x="635" y="73"/>
                </a:lnTo>
                <a:cubicBezTo>
                  <a:pt x="635" y="34"/>
                  <a:pt x="600" y="0"/>
                  <a:pt x="562" y="0"/>
                </a:cubicBezTo>
                <a:moveTo>
                  <a:pt x="564" y="71"/>
                </a:moveTo>
                <a:lnTo>
                  <a:pt x="564" y="567"/>
                </a:lnTo>
                <a:lnTo>
                  <a:pt x="71" y="567"/>
                </a:lnTo>
                <a:lnTo>
                  <a:pt x="71" y="70"/>
                </a:lnTo>
                <a:lnTo>
                  <a:pt x="564" y="70"/>
                </a:lnTo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0" name="Checkbox"/>
          <p:cNvSpPr>
            <a:spLocks noChangeAspect="1" noEditPoints="1"/>
          </p:cNvSpPr>
          <p:nvPr/>
        </p:nvSpPr>
        <p:spPr bwMode="auto">
          <a:xfrm>
            <a:off x="4285558" y="5805643"/>
            <a:ext cx="45719" cy="45719"/>
          </a:xfrm>
          <a:custGeom>
            <a:avLst/>
            <a:gdLst>
              <a:gd name="T0" fmla="*/ 562 w 635"/>
              <a:gd name="T1" fmla="*/ 0 h 635"/>
              <a:gd name="T2" fmla="*/ 68 w 635"/>
              <a:gd name="T3" fmla="*/ 0 h 635"/>
              <a:gd name="T4" fmla="*/ 0 w 635"/>
              <a:gd name="T5" fmla="*/ 73 h 635"/>
              <a:gd name="T6" fmla="*/ 0 w 635"/>
              <a:gd name="T7" fmla="*/ 567 h 635"/>
              <a:gd name="T8" fmla="*/ 68 w 635"/>
              <a:gd name="T9" fmla="*/ 635 h 635"/>
              <a:gd name="T10" fmla="*/ 562 w 635"/>
              <a:gd name="T11" fmla="*/ 635 h 635"/>
              <a:gd name="T12" fmla="*/ 635 w 635"/>
              <a:gd name="T13" fmla="*/ 567 h 635"/>
              <a:gd name="T14" fmla="*/ 635 w 635"/>
              <a:gd name="T15" fmla="*/ 73 h 635"/>
              <a:gd name="T16" fmla="*/ 562 w 635"/>
              <a:gd name="T17" fmla="*/ 0 h 635"/>
              <a:gd name="T18" fmla="*/ 564 w 635"/>
              <a:gd name="T19" fmla="*/ 71 h 635"/>
              <a:gd name="T20" fmla="*/ 564 w 635"/>
              <a:gd name="T21" fmla="*/ 567 h 635"/>
              <a:gd name="T22" fmla="*/ 71 w 635"/>
              <a:gd name="T23" fmla="*/ 567 h 635"/>
              <a:gd name="T24" fmla="*/ 71 w 635"/>
              <a:gd name="T25" fmla="*/ 70 h 635"/>
              <a:gd name="T26" fmla="*/ 564 w 635"/>
              <a:gd name="T27" fmla="*/ 7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635">
                <a:moveTo>
                  <a:pt x="562" y="0"/>
                </a:moveTo>
                <a:lnTo>
                  <a:pt x="68" y="0"/>
                </a:lnTo>
                <a:cubicBezTo>
                  <a:pt x="29" y="0"/>
                  <a:pt x="0" y="34"/>
                  <a:pt x="0" y="73"/>
                </a:cubicBezTo>
                <a:lnTo>
                  <a:pt x="0" y="567"/>
                </a:lnTo>
                <a:cubicBezTo>
                  <a:pt x="0" y="606"/>
                  <a:pt x="29" y="635"/>
                  <a:pt x="68" y="635"/>
                </a:cubicBezTo>
                <a:lnTo>
                  <a:pt x="562" y="635"/>
                </a:lnTo>
                <a:cubicBezTo>
                  <a:pt x="600" y="635"/>
                  <a:pt x="635" y="606"/>
                  <a:pt x="635" y="567"/>
                </a:cubicBezTo>
                <a:lnTo>
                  <a:pt x="635" y="73"/>
                </a:lnTo>
                <a:cubicBezTo>
                  <a:pt x="635" y="34"/>
                  <a:pt x="600" y="0"/>
                  <a:pt x="562" y="0"/>
                </a:cubicBezTo>
                <a:moveTo>
                  <a:pt x="564" y="71"/>
                </a:moveTo>
                <a:lnTo>
                  <a:pt x="564" y="567"/>
                </a:lnTo>
                <a:lnTo>
                  <a:pt x="71" y="567"/>
                </a:lnTo>
                <a:lnTo>
                  <a:pt x="71" y="70"/>
                </a:lnTo>
                <a:lnTo>
                  <a:pt x="564" y="70"/>
                </a:lnTo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Checkbox"/>
          <p:cNvSpPr>
            <a:spLocks noChangeAspect="1" noEditPoints="1"/>
          </p:cNvSpPr>
          <p:nvPr/>
        </p:nvSpPr>
        <p:spPr bwMode="auto">
          <a:xfrm>
            <a:off x="4542046" y="5797644"/>
            <a:ext cx="61716" cy="61716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2" name="Checkbox"/>
          <p:cNvSpPr>
            <a:spLocks noChangeAspect="1" noEditPoints="1"/>
          </p:cNvSpPr>
          <p:nvPr/>
        </p:nvSpPr>
        <p:spPr bwMode="auto">
          <a:xfrm>
            <a:off x="3277374" y="5927184"/>
            <a:ext cx="61716" cy="61716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4" name="Checkbox"/>
          <p:cNvSpPr>
            <a:spLocks noChangeAspect="1" noEditPoints="1"/>
          </p:cNvSpPr>
          <p:nvPr/>
        </p:nvSpPr>
        <p:spPr bwMode="auto">
          <a:xfrm>
            <a:off x="3792140" y="5935183"/>
            <a:ext cx="45719" cy="45719"/>
          </a:xfrm>
          <a:custGeom>
            <a:avLst/>
            <a:gdLst>
              <a:gd name="T0" fmla="*/ 562 w 635"/>
              <a:gd name="T1" fmla="*/ 0 h 635"/>
              <a:gd name="T2" fmla="*/ 68 w 635"/>
              <a:gd name="T3" fmla="*/ 0 h 635"/>
              <a:gd name="T4" fmla="*/ 0 w 635"/>
              <a:gd name="T5" fmla="*/ 73 h 635"/>
              <a:gd name="T6" fmla="*/ 0 w 635"/>
              <a:gd name="T7" fmla="*/ 567 h 635"/>
              <a:gd name="T8" fmla="*/ 68 w 635"/>
              <a:gd name="T9" fmla="*/ 635 h 635"/>
              <a:gd name="T10" fmla="*/ 562 w 635"/>
              <a:gd name="T11" fmla="*/ 635 h 635"/>
              <a:gd name="T12" fmla="*/ 635 w 635"/>
              <a:gd name="T13" fmla="*/ 567 h 635"/>
              <a:gd name="T14" fmla="*/ 635 w 635"/>
              <a:gd name="T15" fmla="*/ 73 h 635"/>
              <a:gd name="T16" fmla="*/ 562 w 635"/>
              <a:gd name="T17" fmla="*/ 0 h 635"/>
              <a:gd name="T18" fmla="*/ 564 w 635"/>
              <a:gd name="T19" fmla="*/ 71 h 635"/>
              <a:gd name="T20" fmla="*/ 564 w 635"/>
              <a:gd name="T21" fmla="*/ 567 h 635"/>
              <a:gd name="T22" fmla="*/ 71 w 635"/>
              <a:gd name="T23" fmla="*/ 567 h 635"/>
              <a:gd name="T24" fmla="*/ 71 w 635"/>
              <a:gd name="T25" fmla="*/ 70 h 635"/>
              <a:gd name="T26" fmla="*/ 564 w 635"/>
              <a:gd name="T27" fmla="*/ 7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635">
                <a:moveTo>
                  <a:pt x="562" y="0"/>
                </a:moveTo>
                <a:lnTo>
                  <a:pt x="68" y="0"/>
                </a:lnTo>
                <a:cubicBezTo>
                  <a:pt x="29" y="0"/>
                  <a:pt x="0" y="34"/>
                  <a:pt x="0" y="73"/>
                </a:cubicBezTo>
                <a:lnTo>
                  <a:pt x="0" y="567"/>
                </a:lnTo>
                <a:cubicBezTo>
                  <a:pt x="0" y="606"/>
                  <a:pt x="29" y="635"/>
                  <a:pt x="68" y="635"/>
                </a:cubicBezTo>
                <a:lnTo>
                  <a:pt x="562" y="635"/>
                </a:lnTo>
                <a:cubicBezTo>
                  <a:pt x="600" y="635"/>
                  <a:pt x="635" y="606"/>
                  <a:pt x="635" y="567"/>
                </a:cubicBezTo>
                <a:lnTo>
                  <a:pt x="635" y="73"/>
                </a:lnTo>
                <a:cubicBezTo>
                  <a:pt x="635" y="34"/>
                  <a:pt x="600" y="0"/>
                  <a:pt x="562" y="0"/>
                </a:cubicBezTo>
                <a:moveTo>
                  <a:pt x="564" y="71"/>
                </a:moveTo>
                <a:lnTo>
                  <a:pt x="564" y="567"/>
                </a:lnTo>
                <a:lnTo>
                  <a:pt x="71" y="567"/>
                </a:lnTo>
                <a:lnTo>
                  <a:pt x="71" y="70"/>
                </a:lnTo>
                <a:lnTo>
                  <a:pt x="564" y="70"/>
                </a:lnTo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" name="Checkbox"/>
          <p:cNvSpPr>
            <a:spLocks noChangeAspect="1" noEditPoints="1"/>
          </p:cNvSpPr>
          <p:nvPr/>
        </p:nvSpPr>
        <p:spPr bwMode="auto">
          <a:xfrm>
            <a:off x="4042088" y="5935183"/>
            <a:ext cx="45719" cy="45719"/>
          </a:xfrm>
          <a:custGeom>
            <a:avLst/>
            <a:gdLst>
              <a:gd name="T0" fmla="*/ 562 w 635"/>
              <a:gd name="T1" fmla="*/ 0 h 635"/>
              <a:gd name="T2" fmla="*/ 68 w 635"/>
              <a:gd name="T3" fmla="*/ 0 h 635"/>
              <a:gd name="T4" fmla="*/ 0 w 635"/>
              <a:gd name="T5" fmla="*/ 73 h 635"/>
              <a:gd name="T6" fmla="*/ 0 w 635"/>
              <a:gd name="T7" fmla="*/ 567 h 635"/>
              <a:gd name="T8" fmla="*/ 68 w 635"/>
              <a:gd name="T9" fmla="*/ 635 h 635"/>
              <a:gd name="T10" fmla="*/ 562 w 635"/>
              <a:gd name="T11" fmla="*/ 635 h 635"/>
              <a:gd name="T12" fmla="*/ 635 w 635"/>
              <a:gd name="T13" fmla="*/ 567 h 635"/>
              <a:gd name="T14" fmla="*/ 635 w 635"/>
              <a:gd name="T15" fmla="*/ 73 h 635"/>
              <a:gd name="T16" fmla="*/ 562 w 635"/>
              <a:gd name="T17" fmla="*/ 0 h 635"/>
              <a:gd name="T18" fmla="*/ 564 w 635"/>
              <a:gd name="T19" fmla="*/ 71 h 635"/>
              <a:gd name="T20" fmla="*/ 564 w 635"/>
              <a:gd name="T21" fmla="*/ 567 h 635"/>
              <a:gd name="T22" fmla="*/ 71 w 635"/>
              <a:gd name="T23" fmla="*/ 567 h 635"/>
              <a:gd name="T24" fmla="*/ 71 w 635"/>
              <a:gd name="T25" fmla="*/ 70 h 635"/>
              <a:gd name="T26" fmla="*/ 564 w 635"/>
              <a:gd name="T27" fmla="*/ 7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635">
                <a:moveTo>
                  <a:pt x="562" y="0"/>
                </a:moveTo>
                <a:lnTo>
                  <a:pt x="68" y="0"/>
                </a:lnTo>
                <a:cubicBezTo>
                  <a:pt x="29" y="0"/>
                  <a:pt x="0" y="34"/>
                  <a:pt x="0" y="73"/>
                </a:cubicBezTo>
                <a:lnTo>
                  <a:pt x="0" y="567"/>
                </a:lnTo>
                <a:cubicBezTo>
                  <a:pt x="0" y="606"/>
                  <a:pt x="29" y="635"/>
                  <a:pt x="68" y="635"/>
                </a:cubicBezTo>
                <a:lnTo>
                  <a:pt x="562" y="635"/>
                </a:lnTo>
                <a:cubicBezTo>
                  <a:pt x="600" y="635"/>
                  <a:pt x="635" y="606"/>
                  <a:pt x="635" y="567"/>
                </a:cubicBezTo>
                <a:lnTo>
                  <a:pt x="635" y="73"/>
                </a:lnTo>
                <a:cubicBezTo>
                  <a:pt x="635" y="34"/>
                  <a:pt x="600" y="0"/>
                  <a:pt x="562" y="0"/>
                </a:cubicBezTo>
                <a:moveTo>
                  <a:pt x="564" y="71"/>
                </a:moveTo>
                <a:lnTo>
                  <a:pt x="564" y="567"/>
                </a:lnTo>
                <a:lnTo>
                  <a:pt x="71" y="567"/>
                </a:lnTo>
                <a:lnTo>
                  <a:pt x="71" y="70"/>
                </a:lnTo>
                <a:lnTo>
                  <a:pt x="564" y="70"/>
                </a:lnTo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Checkbox"/>
          <p:cNvSpPr>
            <a:spLocks noChangeAspect="1" noEditPoints="1"/>
          </p:cNvSpPr>
          <p:nvPr/>
        </p:nvSpPr>
        <p:spPr bwMode="auto">
          <a:xfrm>
            <a:off x="4285558" y="5935183"/>
            <a:ext cx="45719" cy="45719"/>
          </a:xfrm>
          <a:custGeom>
            <a:avLst/>
            <a:gdLst>
              <a:gd name="T0" fmla="*/ 562 w 635"/>
              <a:gd name="T1" fmla="*/ 0 h 635"/>
              <a:gd name="T2" fmla="*/ 68 w 635"/>
              <a:gd name="T3" fmla="*/ 0 h 635"/>
              <a:gd name="T4" fmla="*/ 0 w 635"/>
              <a:gd name="T5" fmla="*/ 73 h 635"/>
              <a:gd name="T6" fmla="*/ 0 w 635"/>
              <a:gd name="T7" fmla="*/ 567 h 635"/>
              <a:gd name="T8" fmla="*/ 68 w 635"/>
              <a:gd name="T9" fmla="*/ 635 h 635"/>
              <a:gd name="T10" fmla="*/ 562 w 635"/>
              <a:gd name="T11" fmla="*/ 635 h 635"/>
              <a:gd name="T12" fmla="*/ 635 w 635"/>
              <a:gd name="T13" fmla="*/ 567 h 635"/>
              <a:gd name="T14" fmla="*/ 635 w 635"/>
              <a:gd name="T15" fmla="*/ 73 h 635"/>
              <a:gd name="T16" fmla="*/ 562 w 635"/>
              <a:gd name="T17" fmla="*/ 0 h 635"/>
              <a:gd name="T18" fmla="*/ 564 w 635"/>
              <a:gd name="T19" fmla="*/ 71 h 635"/>
              <a:gd name="T20" fmla="*/ 564 w 635"/>
              <a:gd name="T21" fmla="*/ 567 h 635"/>
              <a:gd name="T22" fmla="*/ 71 w 635"/>
              <a:gd name="T23" fmla="*/ 567 h 635"/>
              <a:gd name="T24" fmla="*/ 71 w 635"/>
              <a:gd name="T25" fmla="*/ 70 h 635"/>
              <a:gd name="T26" fmla="*/ 564 w 635"/>
              <a:gd name="T27" fmla="*/ 7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635">
                <a:moveTo>
                  <a:pt x="562" y="0"/>
                </a:moveTo>
                <a:lnTo>
                  <a:pt x="68" y="0"/>
                </a:lnTo>
                <a:cubicBezTo>
                  <a:pt x="29" y="0"/>
                  <a:pt x="0" y="34"/>
                  <a:pt x="0" y="73"/>
                </a:cubicBezTo>
                <a:lnTo>
                  <a:pt x="0" y="567"/>
                </a:lnTo>
                <a:cubicBezTo>
                  <a:pt x="0" y="606"/>
                  <a:pt x="29" y="635"/>
                  <a:pt x="68" y="635"/>
                </a:cubicBezTo>
                <a:lnTo>
                  <a:pt x="562" y="635"/>
                </a:lnTo>
                <a:cubicBezTo>
                  <a:pt x="600" y="635"/>
                  <a:pt x="635" y="606"/>
                  <a:pt x="635" y="567"/>
                </a:cubicBezTo>
                <a:lnTo>
                  <a:pt x="635" y="73"/>
                </a:lnTo>
                <a:cubicBezTo>
                  <a:pt x="635" y="34"/>
                  <a:pt x="600" y="0"/>
                  <a:pt x="562" y="0"/>
                </a:cubicBezTo>
                <a:moveTo>
                  <a:pt x="564" y="71"/>
                </a:moveTo>
                <a:lnTo>
                  <a:pt x="564" y="567"/>
                </a:lnTo>
                <a:lnTo>
                  <a:pt x="71" y="567"/>
                </a:lnTo>
                <a:lnTo>
                  <a:pt x="71" y="70"/>
                </a:lnTo>
                <a:lnTo>
                  <a:pt x="564" y="70"/>
                </a:lnTo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7" name="Checkbox"/>
          <p:cNvSpPr>
            <a:spLocks noChangeAspect="1" noEditPoints="1"/>
          </p:cNvSpPr>
          <p:nvPr/>
        </p:nvSpPr>
        <p:spPr bwMode="auto">
          <a:xfrm>
            <a:off x="4542046" y="5927184"/>
            <a:ext cx="61716" cy="61716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9" name="Checkbox"/>
          <p:cNvSpPr>
            <a:spLocks noChangeAspect="1" noEditPoints="1"/>
          </p:cNvSpPr>
          <p:nvPr/>
        </p:nvSpPr>
        <p:spPr bwMode="auto">
          <a:xfrm>
            <a:off x="3784141" y="5392266"/>
            <a:ext cx="61716" cy="61716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0" name="Checkbox"/>
          <p:cNvSpPr>
            <a:spLocks noChangeAspect="1" noEditPoints="1"/>
          </p:cNvSpPr>
          <p:nvPr/>
        </p:nvSpPr>
        <p:spPr bwMode="auto">
          <a:xfrm>
            <a:off x="4034089" y="5396076"/>
            <a:ext cx="61716" cy="61716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1" name="Checkbox"/>
          <p:cNvSpPr>
            <a:spLocks noChangeAspect="1" noEditPoints="1"/>
          </p:cNvSpPr>
          <p:nvPr/>
        </p:nvSpPr>
        <p:spPr bwMode="auto">
          <a:xfrm>
            <a:off x="4277559" y="5392266"/>
            <a:ext cx="61716" cy="61716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2" name="Checkbox"/>
          <p:cNvSpPr>
            <a:spLocks noChangeAspect="1" noEditPoints="1"/>
          </p:cNvSpPr>
          <p:nvPr/>
        </p:nvSpPr>
        <p:spPr bwMode="auto">
          <a:xfrm>
            <a:off x="3547906" y="5937850"/>
            <a:ext cx="45719" cy="45719"/>
          </a:xfrm>
          <a:custGeom>
            <a:avLst/>
            <a:gdLst>
              <a:gd name="T0" fmla="*/ 562 w 635"/>
              <a:gd name="T1" fmla="*/ 0 h 635"/>
              <a:gd name="T2" fmla="*/ 68 w 635"/>
              <a:gd name="T3" fmla="*/ 0 h 635"/>
              <a:gd name="T4" fmla="*/ 0 w 635"/>
              <a:gd name="T5" fmla="*/ 73 h 635"/>
              <a:gd name="T6" fmla="*/ 0 w 635"/>
              <a:gd name="T7" fmla="*/ 567 h 635"/>
              <a:gd name="T8" fmla="*/ 68 w 635"/>
              <a:gd name="T9" fmla="*/ 635 h 635"/>
              <a:gd name="T10" fmla="*/ 562 w 635"/>
              <a:gd name="T11" fmla="*/ 635 h 635"/>
              <a:gd name="T12" fmla="*/ 635 w 635"/>
              <a:gd name="T13" fmla="*/ 567 h 635"/>
              <a:gd name="T14" fmla="*/ 635 w 635"/>
              <a:gd name="T15" fmla="*/ 73 h 635"/>
              <a:gd name="T16" fmla="*/ 562 w 635"/>
              <a:gd name="T17" fmla="*/ 0 h 635"/>
              <a:gd name="T18" fmla="*/ 564 w 635"/>
              <a:gd name="T19" fmla="*/ 71 h 635"/>
              <a:gd name="T20" fmla="*/ 564 w 635"/>
              <a:gd name="T21" fmla="*/ 567 h 635"/>
              <a:gd name="T22" fmla="*/ 71 w 635"/>
              <a:gd name="T23" fmla="*/ 567 h 635"/>
              <a:gd name="T24" fmla="*/ 71 w 635"/>
              <a:gd name="T25" fmla="*/ 70 h 635"/>
              <a:gd name="T26" fmla="*/ 564 w 635"/>
              <a:gd name="T27" fmla="*/ 7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635">
                <a:moveTo>
                  <a:pt x="562" y="0"/>
                </a:moveTo>
                <a:lnTo>
                  <a:pt x="68" y="0"/>
                </a:lnTo>
                <a:cubicBezTo>
                  <a:pt x="29" y="0"/>
                  <a:pt x="0" y="34"/>
                  <a:pt x="0" y="73"/>
                </a:cubicBezTo>
                <a:lnTo>
                  <a:pt x="0" y="567"/>
                </a:lnTo>
                <a:cubicBezTo>
                  <a:pt x="0" y="606"/>
                  <a:pt x="29" y="635"/>
                  <a:pt x="68" y="635"/>
                </a:cubicBezTo>
                <a:lnTo>
                  <a:pt x="562" y="635"/>
                </a:lnTo>
                <a:cubicBezTo>
                  <a:pt x="600" y="635"/>
                  <a:pt x="635" y="606"/>
                  <a:pt x="635" y="567"/>
                </a:cubicBezTo>
                <a:lnTo>
                  <a:pt x="635" y="73"/>
                </a:lnTo>
                <a:cubicBezTo>
                  <a:pt x="635" y="34"/>
                  <a:pt x="600" y="0"/>
                  <a:pt x="562" y="0"/>
                </a:cubicBezTo>
                <a:moveTo>
                  <a:pt x="564" y="71"/>
                </a:moveTo>
                <a:lnTo>
                  <a:pt x="564" y="567"/>
                </a:lnTo>
                <a:lnTo>
                  <a:pt x="71" y="567"/>
                </a:lnTo>
                <a:lnTo>
                  <a:pt x="71" y="70"/>
                </a:lnTo>
                <a:lnTo>
                  <a:pt x="564" y="70"/>
                </a:lnTo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3" name="Selection Overlay"/>
          <p:cNvSpPr/>
          <p:nvPr/>
        </p:nvSpPr>
        <p:spPr>
          <a:xfrm>
            <a:off x="294426" y="5371902"/>
            <a:ext cx="4383267" cy="134553"/>
          </a:xfrm>
          <a:prstGeom prst="rect">
            <a:avLst/>
          </a:prstGeom>
          <a:solidFill>
            <a:srgbClr val="5B9BD5">
              <a:alpha val="21961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4" name="Tooltip" descr="&lt;Tags&gt;&lt;SMARTRESIZEENABLED&gt;True&lt;/SMARTRESIZEENABLED&gt;&lt;SMARTRESIZEMINSIZE&gt;13,8&lt;/SMARTRESIZEMINSIZE&gt;&lt;/Tags&gt;"/>
          <p:cNvGrpSpPr/>
          <p:nvPr/>
        </p:nvGrpSpPr>
        <p:grpSpPr>
          <a:xfrm>
            <a:off x="7724963" y="5144357"/>
            <a:ext cx="1920852" cy="354902"/>
            <a:chOff x="2674545" y="1143209"/>
            <a:chExt cx="1920852" cy="354902"/>
          </a:xfrm>
          <a:solidFill>
            <a:srgbClr val="FFFFFF"/>
          </a:solidFill>
        </p:grpSpPr>
        <p:sp>
          <p:nvSpPr>
            <p:cNvPr id="245" name="Box" descr="&lt;SmartSettings&gt;&lt;SmartResize anchorLeft=&quot;Absolute&quot; anchorTop=&quot;Absolute&quot; anchorRight=&quot;None&quot; anchorBottom=&quot;Absolute&quot; /&gt;&lt;/SmartSettings&gt;"/>
            <p:cNvSpPr/>
            <p:nvPr>
              <p:custDataLst>
                <p:tags r:id="rId32"/>
              </p:custDataLst>
            </p:nvPr>
          </p:nvSpPr>
          <p:spPr>
            <a:xfrm>
              <a:off x="2741237" y="1143209"/>
              <a:ext cx="1854160" cy="354902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좌측 공정정보 클릭 시 선택된 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의뢰순번 건별 투입소재 개별 등록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47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351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7053"/>
            <a:ext cx="8667750" cy="40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defRPr/>
            </a:pPr>
            <a:r>
              <a:rPr kumimoji="0" lang="en-US" altLang="ko-KR" sz="2000" dirty="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#. </a:t>
            </a:r>
            <a:r>
              <a:rPr kumimoji="0" lang="ko-KR" altLang="en-US" sz="2000" dirty="0" err="1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개발시</a:t>
            </a:r>
            <a:r>
              <a:rPr kumimoji="0" lang="ko-KR" altLang="en-US" sz="2000" dirty="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 고려사항</a:t>
            </a:r>
            <a:endParaRPr kumimoji="0" lang="en-US" altLang="ko-KR" sz="2000" dirty="0">
              <a:effectLst>
                <a:outerShdw blurRad="38100" dist="38100" dir="2700000" algn="tl">
                  <a:srgbClr val="EEECE1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EA899-AB4C-0AF8-92A9-F952BC28B845}"/>
              </a:ext>
            </a:extLst>
          </p:cNvPr>
          <p:cNvSpPr txBox="1"/>
          <p:nvPr/>
        </p:nvSpPr>
        <p:spPr>
          <a:xfrm>
            <a:off x="272480" y="1124744"/>
            <a:ext cx="8667750" cy="1631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FontTx/>
              <a:buChar char="-"/>
              <a:defRPr/>
            </a:pPr>
            <a:r>
              <a:rPr kumimoji="0" lang="en-US" altLang="ko-KR" sz="2000" dirty="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2</a:t>
            </a:r>
            <a:r>
              <a:rPr kumimoji="0" lang="ko-KR" altLang="en-US" sz="2000" dirty="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번 저장 오류</a:t>
            </a:r>
            <a:endParaRPr kumimoji="0" lang="en-US" altLang="ko-KR" sz="2000" dirty="0">
              <a:effectLst>
                <a:outerShdw blurRad="38100" dist="38100" dir="2700000" algn="tl">
                  <a:srgbClr val="EEECE1"/>
                </a:outerShdw>
              </a:effectLst>
              <a:latin typeface="+mn-ea"/>
              <a:ea typeface="+mn-ea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FontTx/>
              <a:buChar char="-"/>
              <a:defRPr/>
            </a:pPr>
            <a:r>
              <a:rPr kumimoji="0" lang="ko-KR" altLang="en-US" sz="2000" dirty="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칼럼사이즈</a:t>
            </a:r>
            <a:endParaRPr kumimoji="0" lang="en-US" altLang="ko-KR" sz="2000" dirty="0">
              <a:effectLst>
                <a:outerShdw blurRad="38100" dist="38100" dir="2700000" algn="tl">
                  <a:srgbClr val="EEECE1"/>
                </a:outerShdw>
              </a:effectLst>
              <a:latin typeface="+mn-ea"/>
              <a:ea typeface="+mn-ea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FontTx/>
              <a:buChar char="-"/>
              <a:defRPr/>
            </a:pPr>
            <a:r>
              <a:rPr kumimoji="0" lang="ko-KR" altLang="en-US" sz="2000" dirty="0" err="1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칼럼에딧</a:t>
            </a:r>
            <a:endParaRPr kumimoji="0" lang="en-US" altLang="ko-KR" sz="2000" dirty="0">
              <a:effectLst>
                <a:outerShdw blurRad="38100" dist="38100" dir="2700000" algn="tl">
                  <a:srgbClr val="EEECE1"/>
                </a:outerShdw>
              </a:effectLst>
              <a:latin typeface="+mn-ea"/>
              <a:ea typeface="+mn-ea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FontTx/>
              <a:buChar char="-"/>
              <a:defRPr/>
            </a:pPr>
            <a:r>
              <a:rPr kumimoji="0" lang="ko-KR" altLang="en-US" sz="2000" dirty="0" err="1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칼럼값</a:t>
            </a:r>
            <a:r>
              <a:rPr kumimoji="0" lang="ko-KR" altLang="en-US" sz="2000" dirty="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 변경</a:t>
            </a:r>
            <a:endParaRPr kumimoji="0" lang="en-US" altLang="ko-KR" sz="2000" dirty="0">
              <a:effectLst>
                <a:outerShdw blurRad="38100" dist="38100" dir="2700000" algn="tl">
                  <a:srgbClr val="EEECE1"/>
                </a:outerShdw>
              </a:effectLst>
              <a:latin typeface="+mn-ea"/>
              <a:ea typeface="+mn-ea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FontTx/>
              <a:buChar char="-"/>
              <a:defRPr/>
            </a:pPr>
            <a:endParaRPr kumimoji="0" lang="en-US" altLang="ko-KR" sz="2000" dirty="0">
              <a:effectLst>
                <a:outerShdw blurRad="38100" dist="38100" dir="2700000" algn="tl">
                  <a:srgbClr val="EEECE1"/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7225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4705" y="5367624"/>
            <a:ext cx="4473286" cy="6762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72870" y="1571454"/>
            <a:ext cx="5669413" cy="3454611"/>
          </a:xfrm>
          <a:prstGeom prst="rect">
            <a:avLst/>
          </a:prstGeom>
        </p:spPr>
      </p:pic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182178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생산관리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작업지시관리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생산계획관리에서 생산구분을 조관으로 선택한 건만 조회됨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작업지시에 필요한 추가적인 정보를 등록함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23108" cy="240301"/>
            <a:chOff x="595686" y="1261240"/>
            <a:chExt cx="1223108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690899" y="1261240"/>
              <a:ext cx="1127895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작업지시관리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267892" y="60464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398057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상태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미확정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최초 등록 시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가확정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생산에서 확정 처리 한 건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품질이관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확정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품질에서 확정 처리 한건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단말기 조회 가능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 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생산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실적이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1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건 이상 존재시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 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완료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마지막공정 완료 시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가확정취소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가확정 상태인 건만 가능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그룹취소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미확정 상태만 가능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검색조건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상태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전체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미확정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가확정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확정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 Default 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미확정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그릅번호 생성규칙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 - G + “-” + yymmdd + “-” + 3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자리순번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월단위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)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 </a:t>
            </a:r>
            <a:r>
              <a:rPr lang="ko-KR" altLang="en-US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생산에서 가확정 후 품질에서 최종 확정할지 의사 결정 필요</a:t>
            </a:r>
            <a:endParaRPr lang="en-US" altLang="ko-KR" sz="90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3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44644" y="995324"/>
            <a:ext cx="73206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그룹설정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03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638207" y="995324"/>
            <a:ext cx="73206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그룹취소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0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431770" y="995324"/>
            <a:ext cx="73206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가확정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05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3261126" y="995324"/>
            <a:ext cx="73206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가확정취소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206" name="Drop-Down Box"/>
          <p:cNvGrpSpPr/>
          <p:nvPr/>
        </p:nvGrpSpPr>
        <p:grpSpPr>
          <a:xfrm>
            <a:off x="272481" y="1318936"/>
            <a:ext cx="752251" cy="241092"/>
            <a:chOff x="595688" y="1261242"/>
            <a:chExt cx="1368150" cy="241092"/>
          </a:xfrm>
        </p:grpSpPr>
        <p:sp>
          <p:nvSpPr>
            <p:cNvPr id="207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28"/>
              </p:custDataLst>
            </p:nvPr>
          </p:nvSpPr>
          <p:spPr>
            <a:xfrm>
              <a:off x="595688" y="1261242"/>
              <a:ext cx="1368150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의뢰일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8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9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9" name="Date Field" descr="&lt;SmartSettings&gt;&lt;SmartResize enabled=&quot;True&quot; minWidth=&quot;20&quot; minHeight=&quot;13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1128055" y="1318936"/>
            <a:ext cx="1035146" cy="241092"/>
            <a:chOff x="928688" y="1261242"/>
            <a:chExt cx="1035146" cy="241092"/>
          </a:xfrm>
        </p:grpSpPr>
        <p:sp>
          <p:nvSpPr>
            <p:cNvPr id="210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1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2" name="Date Field" descr="&lt;SmartSettings&gt;&lt;SmartResize enabled=&quot;True&quot; minWidth=&quot;20&quot; minHeight=&quot;13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2303443" y="1318936"/>
            <a:ext cx="1035146" cy="241092"/>
            <a:chOff x="928688" y="1261242"/>
            <a:chExt cx="1035146" cy="241092"/>
          </a:xfrm>
        </p:grpSpPr>
        <p:sp>
          <p:nvSpPr>
            <p:cNvPr id="213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4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5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4"/>
            </p:custDataLst>
          </p:nvPr>
        </p:nvSpPr>
        <p:spPr>
          <a:xfrm>
            <a:off x="3462810" y="1318936"/>
            <a:ext cx="1202158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생산의뢰번호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2163201" y="1318936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sp>
        <p:nvSpPr>
          <p:cNvPr id="218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5"/>
            </p:custDataLst>
          </p:nvPr>
        </p:nvSpPr>
        <p:spPr>
          <a:xfrm>
            <a:off x="4699640" y="1318418"/>
            <a:ext cx="807450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명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5" name="그림 224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792207" y="5362168"/>
            <a:ext cx="3072336" cy="982525"/>
          </a:xfrm>
          <a:prstGeom prst="rect">
            <a:avLst/>
          </a:prstGeom>
        </p:spPr>
      </p:pic>
      <p:sp>
        <p:nvSpPr>
          <p:cNvPr id="226" name="TextBox 225"/>
          <p:cNvSpPr txBox="1"/>
          <p:nvPr/>
        </p:nvSpPr>
        <p:spPr>
          <a:xfrm>
            <a:off x="224704" y="5115947"/>
            <a:ext cx="4474936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>
                <a:latin typeface="+mn-ea"/>
                <a:ea typeface="+mn-ea"/>
              </a:rPr>
              <a:t>공정정보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4780096" y="5115947"/>
            <a:ext cx="3078395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>
                <a:latin typeface="+mn-ea"/>
                <a:ea typeface="+mn-ea"/>
              </a:rPr>
              <a:t>투입소재정보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6049822" y="1608872"/>
            <a:ext cx="1808669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>
                <a:latin typeface="+mn-ea"/>
                <a:ea typeface="+mn-ea"/>
              </a:rPr>
              <a:t>작업사양 및 추가사항</a:t>
            </a:r>
          </a:p>
        </p:txBody>
      </p:sp>
      <p:sp>
        <p:nvSpPr>
          <p:cNvPr id="230" name="Label"/>
          <p:cNvSpPr txBox="1"/>
          <p:nvPr/>
        </p:nvSpPr>
        <p:spPr>
          <a:xfrm>
            <a:off x="6036500" y="2000795"/>
            <a:ext cx="663900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길이허용차 </a:t>
            </a:r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Label"/>
          <p:cNvSpPr txBox="1"/>
          <p:nvPr/>
        </p:nvSpPr>
        <p:spPr>
          <a:xfrm>
            <a:off x="6036500" y="2166493"/>
            <a:ext cx="484363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직진도 </a:t>
            </a:r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2" name="Label"/>
          <p:cNvSpPr txBox="1"/>
          <p:nvPr/>
        </p:nvSpPr>
        <p:spPr>
          <a:xfrm>
            <a:off x="6036500" y="2332191"/>
            <a:ext cx="394595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외경 </a:t>
            </a:r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3" name="Label"/>
          <p:cNvSpPr txBox="1"/>
          <p:nvPr/>
        </p:nvSpPr>
        <p:spPr>
          <a:xfrm>
            <a:off x="6036500" y="2497889"/>
            <a:ext cx="322461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ko-KR" altLang="en-US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4" name="Label"/>
          <p:cNvSpPr txBox="1"/>
          <p:nvPr/>
        </p:nvSpPr>
        <p:spPr>
          <a:xfrm>
            <a:off x="6036500" y="2663587"/>
            <a:ext cx="574132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비드제거 </a:t>
            </a:r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" name="Label"/>
          <p:cNvSpPr txBox="1"/>
          <p:nvPr/>
        </p:nvSpPr>
        <p:spPr>
          <a:xfrm>
            <a:off x="6036500" y="2829285"/>
            <a:ext cx="1048620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내영 </a:t>
            </a:r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BEAD(</a:t>
            </a:r>
            <a:r>
              <a:rPr lang="ko-KR" altLang="en-US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비트관리</a:t>
            </a:r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ko-KR" altLang="en-US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Label"/>
          <p:cNvSpPr txBox="1"/>
          <p:nvPr/>
        </p:nvSpPr>
        <p:spPr>
          <a:xfrm>
            <a:off x="6036500" y="2994983"/>
            <a:ext cx="808170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관단</a:t>
            </a:r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면취방법</a:t>
            </a:r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: 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7" name="Label"/>
          <p:cNvSpPr txBox="1"/>
          <p:nvPr/>
        </p:nvSpPr>
        <p:spPr>
          <a:xfrm>
            <a:off x="6036500" y="3160681"/>
            <a:ext cx="394595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교정 </a:t>
            </a:r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8" name="Label"/>
          <p:cNvSpPr txBox="1"/>
          <p:nvPr/>
        </p:nvSpPr>
        <p:spPr>
          <a:xfrm>
            <a:off x="6036500" y="3326379"/>
            <a:ext cx="394595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외관 </a:t>
            </a:r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9" name="Label"/>
          <p:cNvSpPr txBox="1"/>
          <p:nvPr/>
        </p:nvSpPr>
        <p:spPr>
          <a:xfrm>
            <a:off x="6036500" y="3492077"/>
            <a:ext cx="394595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수압 </a:t>
            </a:r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0" name="Label"/>
          <p:cNvSpPr txBox="1"/>
          <p:nvPr/>
        </p:nvSpPr>
        <p:spPr>
          <a:xfrm>
            <a:off x="6036500" y="3657775"/>
            <a:ext cx="574132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유지시간 </a:t>
            </a:r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1" name="Label"/>
          <p:cNvSpPr txBox="1"/>
          <p:nvPr/>
        </p:nvSpPr>
        <p:spPr>
          <a:xfrm>
            <a:off x="6036500" y="3823476"/>
            <a:ext cx="753668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무게허용공차 </a:t>
            </a:r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29709" y="2000795"/>
            <a:ext cx="786755" cy="1299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Key-In(20</a:t>
            </a: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자</a:t>
            </a:r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7029709" y="2169068"/>
            <a:ext cx="786755" cy="1299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Key-In(20</a:t>
            </a: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자</a:t>
            </a:r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7029709" y="2337341"/>
            <a:ext cx="786755" cy="1299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Key-In(20</a:t>
            </a: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자</a:t>
            </a:r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4" name="직사각형 243"/>
          <p:cNvSpPr/>
          <p:nvPr/>
        </p:nvSpPr>
        <p:spPr>
          <a:xfrm>
            <a:off x="7029709" y="2505614"/>
            <a:ext cx="786755" cy="1299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Key-In(20</a:t>
            </a: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자</a:t>
            </a:r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" name="직사각형 244"/>
          <p:cNvSpPr/>
          <p:nvPr/>
        </p:nvSpPr>
        <p:spPr>
          <a:xfrm>
            <a:off x="7029709" y="2673887"/>
            <a:ext cx="786755" cy="129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Key-In(20</a:t>
            </a: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자</a:t>
            </a:r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6" name="직사각형 245"/>
          <p:cNvSpPr/>
          <p:nvPr/>
        </p:nvSpPr>
        <p:spPr>
          <a:xfrm>
            <a:off x="7029709" y="2842160"/>
            <a:ext cx="786755" cy="129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Key-In(20</a:t>
            </a: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자</a:t>
            </a:r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7029709" y="3010433"/>
            <a:ext cx="786755" cy="129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Key-In(20</a:t>
            </a: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자</a:t>
            </a:r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7029709" y="3178706"/>
            <a:ext cx="786755" cy="1299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Key-In(20</a:t>
            </a: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자</a:t>
            </a:r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9" name="직사각형 248"/>
          <p:cNvSpPr/>
          <p:nvPr/>
        </p:nvSpPr>
        <p:spPr>
          <a:xfrm>
            <a:off x="7029709" y="3346979"/>
            <a:ext cx="786755" cy="1299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Key-In(20</a:t>
            </a: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자</a:t>
            </a:r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7029709" y="3515252"/>
            <a:ext cx="786755" cy="1299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Key-In(20</a:t>
            </a: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자</a:t>
            </a:r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1" name="직사각형 250"/>
          <p:cNvSpPr/>
          <p:nvPr/>
        </p:nvSpPr>
        <p:spPr>
          <a:xfrm>
            <a:off x="7029709" y="3683525"/>
            <a:ext cx="786755" cy="1299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Key-In(20</a:t>
            </a: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자</a:t>
            </a:r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2" name="직사각형 251"/>
          <p:cNvSpPr/>
          <p:nvPr/>
        </p:nvSpPr>
        <p:spPr>
          <a:xfrm>
            <a:off x="7029709" y="3851802"/>
            <a:ext cx="786755" cy="1299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Key-In(20</a:t>
            </a: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자</a:t>
            </a:r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3" name="Label"/>
          <p:cNvSpPr txBox="1"/>
          <p:nvPr/>
        </p:nvSpPr>
        <p:spPr>
          <a:xfrm>
            <a:off x="6036500" y="1849469"/>
            <a:ext cx="506805" cy="1815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작업사양</a:t>
            </a:r>
            <a:endParaRPr lang="en-US" sz="7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4" name="Label"/>
          <p:cNvSpPr txBox="1"/>
          <p:nvPr/>
        </p:nvSpPr>
        <p:spPr>
          <a:xfrm>
            <a:off x="6054005" y="4030723"/>
            <a:ext cx="506805" cy="1815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추가사항</a:t>
            </a:r>
            <a:endParaRPr lang="en-US" sz="7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5" name="Label"/>
          <p:cNvSpPr txBox="1"/>
          <p:nvPr/>
        </p:nvSpPr>
        <p:spPr>
          <a:xfrm>
            <a:off x="6036500" y="4193933"/>
            <a:ext cx="574132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특이사항 </a:t>
            </a:r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6" name="Label"/>
          <p:cNvSpPr txBox="1"/>
          <p:nvPr/>
        </p:nvSpPr>
        <p:spPr>
          <a:xfrm>
            <a:off x="6032227" y="4471548"/>
            <a:ext cx="891526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준수사항 및 유형 </a:t>
            </a:r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7" name="Label"/>
          <p:cNvSpPr txBox="1"/>
          <p:nvPr/>
        </p:nvSpPr>
        <p:spPr>
          <a:xfrm>
            <a:off x="6032227" y="4687572"/>
            <a:ext cx="574132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다음공정 </a:t>
            </a:r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7020550" y="4219743"/>
            <a:ext cx="786755" cy="233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Key-In(100</a:t>
            </a: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자</a:t>
            </a:r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600"/>
          </a:p>
        </p:txBody>
      </p:sp>
      <p:sp>
        <p:nvSpPr>
          <p:cNvPr id="259" name="직사각형 258"/>
          <p:cNvSpPr/>
          <p:nvPr/>
        </p:nvSpPr>
        <p:spPr>
          <a:xfrm>
            <a:off x="7020550" y="4524521"/>
            <a:ext cx="786755" cy="15179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Key-In(50</a:t>
            </a: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자</a:t>
            </a:r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600"/>
          </a:p>
        </p:txBody>
      </p:sp>
      <p:sp>
        <p:nvSpPr>
          <p:cNvPr id="260" name="직사각형 259"/>
          <p:cNvSpPr/>
          <p:nvPr/>
        </p:nvSpPr>
        <p:spPr>
          <a:xfrm>
            <a:off x="7020549" y="4727940"/>
            <a:ext cx="786755" cy="1299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Key-In(50</a:t>
            </a: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자</a:t>
            </a:r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600"/>
          </a:p>
        </p:txBody>
      </p:sp>
      <p:grpSp>
        <p:nvGrpSpPr>
          <p:cNvPr id="26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287406" y="2221195"/>
            <a:ext cx="110305" cy="110996"/>
            <a:chOff x="554563" y="2632644"/>
            <a:chExt cx="109867" cy="110556"/>
          </a:xfrm>
        </p:grpSpPr>
        <p:sp>
          <p:nvSpPr>
            <p:cNvPr id="263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5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6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283212" y="2717045"/>
            <a:ext cx="110305" cy="110996"/>
            <a:chOff x="554563" y="2632644"/>
            <a:chExt cx="109867" cy="110556"/>
          </a:xfrm>
        </p:grpSpPr>
        <p:sp>
          <p:nvSpPr>
            <p:cNvPr id="267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8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6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287406" y="3113069"/>
            <a:ext cx="110305" cy="110996"/>
            <a:chOff x="554563" y="2632644"/>
            <a:chExt cx="109867" cy="110556"/>
          </a:xfrm>
        </p:grpSpPr>
        <p:sp>
          <p:nvSpPr>
            <p:cNvPr id="270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1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7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283212" y="3469240"/>
            <a:ext cx="110305" cy="110996"/>
            <a:chOff x="554563" y="2632644"/>
            <a:chExt cx="109867" cy="110556"/>
          </a:xfrm>
        </p:grpSpPr>
        <p:sp>
          <p:nvSpPr>
            <p:cNvPr id="273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4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7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283212" y="3712480"/>
            <a:ext cx="110305" cy="110996"/>
            <a:chOff x="554563" y="2632644"/>
            <a:chExt cx="109867" cy="110556"/>
          </a:xfrm>
        </p:grpSpPr>
        <p:sp>
          <p:nvSpPr>
            <p:cNvPr id="276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7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283212" y="3938821"/>
            <a:ext cx="110305" cy="110996"/>
            <a:chOff x="554563" y="2632644"/>
            <a:chExt cx="109867" cy="110556"/>
          </a:xfrm>
        </p:grpSpPr>
        <p:sp>
          <p:nvSpPr>
            <p:cNvPr id="279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0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278919" y="4432511"/>
            <a:ext cx="110305" cy="110996"/>
            <a:chOff x="554563" y="2632644"/>
            <a:chExt cx="109867" cy="110556"/>
          </a:xfrm>
        </p:grpSpPr>
        <p:sp>
          <p:nvSpPr>
            <p:cNvPr id="282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4" name="Tooltip" descr="&lt;SmartSettings&gt;&lt;SmartResize enabled=&quot;True&quot; minWidth=&quot;6&quot; minHeight=&quot;20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84946" y="4541822"/>
            <a:ext cx="2203758" cy="421592"/>
            <a:chOff x="3926339" y="1149496"/>
            <a:chExt cx="2203758" cy="421592"/>
          </a:xfrm>
          <a:solidFill>
            <a:srgbClr val="FFFFCC"/>
          </a:solidFill>
        </p:grpSpPr>
        <p:sp>
          <p:nvSpPr>
            <p:cNvPr id="285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27"/>
              </p:custDataLst>
            </p:nvPr>
          </p:nvSpPr>
          <p:spPr>
            <a:xfrm>
              <a:off x="3926339" y="1216186"/>
              <a:ext cx="2203758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그룹번호를 기준으로 작업지시 확정 처리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그룹번호가 없는 건은 개별 처리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6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87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Tooltip" descr="&lt;SmartSettings&gt;&lt;SmartResize enabled=&quot;True&quot; minWidth=&quot;6&quot; minHeight=&quot;20&quot; /&gt;&lt;/SmartSettings&gt;"/>
          <p:cNvGrpSpPr/>
          <p:nvPr>
            <p:custDataLst>
              <p:tags r:id="rId14"/>
            </p:custDataLst>
          </p:nvPr>
        </p:nvGrpSpPr>
        <p:grpSpPr>
          <a:xfrm>
            <a:off x="2018994" y="729917"/>
            <a:ext cx="1772281" cy="273716"/>
            <a:chOff x="426399" y="1673165"/>
            <a:chExt cx="1772281" cy="273716"/>
          </a:xfrm>
          <a:solidFill>
            <a:srgbClr val="FFFFCC"/>
          </a:solidFill>
        </p:grpSpPr>
        <p:sp>
          <p:nvSpPr>
            <p:cNvPr id="289" name="Box" descr="&lt;Tags&gt;&lt;SMARTRESIZEANCHORS&gt;None,Absolute,Absolute,Absolute&lt;/SMARTRESIZEANCHORS&gt;&lt;/Tags&gt;"/>
            <p:cNvSpPr/>
            <p:nvPr/>
          </p:nvSpPr>
          <p:spPr>
            <a:xfrm>
              <a:off x="426399" y="1673165"/>
              <a:ext cx="1772281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품질관리의 작업지시관리로 이관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0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91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7047894" y="1023710"/>
            <a:ext cx="73206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rgbClr val="FF0000"/>
                </a:solidFill>
                <a:latin typeface="+mj-ea"/>
                <a:ea typeface="+mj-ea"/>
                <a:cs typeface="Segoe UI" panose="020B0502040204020203" pitchFamily="34" charset="0"/>
              </a:rPr>
              <a:t>작지인쇄</a:t>
            </a:r>
            <a:endParaRPr lang="en-US" sz="800" b="0">
              <a:solidFill>
                <a:srgbClr val="FF0000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293" name="Tooltip" descr="&lt;SmartSettings&gt;&lt;SmartResize enabled=&quot;True&quot; minWidth=&quot;6&quot; minHeight=&quot;20&quot; /&gt;&lt;/SmartSettings&gt;"/>
          <p:cNvGrpSpPr/>
          <p:nvPr>
            <p:custDataLst>
              <p:tags r:id="rId15"/>
            </p:custDataLst>
          </p:nvPr>
        </p:nvGrpSpPr>
        <p:grpSpPr>
          <a:xfrm>
            <a:off x="5727819" y="593141"/>
            <a:ext cx="2855911" cy="421581"/>
            <a:chOff x="-115412" y="1525300"/>
            <a:chExt cx="2855911" cy="421581"/>
          </a:xfrm>
          <a:solidFill>
            <a:srgbClr val="FFFFCC"/>
          </a:solidFill>
        </p:grpSpPr>
        <p:sp>
          <p:nvSpPr>
            <p:cNvPr id="294" name="Box" descr="&lt;Tags&gt;&lt;SMARTRESIZEANCHORS&gt;None,Absolute,Absolute,Absolute&lt;/SMARTRESIZEANCHORS&gt;&lt;/Tags&gt;"/>
            <p:cNvSpPr/>
            <p:nvPr/>
          </p:nvSpPr>
          <p:spPr>
            <a:xfrm>
              <a:off x="-115412" y="1525300"/>
              <a:ext cx="2855911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선택한 건에 대한 작업지시서 인쇄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기존 작업지시서 양식에 데이터를 맞출 수 없는 상태임</a:t>
              </a:r>
              <a:endParaRPr lang="en-US" sz="9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5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96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Drop-Down Box" descr="&lt;SmartSettings&gt;&lt;SmartResize enabled=&quot;True&quot; minWidth=&quot;18&quot; minHeight=&quot;7&quot; /&gt;&lt;/SmartSettings&gt;"/>
          <p:cNvGrpSpPr/>
          <p:nvPr>
            <p:custDataLst>
              <p:tags r:id="rId16"/>
            </p:custDataLst>
          </p:nvPr>
        </p:nvGrpSpPr>
        <p:grpSpPr>
          <a:xfrm>
            <a:off x="5588979" y="1323355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302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24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상태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5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6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7"/>
            </p:custDataLst>
          </p:nvPr>
        </p:nvGrpSpPr>
        <p:grpSpPr>
          <a:xfrm>
            <a:off x="2730682" y="5746464"/>
            <a:ext cx="127000" cy="127000"/>
            <a:chOff x="554563" y="2632644"/>
            <a:chExt cx="131556" cy="131556"/>
          </a:xfrm>
        </p:grpSpPr>
        <p:sp>
          <p:nvSpPr>
            <p:cNvPr id="112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3" name="Check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8"/>
            </p:custDataLst>
          </p:nvPr>
        </p:nvGrpSpPr>
        <p:grpSpPr>
          <a:xfrm>
            <a:off x="3155644" y="5746464"/>
            <a:ext cx="127000" cy="127000"/>
            <a:chOff x="554563" y="2632644"/>
            <a:chExt cx="131556" cy="131556"/>
          </a:xfrm>
        </p:grpSpPr>
        <p:sp>
          <p:nvSpPr>
            <p:cNvPr id="115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9"/>
            </p:custDataLst>
          </p:nvPr>
        </p:nvGrpSpPr>
        <p:grpSpPr>
          <a:xfrm>
            <a:off x="3580606" y="5746464"/>
            <a:ext cx="127000" cy="127000"/>
            <a:chOff x="554563" y="2632644"/>
            <a:chExt cx="131556" cy="131556"/>
          </a:xfrm>
        </p:grpSpPr>
        <p:sp>
          <p:nvSpPr>
            <p:cNvPr id="118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0"/>
            </p:custDataLst>
          </p:nvPr>
        </p:nvGrpSpPr>
        <p:grpSpPr>
          <a:xfrm>
            <a:off x="4005568" y="5746464"/>
            <a:ext cx="127000" cy="127000"/>
            <a:chOff x="554563" y="2632644"/>
            <a:chExt cx="131556" cy="131556"/>
          </a:xfrm>
        </p:grpSpPr>
        <p:sp>
          <p:nvSpPr>
            <p:cNvPr id="121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1"/>
            </p:custDataLst>
          </p:nvPr>
        </p:nvGrpSpPr>
        <p:grpSpPr>
          <a:xfrm>
            <a:off x="4430528" y="5746464"/>
            <a:ext cx="127000" cy="127000"/>
            <a:chOff x="554563" y="2632644"/>
            <a:chExt cx="131556" cy="131556"/>
          </a:xfrm>
        </p:grpSpPr>
        <p:sp>
          <p:nvSpPr>
            <p:cNvPr id="124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Check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2"/>
            </p:custDataLst>
          </p:nvPr>
        </p:nvGrpSpPr>
        <p:grpSpPr>
          <a:xfrm>
            <a:off x="2305720" y="5751544"/>
            <a:ext cx="127000" cy="127000"/>
            <a:chOff x="554563" y="2632644"/>
            <a:chExt cx="131556" cy="131556"/>
          </a:xfrm>
        </p:grpSpPr>
        <p:sp>
          <p:nvSpPr>
            <p:cNvPr id="130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1" name="Check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3" name="Tooltip" descr="&lt;SmartSettings&gt;&lt;SmartResize enabled=&quot;True&quot; minWidth=&quot;6&quot; minHeight=&quot;20&quot; /&gt;&lt;/SmartSettings&gt;"/>
          <p:cNvGrpSpPr/>
          <p:nvPr>
            <p:custDataLst>
              <p:tags r:id="rId23"/>
            </p:custDataLst>
          </p:nvPr>
        </p:nvGrpSpPr>
        <p:grpSpPr>
          <a:xfrm>
            <a:off x="1861521" y="6007910"/>
            <a:ext cx="2734629" cy="569467"/>
            <a:chOff x="2815551" y="1149496"/>
            <a:chExt cx="2734629" cy="569467"/>
          </a:xfrm>
          <a:solidFill>
            <a:srgbClr val="FFFFCC"/>
          </a:solidFill>
        </p:grpSpPr>
        <p:sp>
          <p:nvSpPr>
            <p:cNvPr id="135" name="Box" descr="&lt;Tags&gt;&lt;SMARTRESIZEANCHORS&gt;Absolute,None,Absolute,Absolute&lt;/SMARTRESIZEANCHORS&gt;&lt;/Tags&gt;"/>
            <p:cNvSpPr/>
            <p:nvPr/>
          </p:nvSpPr>
          <p:spPr>
            <a:xfrm>
              <a:off x="2815551" y="1216186"/>
              <a:ext cx="2734629" cy="502777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생산계획관리에서 설정한 라우팅 정보 조회</a:t>
              </a: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라인과 연계되어 있지 않은 공정은 비활성화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나머지 공정은 생산계획 관리에서 설정한 정보 조회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6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37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Text Box"/>
          <p:cNvSpPr/>
          <p:nvPr/>
        </p:nvSpPr>
        <p:spPr>
          <a:xfrm>
            <a:off x="8067972" y="4963784"/>
            <a:ext cx="1719385" cy="518091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 </a:t>
            </a:r>
            <a:r>
              <a:rPr lang="ko-KR" altLang="en-US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작업지시관리는 생산의뢰순번별로 상단 그리드에 나타남</a:t>
            </a:r>
            <a:endParaRPr lang="en-US" altLang="ko-KR" sz="90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86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24705" y="5367574"/>
            <a:ext cx="4473286" cy="549195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80055" y="1596499"/>
            <a:ext cx="5733123" cy="336691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089231" y="4263490"/>
            <a:ext cx="1688304" cy="15899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563004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생산관리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작업지시관리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도금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생산계획관리에서 생산구분을 도금으로 설정한 건만 조회됨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추가적인 정보를 등록함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23108" cy="240301"/>
            <a:chOff x="595686" y="1261240"/>
            <a:chExt cx="1223108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690899" y="1261240"/>
              <a:ext cx="1127895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작업지시관리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도금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267892" y="60464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328808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상태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미확정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최초 등록 시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확정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품질에서 확정 처리 한건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단말기 조회 가능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 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생산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실적이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1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건이상 존재 시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 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완료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마지막 공정 완료 시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확정취소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확정 상태인 건만 가능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그룹취소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미확정 상태만 가능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검색조건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상태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전체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미확정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가확정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확정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 Default 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미확정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그릅번호 생성규칙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 - M + “-” + yymmdd + “-” + 3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자리순번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월단위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)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3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44644" y="995324"/>
            <a:ext cx="73206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그룹설정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03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638207" y="995324"/>
            <a:ext cx="73206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그룹취소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0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431770" y="995324"/>
            <a:ext cx="73206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확정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05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3261126" y="995324"/>
            <a:ext cx="73206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확정취소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206" name="Drop-Down Box"/>
          <p:cNvGrpSpPr/>
          <p:nvPr/>
        </p:nvGrpSpPr>
        <p:grpSpPr>
          <a:xfrm>
            <a:off x="272481" y="1318936"/>
            <a:ext cx="752251" cy="241092"/>
            <a:chOff x="595688" y="1261242"/>
            <a:chExt cx="1368150" cy="241092"/>
          </a:xfrm>
        </p:grpSpPr>
        <p:sp>
          <p:nvSpPr>
            <p:cNvPr id="207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25"/>
              </p:custDataLst>
            </p:nvPr>
          </p:nvSpPr>
          <p:spPr>
            <a:xfrm>
              <a:off x="595688" y="1261242"/>
              <a:ext cx="1368150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의뢰일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8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6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9" name="Date Field" descr="&lt;SmartSettings&gt;&lt;SmartResize enabled=&quot;True&quot; minWidth=&quot;20&quot; minHeight=&quot;13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1128055" y="1318936"/>
            <a:ext cx="1035146" cy="241092"/>
            <a:chOff x="928688" y="1261242"/>
            <a:chExt cx="1035146" cy="241092"/>
          </a:xfrm>
        </p:grpSpPr>
        <p:sp>
          <p:nvSpPr>
            <p:cNvPr id="210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1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2" name="Date Field" descr="&lt;SmartSettings&gt;&lt;SmartResize enabled=&quot;True&quot; minWidth=&quot;20&quot; minHeight=&quot;13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2303443" y="1318936"/>
            <a:ext cx="1035146" cy="241092"/>
            <a:chOff x="928688" y="1261242"/>
            <a:chExt cx="1035146" cy="241092"/>
          </a:xfrm>
        </p:grpSpPr>
        <p:sp>
          <p:nvSpPr>
            <p:cNvPr id="213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4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5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4"/>
            </p:custDataLst>
          </p:nvPr>
        </p:nvSpPr>
        <p:spPr>
          <a:xfrm>
            <a:off x="3462810" y="1318936"/>
            <a:ext cx="1202158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생산의뢰번호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2163201" y="1318936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sp>
        <p:nvSpPr>
          <p:cNvPr id="218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5"/>
            </p:custDataLst>
          </p:nvPr>
        </p:nvSpPr>
        <p:spPr>
          <a:xfrm>
            <a:off x="4699640" y="1318418"/>
            <a:ext cx="807450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명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5" name="그림 22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792207" y="5362168"/>
            <a:ext cx="3072336" cy="982525"/>
          </a:xfrm>
          <a:prstGeom prst="rect">
            <a:avLst/>
          </a:prstGeom>
        </p:spPr>
      </p:pic>
      <p:sp>
        <p:nvSpPr>
          <p:cNvPr id="226" name="TextBox 225"/>
          <p:cNvSpPr txBox="1"/>
          <p:nvPr/>
        </p:nvSpPr>
        <p:spPr>
          <a:xfrm>
            <a:off x="224704" y="5115947"/>
            <a:ext cx="4474936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>
                <a:latin typeface="+mn-ea"/>
                <a:ea typeface="+mn-ea"/>
              </a:rPr>
              <a:t>공정정보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4780096" y="5115947"/>
            <a:ext cx="3078395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>
                <a:latin typeface="+mn-ea"/>
                <a:ea typeface="+mn-ea"/>
              </a:rPr>
              <a:t>투입소재정보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6049822" y="1608872"/>
            <a:ext cx="1808669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>
                <a:latin typeface="+mn-ea"/>
                <a:ea typeface="+mn-ea"/>
              </a:rPr>
              <a:t>추가사항</a:t>
            </a:r>
          </a:p>
        </p:txBody>
      </p:sp>
      <p:sp>
        <p:nvSpPr>
          <p:cNvPr id="255" name="Label"/>
          <p:cNvSpPr txBox="1"/>
          <p:nvPr/>
        </p:nvSpPr>
        <p:spPr>
          <a:xfrm>
            <a:off x="6036500" y="1844824"/>
            <a:ext cx="574132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특이사항 </a:t>
            </a:r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6" name="Label"/>
          <p:cNvSpPr txBox="1"/>
          <p:nvPr/>
        </p:nvSpPr>
        <p:spPr>
          <a:xfrm>
            <a:off x="6032227" y="2122439"/>
            <a:ext cx="891526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준수사항 및 유형 </a:t>
            </a:r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7" name="Label"/>
          <p:cNvSpPr txBox="1"/>
          <p:nvPr/>
        </p:nvSpPr>
        <p:spPr>
          <a:xfrm>
            <a:off x="6032227" y="2338463"/>
            <a:ext cx="574132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다음공정 </a:t>
            </a:r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7020550" y="1870634"/>
            <a:ext cx="786755" cy="233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Key-In(100</a:t>
            </a: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자</a:t>
            </a:r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600"/>
          </a:p>
        </p:txBody>
      </p:sp>
      <p:sp>
        <p:nvSpPr>
          <p:cNvPr id="259" name="직사각형 258"/>
          <p:cNvSpPr/>
          <p:nvPr/>
        </p:nvSpPr>
        <p:spPr>
          <a:xfrm>
            <a:off x="7020550" y="2175412"/>
            <a:ext cx="786755" cy="15179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Key-In(50</a:t>
            </a: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자</a:t>
            </a:r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600"/>
          </a:p>
        </p:txBody>
      </p:sp>
      <p:sp>
        <p:nvSpPr>
          <p:cNvPr id="260" name="직사각형 259"/>
          <p:cNvSpPr/>
          <p:nvPr/>
        </p:nvSpPr>
        <p:spPr>
          <a:xfrm>
            <a:off x="7020549" y="2378831"/>
            <a:ext cx="786755" cy="1299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Key-In(50</a:t>
            </a: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자</a:t>
            </a:r>
            <a:r>
              <a:rPr lang="en-US" altLang="ko-KR" sz="60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600"/>
          </a:p>
        </p:txBody>
      </p:sp>
      <p:grpSp>
        <p:nvGrpSpPr>
          <p:cNvPr id="26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287406" y="2221195"/>
            <a:ext cx="110305" cy="110996"/>
            <a:chOff x="554563" y="2632644"/>
            <a:chExt cx="109867" cy="110556"/>
          </a:xfrm>
        </p:grpSpPr>
        <p:sp>
          <p:nvSpPr>
            <p:cNvPr id="263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5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6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283212" y="2717045"/>
            <a:ext cx="110305" cy="110996"/>
            <a:chOff x="554563" y="2632644"/>
            <a:chExt cx="109867" cy="110556"/>
          </a:xfrm>
        </p:grpSpPr>
        <p:sp>
          <p:nvSpPr>
            <p:cNvPr id="267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8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6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287406" y="3113069"/>
            <a:ext cx="110305" cy="110996"/>
            <a:chOff x="554563" y="2632644"/>
            <a:chExt cx="109867" cy="110556"/>
          </a:xfrm>
        </p:grpSpPr>
        <p:sp>
          <p:nvSpPr>
            <p:cNvPr id="270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1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7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283212" y="3469240"/>
            <a:ext cx="110305" cy="110996"/>
            <a:chOff x="554563" y="2632644"/>
            <a:chExt cx="109867" cy="110556"/>
          </a:xfrm>
        </p:grpSpPr>
        <p:sp>
          <p:nvSpPr>
            <p:cNvPr id="273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4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7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283212" y="3712480"/>
            <a:ext cx="110305" cy="110996"/>
            <a:chOff x="554563" y="2632644"/>
            <a:chExt cx="109867" cy="110556"/>
          </a:xfrm>
        </p:grpSpPr>
        <p:sp>
          <p:nvSpPr>
            <p:cNvPr id="276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7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283212" y="3938821"/>
            <a:ext cx="110305" cy="110996"/>
            <a:chOff x="554563" y="2632644"/>
            <a:chExt cx="109867" cy="110556"/>
          </a:xfrm>
        </p:grpSpPr>
        <p:sp>
          <p:nvSpPr>
            <p:cNvPr id="279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0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278919" y="4432511"/>
            <a:ext cx="110305" cy="110996"/>
            <a:chOff x="554563" y="2632644"/>
            <a:chExt cx="109867" cy="110556"/>
          </a:xfrm>
        </p:grpSpPr>
        <p:sp>
          <p:nvSpPr>
            <p:cNvPr id="282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4" name="Tooltip" descr="&lt;SmartSettings&gt;&lt;SmartResize enabled=&quot;True&quot; minWidth=&quot;6&quot; minHeight=&quot;20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84946" y="4541822"/>
            <a:ext cx="2203758" cy="421592"/>
            <a:chOff x="3926339" y="1149496"/>
            <a:chExt cx="2203758" cy="421592"/>
          </a:xfrm>
          <a:solidFill>
            <a:srgbClr val="FFFFCC"/>
          </a:solidFill>
        </p:grpSpPr>
        <p:sp>
          <p:nvSpPr>
            <p:cNvPr id="285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24"/>
              </p:custDataLst>
            </p:nvPr>
          </p:nvSpPr>
          <p:spPr>
            <a:xfrm>
              <a:off x="3926339" y="1216186"/>
              <a:ext cx="2203758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그룹번호를 기준으로 작업지시 확정 처리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그룹번호가 없는 건은 개별 처리 가능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6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87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Tooltip" descr="&lt;SmartSettings&gt;&lt;SmartResize enabled=&quot;True&quot; minWidth=&quot;6&quot; minHeight=&quot;20&quot; /&gt;&lt;/SmartSettings&gt;"/>
          <p:cNvGrpSpPr/>
          <p:nvPr>
            <p:custDataLst>
              <p:tags r:id="rId14"/>
            </p:custDataLst>
          </p:nvPr>
        </p:nvGrpSpPr>
        <p:grpSpPr>
          <a:xfrm>
            <a:off x="2176085" y="729917"/>
            <a:ext cx="1458091" cy="273716"/>
            <a:chOff x="583490" y="1673165"/>
            <a:chExt cx="1458091" cy="273716"/>
          </a:xfrm>
          <a:solidFill>
            <a:srgbClr val="FFFFCC"/>
          </a:solidFill>
        </p:grpSpPr>
        <p:sp>
          <p:nvSpPr>
            <p:cNvPr id="289" name="Box" descr="&lt;Tags&gt;&lt;SMARTRESIZEANCHORS&gt;None,Absolute,Absolute,Absolute&lt;/SMARTRESIZEANCHORS&gt;&lt;/Tags&gt;"/>
            <p:cNvSpPr/>
            <p:nvPr/>
          </p:nvSpPr>
          <p:spPr>
            <a:xfrm>
              <a:off x="583490" y="1673165"/>
              <a:ext cx="1458091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현장 단말기에서 조회 가능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0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91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7047894" y="1023710"/>
            <a:ext cx="73206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rgbClr val="FF0000"/>
                </a:solidFill>
                <a:latin typeface="+mj-ea"/>
                <a:ea typeface="+mj-ea"/>
                <a:cs typeface="Segoe UI" panose="020B0502040204020203" pitchFamily="34" charset="0"/>
              </a:rPr>
              <a:t>작지인쇄</a:t>
            </a:r>
            <a:endParaRPr lang="en-US" sz="800" b="0">
              <a:solidFill>
                <a:srgbClr val="FF0000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293" name="Tooltip" descr="&lt;SmartSettings&gt;&lt;SmartResize enabled=&quot;True&quot; minWidth=&quot;6&quot; minHeight=&quot;20&quot; /&gt;&lt;/SmartSettings&gt;"/>
          <p:cNvGrpSpPr/>
          <p:nvPr>
            <p:custDataLst>
              <p:tags r:id="rId15"/>
            </p:custDataLst>
          </p:nvPr>
        </p:nvGrpSpPr>
        <p:grpSpPr>
          <a:xfrm>
            <a:off x="5727819" y="593141"/>
            <a:ext cx="2855911" cy="421581"/>
            <a:chOff x="-115412" y="1525300"/>
            <a:chExt cx="2855911" cy="421581"/>
          </a:xfrm>
          <a:solidFill>
            <a:srgbClr val="FFFFCC"/>
          </a:solidFill>
        </p:grpSpPr>
        <p:sp>
          <p:nvSpPr>
            <p:cNvPr id="294" name="Box" descr="&lt;Tags&gt;&lt;SMARTRESIZEANCHORS&gt;None,Absolute,Absolute,Absolute&lt;/SMARTRESIZEANCHORS&gt;&lt;/Tags&gt;"/>
            <p:cNvSpPr/>
            <p:nvPr/>
          </p:nvSpPr>
          <p:spPr>
            <a:xfrm>
              <a:off x="-115412" y="1525300"/>
              <a:ext cx="2855911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선택한 건에 대한 작업지시서 인쇄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기존 작업지시서 양식에 데이터를 맞출 수 없는 상태임</a:t>
              </a:r>
              <a:endParaRPr lang="en-US" sz="9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5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96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Drop-Down Box" descr="&lt;SmartSettings&gt;&lt;SmartResize enabled=&quot;True&quot; minWidth=&quot;18&quot; minHeight=&quot;7&quot; /&gt;&lt;/SmartSettings&gt;"/>
          <p:cNvGrpSpPr/>
          <p:nvPr>
            <p:custDataLst>
              <p:tags r:id="rId16"/>
            </p:custDataLst>
          </p:nvPr>
        </p:nvGrpSpPr>
        <p:grpSpPr>
          <a:xfrm>
            <a:off x="5588979" y="1323355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302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상태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2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3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2" name="Label"/>
          <p:cNvSpPr txBox="1"/>
          <p:nvPr/>
        </p:nvSpPr>
        <p:spPr>
          <a:xfrm>
            <a:off x="8089231" y="4604375"/>
            <a:ext cx="574132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특기사항 </a:t>
            </a:r>
            <a:r>
              <a:rPr lang="en-US" altLang="ko-KR" sz="7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8600051" y="4632294"/>
            <a:ext cx="1114172" cy="10609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>
                <a:solidFill>
                  <a:schemeClr val="tx1"/>
                </a:solidFill>
              </a:rPr>
              <a:t>LOT.NO </a:t>
            </a:r>
            <a:r>
              <a:rPr lang="ko-KR" altLang="en-US" sz="600">
                <a:solidFill>
                  <a:schemeClr val="tx1"/>
                </a:solidFill>
              </a:rPr>
              <a:t>마지막 </a:t>
            </a:r>
            <a:r>
              <a:rPr lang="en-US" altLang="ko-KR" sz="600">
                <a:solidFill>
                  <a:schemeClr val="tx1"/>
                </a:solidFill>
              </a:rPr>
              <a:t>2</a:t>
            </a:r>
            <a:r>
              <a:rPr lang="ko-KR" altLang="en-US" sz="600">
                <a:solidFill>
                  <a:schemeClr val="tx1"/>
                </a:solidFill>
              </a:rPr>
              <a:t>자리 </a:t>
            </a:r>
          </a:p>
          <a:p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01 - </a:t>
            </a:r>
            <a:r>
              <a:rPr lang="ko-KR" altLang="en-US" sz="600">
                <a:solidFill>
                  <a:schemeClr val="tx1"/>
                </a:solidFill>
              </a:rPr>
              <a:t>아주베스틸 </a:t>
            </a:r>
          </a:p>
          <a:p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02 - GSP </a:t>
            </a:r>
          </a:p>
          <a:p>
            <a:r>
              <a:rPr lang="en-US" altLang="ko-KR" sz="600">
                <a:solidFill>
                  <a:schemeClr val="tx1"/>
                </a:solidFill>
              </a:rPr>
              <a:t> 03 - </a:t>
            </a:r>
            <a:r>
              <a:rPr lang="ko-KR" altLang="en-US" sz="600">
                <a:solidFill>
                  <a:schemeClr val="tx1"/>
                </a:solidFill>
              </a:rPr>
              <a:t>유화강관 </a:t>
            </a:r>
          </a:p>
          <a:p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04 -  </a:t>
            </a:r>
            <a:r>
              <a:rPr lang="ko-KR" altLang="en-US" sz="600">
                <a:solidFill>
                  <a:schemeClr val="tx1"/>
                </a:solidFill>
              </a:rPr>
              <a:t>미주제강 </a:t>
            </a:r>
          </a:p>
          <a:p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05 - </a:t>
            </a:r>
            <a:r>
              <a:rPr lang="ko-KR" altLang="en-US" sz="600">
                <a:solidFill>
                  <a:schemeClr val="tx1"/>
                </a:solidFill>
              </a:rPr>
              <a:t>한진철관공업 </a:t>
            </a:r>
          </a:p>
          <a:p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06 - </a:t>
            </a:r>
            <a:r>
              <a:rPr lang="ko-KR" altLang="en-US" sz="600">
                <a:solidFill>
                  <a:schemeClr val="tx1"/>
                </a:solidFill>
              </a:rPr>
              <a:t>기린철강 </a:t>
            </a:r>
          </a:p>
          <a:p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07 - </a:t>
            </a:r>
            <a:r>
              <a:rPr lang="ko-KR" altLang="en-US" sz="600">
                <a:solidFill>
                  <a:schemeClr val="tx1"/>
                </a:solidFill>
              </a:rPr>
              <a:t>성원제강</a:t>
            </a:r>
          </a:p>
          <a:p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08 - </a:t>
            </a:r>
            <a:r>
              <a:rPr lang="ko-KR" altLang="en-US" sz="600">
                <a:solidFill>
                  <a:schemeClr val="tx1"/>
                </a:solidFill>
              </a:rPr>
              <a:t>대원</a:t>
            </a:r>
            <a:r>
              <a:rPr lang="en-US" altLang="ko-KR" sz="600">
                <a:solidFill>
                  <a:schemeClr val="tx1"/>
                </a:solidFill>
              </a:rPr>
              <a:t>S&amp;P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0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4089620" y="995324"/>
            <a:ext cx="941534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도금 특기사항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05" name="Tooltip" descr="&lt;SmartSettings&gt;&lt;SmartResize enabled=&quot;True&quot; minWidth=&quot;6&quot; minHeight=&quot;20&quot; /&gt;&lt;/SmartSettings&gt;"/>
          <p:cNvGrpSpPr/>
          <p:nvPr>
            <p:custDataLst>
              <p:tags r:id="rId17"/>
            </p:custDataLst>
          </p:nvPr>
        </p:nvGrpSpPr>
        <p:grpSpPr>
          <a:xfrm>
            <a:off x="3811797" y="555955"/>
            <a:ext cx="1653466" cy="421592"/>
            <a:chOff x="485807" y="1525289"/>
            <a:chExt cx="1653466" cy="421592"/>
          </a:xfrm>
          <a:solidFill>
            <a:srgbClr val="FFFFCC"/>
          </a:solidFill>
        </p:grpSpPr>
        <p:sp>
          <p:nvSpPr>
            <p:cNvPr id="106" name="Box" descr="&lt;Tags&gt;&lt;SMARTRESIZEANCHORS&gt;None,Absolute,Absolute,Absolute&lt;/SMARTRESIZEANCHORS&gt;&lt;/Tags&gt;"/>
            <p:cNvSpPr/>
            <p:nvPr/>
          </p:nvSpPr>
          <p:spPr>
            <a:xfrm>
              <a:off x="485807" y="1525289"/>
              <a:ext cx="1653466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작지 인쇄 시 특기사항 항목에 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들어갈 정보관리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8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Tooltip" descr="&lt;SmartSettings&gt;&lt;SmartResize enabled=&quot;True&quot; minWidth=&quot;6&quot; minHeight=&quot;20&quot; /&gt;&lt;/SmartSettings&gt;"/>
          <p:cNvGrpSpPr/>
          <p:nvPr>
            <p:custDataLst>
              <p:tags r:id="rId18"/>
            </p:custDataLst>
          </p:nvPr>
        </p:nvGrpSpPr>
        <p:grpSpPr>
          <a:xfrm>
            <a:off x="8375749" y="5850079"/>
            <a:ext cx="1090226" cy="273716"/>
            <a:chOff x="3637744" y="1149496"/>
            <a:chExt cx="1090226" cy="273716"/>
          </a:xfrm>
          <a:solidFill>
            <a:srgbClr val="FFFFCC"/>
          </a:solidFill>
        </p:grpSpPr>
        <p:sp>
          <p:nvSpPr>
            <p:cNvPr id="115" name="Box" descr="&lt;Tags&gt;&lt;SMARTRESIZEANCHORS&gt;Absolute,None,Absolute,Absolute&lt;/SMARTRESIZEANCHORS&gt;&lt;/Tags&gt;"/>
            <p:cNvSpPr/>
            <p:nvPr/>
          </p:nvSpPr>
          <p:spPr>
            <a:xfrm>
              <a:off x="3637744" y="1216186"/>
              <a:ext cx="1090226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특기사항 입력 팝업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7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119777" y="4302110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저장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20" name="Close"/>
          <p:cNvSpPr>
            <a:spLocks noChangeAspect="1" noEditPoints="1"/>
          </p:cNvSpPr>
          <p:nvPr/>
        </p:nvSpPr>
        <p:spPr bwMode="auto">
          <a:xfrm>
            <a:off x="9596561" y="4317033"/>
            <a:ext cx="161925" cy="16351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9"/>
            </p:custDataLst>
          </p:nvPr>
        </p:nvGrpSpPr>
        <p:grpSpPr>
          <a:xfrm>
            <a:off x="3622860" y="5665859"/>
            <a:ext cx="127000" cy="127000"/>
            <a:chOff x="554563" y="2632644"/>
            <a:chExt cx="131556" cy="131556"/>
          </a:xfrm>
        </p:grpSpPr>
        <p:sp>
          <p:nvSpPr>
            <p:cNvPr id="122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3" name="Check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0"/>
            </p:custDataLst>
          </p:nvPr>
        </p:nvGrpSpPr>
        <p:grpSpPr>
          <a:xfrm>
            <a:off x="4319911" y="5659791"/>
            <a:ext cx="127000" cy="127000"/>
            <a:chOff x="554563" y="2632644"/>
            <a:chExt cx="131556" cy="131556"/>
          </a:xfrm>
        </p:grpSpPr>
        <p:sp>
          <p:nvSpPr>
            <p:cNvPr id="125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Check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66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1865" y="1600590"/>
            <a:ext cx="7675088" cy="1743075"/>
          </a:xfrm>
          <a:prstGeom prst="rect">
            <a:avLst/>
          </a:prstGeom>
        </p:spPr>
      </p:pic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905675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생산관리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작업지시관리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슬리팅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슬리팅 공정에 대한 작업지시를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18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작업지시관리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슬리팅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3011081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반제품 품목을 등록하고 지시폭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지시컷팅수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생산의뢰일을 입력하여 슬리팅에 대한 작업지시를 등록함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 </a:t>
            </a: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그룹설정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작업지시를 그룹으로 묶음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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단말기에서 그룹으로 정렬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그룹취소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그룹번호를 해제함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확정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단말기에서 조회됨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확정취소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단말기에서 조회되지 않음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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확정취소는 실적이 없는 건만 가능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지시정보저장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생산의뢰일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지시폭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지시컷팅수 수정 후 저장 버튼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44644" y="995324"/>
            <a:ext cx="73206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그룹설정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3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638207" y="995324"/>
            <a:ext cx="73206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그룹취소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431770" y="995324"/>
            <a:ext cx="73206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확정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5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3261126" y="995324"/>
            <a:ext cx="73206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확정취소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6" name="Drop-Down Box"/>
          <p:cNvGrpSpPr/>
          <p:nvPr/>
        </p:nvGrpSpPr>
        <p:grpSpPr>
          <a:xfrm>
            <a:off x="272481" y="1318936"/>
            <a:ext cx="752251" cy="241092"/>
            <a:chOff x="595688" y="1261242"/>
            <a:chExt cx="1368150" cy="241092"/>
          </a:xfrm>
        </p:grpSpPr>
        <p:sp>
          <p:nvSpPr>
            <p:cNvPr id="17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6"/>
              </p:custDataLst>
            </p:nvPr>
          </p:nvSpPr>
          <p:spPr>
            <a:xfrm>
              <a:off x="595688" y="1261242"/>
              <a:ext cx="1368150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의뢰일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7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Date Field" descr="&lt;SmartSettings&gt;&lt;SmartResize enabled=&quot;True&quot; minWidth=&quot;20&quot; minHeight=&quot;13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1128055" y="1318936"/>
            <a:ext cx="1035146" cy="241092"/>
            <a:chOff x="928688" y="1261242"/>
            <a:chExt cx="1035146" cy="241092"/>
          </a:xfrm>
        </p:grpSpPr>
        <p:sp>
          <p:nvSpPr>
            <p:cNvPr id="20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Date Field" descr="&lt;SmartSettings&gt;&lt;SmartResize enabled=&quot;True&quot; minWidth=&quot;20&quot; minHeight=&quot;13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2303443" y="1318936"/>
            <a:ext cx="1035146" cy="241092"/>
            <a:chOff x="928688" y="1261242"/>
            <a:chExt cx="1035146" cy="241092"/>
          </a:xfrm>
        </p:grpSpPr>
        <p:sp>
          <p:nvSpPr>
            <p:cNvPr id="23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5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4"/>
            </p:custDataLst>
          </p:nvPr>
        </p:nvSpPr>
        <p:spPr>
          <a:xfrm>
            <a:off x="3462810" y="1318936"/>
            <a:ext cx="1202158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생산의뢰번호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63201" y="1318936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sp>
        <p:nvSpPr>
          <p:cNvPr id="28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5"/>
            </p:custDataLst>
          </p:nvPr>
        </p:nvSpPr>
        <p:spPr>
          <a:xfrm>
            <a:off x="4699640" y="1318418"/>
            <a:ext cx="807450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명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9" name="Drop-Down Box" descr="&lt;SmartSettings&gt;&lt;SmartResize enabled=&quot;True&quot; minWidth=&quot;18&quot; minHeight=&quot;7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5588979" y="1323355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30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상태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4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5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4063889" y="1002850"/>
            <a:ext cx="961119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지시정보저장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37" name="Tooltip" descr="&lt;SmartSettings&gt;&lt;SmartResize enabled=&quot;True&quot; minWidth=&quot;6&quot; minHeight=&quot;2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6249144" y="3281854"/>
            <a:ext cx="804303" cy="421592"/>
            <a:chOff x="3581035" y="1149496"/>
            <a:chExt cx="804303" cy="421592"/>
          </a:xfrm>
          <a:solidFill>
            <a:srgbClr val="FFFFFF"/>
          </a:solidFill>
        </p:grpSpPr>
        <p:sp>
          <p:nvSpPr>
            <p:cNvPr id="38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2"/>
              </p:custDataLst>
            </p:nvPr>
          </p:nvSpPr>
          <p:spPr>
            <a:xfrm>
              <a:off x="3581035" y="1216186"/>
              <a:ext cx="804303" cy="354902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달력선택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Default 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금일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0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Tooltip" descr="&lt;SmartSettings&gt;&lt;SmartResize enabled=&quot;True&quot; minWidth=&quot;6&quot; minHeight=&quot;2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7164377" y="3295440"/>
            <a:ext cx="702033" cy="421592"/>
            <a:chOff x="3831841" y="1149496"/>
            <a:chExt cx="702033" cy="421592"/>
          </a:xfrm>
          <a:solidFill>
            <a:srgbClr val="FFFFFF"/>
          </a:solidFill>
        </p:grpSpPr>
        <p:sp>
          <p:nvSpPr>
            <p:cNvPr id="42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1"/>
              </p:custDataLst>
            </p:nvPr>
          </p:nvSpPr>
          <p:spPr>
            <a:xfrm>
              <a:off x="3831841" y="1216186"/>
              <a:ext cx="702033" cy="354902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</a:t>
              </a:r>
            </a:p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숫자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정수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4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372028" y="2309892"/>
            <a:ext cx="110305" cy="110996"/>
            <a:chOff x="554563" y="2632644"/>
            <a:chExt cx="109867" cy="110556"/>
          </a:xfrm>
        </p:grpSpPr>
        <p:sp>
          <p:nvSpPr>
            <p:cNvPr id="47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378199" y="2852936"/>
            <a:ext cx="110305" cy="110996"/>
            <a:chOff x="554563" y="2632644"/>
            <a:chExt cx="109867" cy="110556"/>
          </a:xfrm>
        </p:grpSpPr>
        <p:sp>
          <p:nvSpPr>
            <p:cNvPr id="54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5086781" y="1009959"/>
            <a:ext cx="73206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등록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275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845601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생산관리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작업지시관리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슬리팅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)&gt;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등록팝업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슬리팅에 대한 작업지시를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51587" cy="240301"/>
            <a:chOff x="595687" y="1261240"/>
            <a:chExt cx="400336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6"/>
              </p:custDataLst>
            </p:nvPr>
          </p:nvCxnSpPr>
          <p:spPr>
            <a:xfrm flipH="1">
              <a:off x="595687" y="1261242"/>
              <a:ext cx="30455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626142" y="1261240"/>
              <a:ext cx="369881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작업지시관리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슬리팅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290752" y="59956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134908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생산의뢰번호 채번 규칙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S + “-” + yymmdd + “-” + 2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자리 순차번호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동일날짜에 등록된 품목 수량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Ex) S-230208-01, </a:t>
            </a: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S-230208-02, …</a:t>
            </a: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0" name="Panel"/>
          <p:cNvSpPr/>
          <p:nvPr/>
        </p:nvSpPr>
        <p:spPr>
          <a:xfrm>
            <a:off x="587902" y="1050627"/>
            <a:ext cx="7032174" cy="252239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3" name="Button">
            <a:hlinkClick r:id="rId10" action="ppaction://hlinksldjump"/>
          </p:cNvPr>
          <p:cNvSpPr>
            <a:spLocks/>
          </p:cNvSpPr>
          <p:nvPr/>
        </p:nvSpPr>
        <p:spPr bwMode="auto">
          <a:xfrm>
            <a:off x="704528" y="1386805"/>
            <a:ext cx="572395" cy="241995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4" name="Label"/>
          <p:cNvSpPr txBox="1"/>
          <p:nvPr/>
        </p:nvSpPr>
        <p:spPr>
          <a:xfrm>
            <a:off x="748559" y="1091648"/>
            <a:ext cx="1257011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작업지시등록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슬리팅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5" name="Info"/>
          <p:cNvSpPr>
            <a:spLocks noChangeAspect="1" noEditPoints="1"/>
          </p:cNvSpPr>
          <p:nvPr/>
        </p:nvSpPr>
        <p:spPr bwMode="auto">
          <a:xfrm>
            <a:off x="636484" y="1096274"/>
            <a:ext cx="161925" cy="161925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6" name="Close"/>
          <p:cNvSpPr>
            <a:spLocks noChangeAspect="1" noEditPoints="1"/>
          </p:cNvSpPr>
          <p:nvPr/>
        </p:nvSpPr>
        <p:spPr bwMode="auto">
          <a:xfrm>
            <a:off x="7401272" y="1124744"/>
            <a:ext cx="161925" cy="16351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Panel"/>
          <p:cNvSpPr/>
          <p:nvPr/>
        </p:nvSpPr>
        <p:spPr>
          <a:xfrm>
            <a:off x="729138" y="1911344"/>
            <a:ext cx="6779877" cy="144564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5" name="Labeled Field"/>
          <p:cNvGrpSpPr/>
          <p:nvPr/>
        </p:nvGrpSpPr>
        <p:grpSpPr>
          <a:xfrm>
            <a:off x="587902" y="2002255"/>
            <a:ext cx="2283764" cy="241092"/>
            <a:chOff x="716602" y="2039771"/>
            <a:chExt cx="2584076" cy="241092"/>
          </a:xfrm>
        </p:grpSpPr>
        <p:sp>
          <p:nvSpPr>
            <p:cNvPr id="56" name="Text Box"/>
            <p:cNvSpPr/>
            <p:nvPr/>
          </p:nvSpPr>
          <p:spPr>
            <a:xfrm>
              <a:off x="1801663" y="2039771"/>
              <a:ext cx="1499015" cy="2410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자동채번</a:t>
              </a:r>
              <a:endParaRPr lang="en-US" sz="9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Label"/>
            <p:cNvSpPr txBox="1"/>
            <p:nvPr/>
          </p:nvSpPr>
          <p:spPr>
            <a:xfrm>
              <a:off x="716602" y="2047495"/>
              <a:ext cx="1115150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생산의뢰번호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Labeled Field"/>
          <p:cNvGrpSpPr/>
          <p:nvPr/>
        </p:nvGrpSpPr>
        <p:grpSpPr>
          <a:xfrm>
            <a:off x="666243" y="2295425"/>
            <a:ext cx="2209810" cy="225731"/>
            <a:chOff x="682114" y="2047466"/>
            <a:chExt cx="2500397" cy="225731"/>
          </a:xfrm>
        </p:grpSpPr>
        <p:sp>
          <p:nvSpPr>
            <p:cNvPr id="62" name="Text Box"/>
            <p:cNvSpPr/>
            <p:nvPr/>
          </p:nvSpPr>
          <p:spPr>
            <a:xfrm>
              <a:off x="1678532" y="2047466"/>
              <a:ext cx="1503979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Default : </a:t>
              </a:r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금일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Label"/>
            <p:cNvSpPr txBox="1"/>
            <p:nvPr/>
          </p:nvSpPr>
          <p:spPr>
            <a:xfrm>
              <a:off x="682114" y="2047494"/>
              <a:ext cx="100811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의뢰일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9" name="Label"/>
          <p:cNvSpPr txBox="1"/>
          <p:nvPr/>
        </p:nvSpPr>
        <p:spPr>
          <a:xfrm>
            <a:off x="771682" y="1801743"/>
            <a:ext cx="609398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의뢰정보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Calendar"/>
          <p:cNvSpPr>
            <a:spLocks noChangeAspect="1" noEditPoints="1"/>
          </p:cNvSpPr>
          <p:nvPr/>
        </p:nvSpPr>
        <p:spPr bwMode="auto">
          <a:xfrm>
            <a:off x="2689749" y="2327328"/>
            <a:ext cx="161925" cy="161925"/>
          </a:xfrm>
          <a:custGeom>
            <a:avLst/>
            <a:gdLst>
              <a:gd name="T0" fmla="*/ 120 w 667"/>
              <a:gd name="T1" fmla="*/ 27 h 667"/>
              <a:gd name="T2" fmla="*/ 8 w 667"/>
              <a:gd name="T3" fmla="*/ 61 h 667"/>
              <a:gd name="T4" fmla="*/ 8 w 667"/>
              <a:gd name="T5" fmla="*/ 659 h 667"/>
              <a:gd name="T6" fmla="*/ 659 w 667"/>
              <a:gd name="T7" fmla="*/ 659 h 667"/>
              <a:gd name="T8" fmla="*/ 659 w 667"/>
              <a:gd name="T9" fmla="*/ 61 h 667"/>
              <a:gd name="T10" fmla="*/ 547 w 667"/>
              <a:gd name="T11" fmla="*/ 27 h 667"/>
              <a:gd name="T12" fmla="*/ 493 w 667"/>
              <a:gd name="T13" fmla="*/ 0 h 667"/>
              <a:gd name="T14" fmla="*/ 467 w 667"/>
              <a:gd name="T15" fmla="*/ 54 h 667"/>
              <a:gd name="T16" fmla="*/ 192 w 667"/>
              <a:gd name="T17" fmla="*/ 8 h 667"/>
              <a:gd name="T18" fmla="*/ 147 w 667"/>
              <a:gd name="T19" fmla="*/ 27 h 667"/>
              <a:gd name="T20" fmla="*/ 147 w 667"/>
              <a:gd name="T21" fmla="*/ 107 h 667"/>
              <a:gd name="T22" fmla="*/ 520 w 667"/>
              <a:gd name="T23" fmla="*/ 27 h 667"/>
              <a:gd name="T24" fmla="*/ 493 w 667"/>
              <a:gd name="T25" fmla="*/ 27 h 667"/>
              <a:gd name="T26" fmla="*/ 120 w 667"/>
              <a:gd name="T27" fmla="*/ 107 h 667"/>
              <a:gd name="T28" fmla="*/ 173 w 667"/>
              <a:gd name="T29" fmla="*/ 134 h 667"/>
              <a:gd name="T30" fmla="*/ 200 w 667"/>
              <a:gd name="T31" fmla="*/ 80 h 667"/>
              <a:gd name="T32" fmla="*/ 474 w 667"/>
              <a:gd name="T33" fmla="*/ 126 h 667"/>
              <a:gd name="T34" fmla="*/ 539 w 667"/>
              <a:gd name="T35" fmla="*/ 126 h 667"/>
              <a:gd name="T36" fmla="*/ 640 w 667"/>
              <a:gd name="T37" fmla="*/ 80 h 667"/>
              <a:gd name="T38" fmla="*/ 27 w 667"/>
              <a:gd name="T39" fmla="*/ 80 h 667"/>
              <a:gd name="T40" fmla="*/ 640 w 667"/>
              <a:gd name="T41" fmla="*/ 640 h 667"/>
              <a:gd name="T42" fmla="*/ 93 w 667"/>
              <a:gd name="T43" fmla="*/ 280 h 667"/>
              <a:gd name="T44" fmla="*/ 93 w 667"/>
              <a:gd name="T45" fmla="*/ 587 h 667"/>
              <a:gd name="T46" fmla="*/ 587 w 667"/>
              <a:gd name="T47" fmla="*/ 574 h 667"/>
              <a:gd name="T48" fmla="*/ 93 w 667"/>
              <a:gd name="T49" fmla="*/ 280 h 667"/>
              <a:gd name="T50" fmla="*/ 200 w 667"/>
              <a:gd name="T51" fmla="*/ 374 h 667"/>
              <a:gd name="T52" fmla="*/ 227 w 667"/>
              <a:gd name="T53" fmla="*/ 307 h 667"/>
              <a:gd name="T54" fmla="*/ 227 w 667"/>
              <a:gd name="T55" fmla="*/ 374 h 667"/>
              <a:gd name="T56" fmla="*/ 440 w 667"/>
              <a:gd name="T57" fmla="*/ 307 h 667"/>
              <a:gd name="T58" fmla="*/ 347 w 667"/>
              <a:gd name="T59" fmla="*/ 307 h 667"/>
              <a:gd name="T60" fmla="*/ 560 w 667"/>
              <a:gd name="T61" fmla="*/ 374 h 667"/>
              <a:gd name="T62" fmla="*/ 107 w 667"/>
              <a:gd name="T63" fmla="*/ 400 h 667"/>
              <a:gd name="T64" fmla="*/ 107 w 667"/>
              <a:gd name="T65" fmla="*/ 467 h 667"/>
              <a:gd name="T66" fmla="*/ 320 w 667"/>
              <a:gd name="T67" fmla="*/ 400 h 667"/>
              <a:gd name="T68" fmla="*/ 227 w 667"/>
              <a:gd name="T69" fmla="*/ 400 h 667"/>
              <a:gd name="T70" fmla="*/ 440 w 667"/>
              <a:gd name="T71" fmla="*/ 467 h 667"/>
              <a:gd name="T72" fmla="*/ 467 w 667"/>
              <a:gd name="T73" fmla="*/ 400 h 667"/>
              <a:gd name="T74" fmla="*/ 467 w 667"/>
              <a:gd name="T75" fmla="*/ 467 h 667"/>
              <a:gd name="T76" fmla="*/ 200 w 667"/>
              <a:gd name="T77" fmla="*/ 494 h 667"/>
              <a:gd name="T78" fmla="*/ 107 w 667"/>
              <a:gd name="T79" fmla="*/ 494 h 667"/>
              <a:gd name="T80" fmla="*/ 320 w 667"/>
              <a:gd name="T81" fmla="*/ 560 h 667"/>
              <a:gd name="T82" fmla="*/ 347 w 667"/>
              <a:gd name="T83" fmla="*/ 494 h 667"/>
              <a:gd name="T84" fmla="*/ 400 w 667"/>
              <a:gd name="T85" fmla="*/ 560 h 667"/>
              <a:gd name="T86" fmla="*/ 467 w 667"/>
              <a:gd name="T87" fmla="*/ 494 h 667"/>
              <a:gd name="T88" fmla="*/ 467 w 667"/>
              <a:gd name="T89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67" h="667">
                <a:moveTo>
                  <a:pt x="147" y="0"/>
                </a:moveTo>
                <a:cubicBezTo>
                  <a:pt x="140" y="0"/>
                  <a:pt x="133" y="3"/>
                  <a:pt x="128" y="8"/>
                </a:cubicBezTo>
                <a:cubicBezTo>
                  <a:pt x="123" y="13"/>
                  <a:pt x="120" y="20"/>
                  <a:pt x="120" y="27"/>
                </a:cubicBezTo>
                <a:lnTo>
                  <a:pt x="120" y="54"/>
                </a:lnTo>
                <a:lnTo>
                  <a:pt x="27" y="54"/>
                </a:lnTo>
                <a:cubicBezTo>
                  <a:pt x="20" y="54"/>
                  <a:pt x="13" y="56"/>
                  <a:pt x="8" y="61"/>
                </a:cubicBezTo>
                <a:cubicBezTo>
                  <a:pt x="3" y="66"/>
                  <a:pt x="0" y="73"/>
                  <a:pt x="0" y="80"/>
                </a:cubicBezTo>
                <a:lnTo>
                  <a:pt x="0" y="640"/>
                </a:lnTo>
                <a:cubicBezTo>
                  <a:pt x="0" y="647"/>
                  <a:pt x="3" y="654"/>
                  <a:pt x="8" y="659"/>
                </a:cubicBezTo>
                <a:cubicBezTo>
                  <a:pt x="13" y="664"/>
                  <a:pt x="20" y="667"/>
                  <a:pt x="27" y="667"/>
                </a:cubicBezTo>
                <a:lnTo>
                  <a:pt x="640" y="667"/>
                </a:lnTo>
                <a:cubicBezTo>
                  <a:pt x="647" y="667"/>
                  <a:pt x="654" y="664"/>
                  <a:pt x="659" y="659"/>
                </a:cubicBezTo>
                <a:cubicBezTo>
                  <a:pt x="664" y="654"/>
                  <a:pt x="667" y="647"/>
                  <a:pt x="667" y="640"/>
                </a:cubicBezTo>
                <a:lnTo>
                  <a:pt x="667" y="80"/>
                </a:lnTo>
                <a:cubicBezTo>
                  <a:pt x="667" y="73"/>
                  <a:pt x="664" y="66"/>
                  <a:pt x="659" y="61"/>
                </a:cubicBezTo>
                <a:cubicBezTo>
                  <a:pt x="654" y="56"/>
                  <a:pt x="647" y="54"/>
                  <a:pt x="640" y="54"/>
                </a:cubicBezTo>
                <a:lnTo>
                  <a:pt x="547" y="54"/>
                </a:lnTo>
                <a:lnTo>
                  <a:pt x="547" y="27"/>
                </a:lnTo>
                <a:cubicBezTo>
                  <a:pt x="547" y="20"/>
                  <a:pt x="544" y="13"/>
                  <a:pt x="539" y="8"/>
                </a:cubicBezTo>
                <a:cubicBezTo>
                  <a:pt x="534" y="3"/>
                  <a:pt x="527" y="0"/>
                  <a:pt x="520" y="0"/>
                </a:cubicBezTo>
                <a:lnTo>
                  <a:pt x="493" y="0"/>
                </a:lnTo>
                <a:cubicBezTo>
                  <a:pt x="486" y="0"/>
                  <a:pt x="479" y="3"/>
                  <a:pt x="474" y="8"/>
                </a:cubicBezTo>
                <a:cubicBezTo>
                  <a:pt x="469" y="13"/>
                  <a:pt x="467" y="20"/>
                  <a:pt x="467" y="27"/>
                </a:cubicBezTo>
                <a:lnTo>
                  <a:pt x="467" y="54"/>
                </a:lnTo>
                <a:lnTo>
                  <a:pt x="200" y="54"/>
                </a:lnTo>
                <a:lnTo>
                  <a:pt x="200" y="27"/>
                </a:lnTo>
                <a:cubicBezTo>
                  <a:pt x="200" y="20"/>
                  <a:pt x="197" y="13"/>
                  <a:pt x="192" y="8"/>
                </a:cubicBezTo>
                <a:cubicBezTo>
                  <a:pt x="187" y="3"/>
                  <a:pt x="180" y="0"/>
                  <a:pt x="173" y="0"/>
                </a:cubicBezTo>
                <a:lnTo>
                  <a:pt x="147" y="0"/>
                </a:lnTo>
                <a:close/>
                <a:moveTo>
                  <a:pt x="147" y="27"/>
                </a:moveTo>
                <a:lnTo>
                  <a:pt x="173" y="27"/>
                </a:lnTo>
                <a:lnTo>
                  <a:pt x="173" y="107"/>
                </a:lnTo>
                <a:lnTo>
                  <a:pt x="147" y="107"/>
                </a:lnTo>
                <a:lnTo>
                  <a:pt x="147" y="27"/>
                </a:lnTo>
                <a:close/>
                <a:moveTo>
                  <a:pt x="493" y="27"/>
                </a:moveTo>
                <a:lnTo>
                  <a:pt x="520" y="27"/>
                </a:lnTo>
                <a:lnTo>
                  <a:pt x="520" y="107"/>
                </a:lnTo>
                <a:lnTo>
                  <a:pt x="493" y="107"/>
                </a:lnTo>
                <a:lnTo>
                  <a:pt x="493" y="27"/>
                </a:lnTo>
                <a:close/>
                <a:moveTo>
                  <a:pt x="27" y="80"/>
                </a:moveTo>
                <a:lnTo>
                  <a:pt x="120" y="80"/>
                </a:lnTo>
                <a:lnTo>
                  <a:pt x="120" y="107"/>
                </a:lnTo>
                <a:cubicBezTo>
                  <a:pt x="120" y="114"/>
                  <a:pt x="123" y="121"/>
                  <a:pt x="128" y="126"/>
                </a:cubicBezTo>
                <a:cubicBezTo>
                  <a:pt x="133" y="131"/>
                  <a:pt x="140" y="134"/>
                  <a:pt x="147" y="134"/>
                </a:cubicBezTo>
                <a:lnTo>
                  <a:pt x="173" y="134"/>
                </a:lnTo>
                <a:cubicBezTo>
                  <a:pt x="180" y="134"/>
                  <a:pt x="187" y="131"/>
                  <a:pt x="192" y="126"/>
                </a:cubicBezTo>
                <a:cubicBezTo>
                  <a:pt x="197" y="121"/>
                  <a:pt x="200" y="114"/>
                  <a:pt x="200" y="107"/>
                </a:cubicBezTo>
                <a:lnTo>
                  <a:pt x="200" y="80"/>
                </a:lnTo>
                <a:lnTo>
                  <a:pt x="467" y="80"/>
                </a:lnTo>
                <a:lnTo>
                  <a:pt x="467" y="107"/>
                </a:lnTo>
                <a:cubicBezTo>
                  <a:pt x="467" y="114"/>
                  <a:pt x="469" y="121"/>
                  <a:pt x="474" y="126"/>
                </a:cubicBezTo>
                <a:cubicBezTo>
                  <a:pt x="479" y="131"/>
                  <a:pt x="486" y="134"/>
                  <a:pt x="493" y="134"/>
                </a:cubicBezTo>
                <a:lnTo>
                  <a:pt x="520" y="134"/>
                </a:lnTo>
                <a:cubicBezTo>
                  <a:pt x="527" y="134"/>
                  <a:pt x="534" y="131"/>
                  <a:pt x="539" y="126"/>
                </a:cubicBezTo>
                <a:cubicBezTo>
                  <a:pt x="544" y="121"/>
                  <a:pt x="547" y="114"/>
                  <a:pt x="547" y="107"/>
                </a:cubicBezTo>
                <a:lnTo>
                  <a:pt x="547" y="80"/>
                </a:lnTo>
                <a:lnTo>
                  <a:pt x="640" y="80"/>
                </a:lnTo>
                <a:lnTo>
                  <a:pt x="640" y="187"/>
                </a:lnTo>
                <a:lnTo>
                  <a:pt x="27" y="187"/>
                </a:lnTo>
                <a:lnTo>
                  <a:pt x="27" y="80"/>
                </a:lnTo>
                <a:close/>
                <a:moveTo>
                  <a:pt x="27" y="214"/>
                </a:moveTo>
                <a:lnTo>
                  <a:pt x="640" y="214"/>
                </a:lnTo>
                <a:lnTo>
                  <a:pt x="640" y="640"/>
                </a:lnTo>
                <a:lnTo>
                  <a:pt x="27" y="640"/>
                </a:lnTo>
                <a:lnTo>
                  <a:pt x="27" y="214"/>
                </a:lnTo>
                <a:close/>
                <a:moveTo>
                  <a:pt x="93" y="280"/>
                </a:moveTo>
                <a:cubicBezTo>
                  <a:pt x="86" y="280"/>
                  <a:pt x="80" y="286"/>
                  <a:pt x="80" y="294"/>
                </a:cubicBezTo>
                <a:lnTo>
                  <a:pt x="80" y="574"/>
                </a:lnTo>
                <a:cubicBezTo>
                  <a:pt x="80" y="581"/>
                  <a:pt x="86" y="587"/>
                  <a:pt x="93" y="587"/>
                </a:cubicBezTo>
                <a:lnTo>
                  <a:pt x="400" y="587"/>
                </a:lnTo>
                <a:lnTo>
                  <a:pt x="573" y="587"/>
                </a:lnTo>
                <a:cubicBezTo>
                  <a:pt x="581" y="587"/>
                  <a:pt x="587" y="581"/>
                  <a:pt x="587" y="574"/>
                </a:cubicBezTo>
                <a:lnTo>
                  <a:pt x="587" y="294"/>
                </a:lnTo>
                <a:cubicBezTo>
                  <a:pt x="587" y="286"/>
                  <a:pt x="581" y="280"/>
                  <a:pt x="573" y="280"/>
                </a:cubicBezTo>
                <a:lnTo>
                  <a:pt x="93" y="280"/>
                </a:lnTo>
                <a:close/>
                <a:moveTo>
                  <a:pt x="107" y="307"/>
                </a:moveTo>
                <a:lnTo>
                  <a:pt x="200" y="307"/>
                </a:lnTo>
                <a:lnTo>
                  <a:pt x="200" y="374"/>
                </a:lnTo>
                <a:lnTo>
                  <a:pt x="107" y="374"/>
                </a:lnTo>
                <a:lnTo>
                  <a:pt x="107" y="307"/>
                </a:lnTo>
                <a:close/>
                <a:moveTo>
                  <a:pt x="227" y="307"/>
                </a:moveTo>
                <a:lnTo>
                  <a:pt x="320" y="307"/>
                </a:lnTo>
                <a:lnTo>
                  <a:pt x="320" y="374"/>
                </a:lnTo>
                <a:lnTo>
                  <a:pt x="227" y="374"/>
                </a:lnTo>
                <a:lnTo>
                  <a:pt x="227" y="307"/>
                </a:lnTo>
                <a:close/>
                <a:moveTo>
                  <a:pt x="347" y="307"/>
                </a:moveTo>
                <a:lnTo>
                  <a:pt x="440" y="307"/>
                </a:lnTo>
                <a:lnTo>
                  <a:pt x="440" y="374"/>
                </a:lnTo>
                <a:lnTo>
                  <a:pt x="347" y="374"/>
                </a:lnTo>
                <a:lnTo>
                  <a:pt x="347" y="307"/>
                </a:lnTo>
                <a:close/>
                <a:moveTo>
                  <a:pt x="467" y="307"/>
                </a:moveTo>
                <a:lnTo>
                  <a:pt x="560" y="307"/>
                </a:lnTo>
                <a:lnTo>
                  <a:pt x="560" y="374"/>
                </a:lnTo>
                <a:lnTo>
                  <a:pt x="467" y="374"/>
                </a:lnTo>
                <a:lnTo>
                  <a:pt x="467" y="307"/>
                </a:lnTo>
                <a:close/>
                <a:moveTo>
                  <a:pt x="107" y="400"/>
                </a:moveTo>
                <a:lnTo>
                  <a:pt x="200" y="400"/>
                </a:lnTo>
                <a:lnTo>
                  <a:pt x="200" y="467"/>
                </a:lnTo>
                <a:lnTo>
                  <a:pt x="107" y="467"/>
                </a:lnTo>
                <a:lnTo>
                  <a:pt x="107" y="400"/>
                </a:lnTo>
                <a:close/>
                <a:moveTo>
                  <a:pt x="227" y="400"/>
                </a:moveTo>
                <a:lnTo>
                  <a:pt x="320" y="400"/>
                </a:lnTo>
                <a:lnTo>
                  <a:pt x="320" y="467"/>
                </a:lnTo>
                <a:lnTo>
                  <a:pt x="227" y="467"/>
                </a:lnTo>
                <a:lnTo>
                  <a:pt x="227" y="400"/>
                </a:lnTo>
                <a:close/>
                <a:moveTo>
                  <a:pt x="347" y="400"/>
                </a:moveTo>
                <a:lnTo>
                  <a:pt x="440" y="400"/>
                </a:lnTo>
                <a:lnTo>
                  <a:pt x="440" y="467"/>
                </a:lnTo>
                <a:lnTo>
                  <a:pt x="347" y="467"/>
                </a:lnTo>
                <a:lnTo>
                  <a:pt x="347" y="400"/>
                </a:lnTo>
                <a:close/>
                <a:moveTo>
                  <a:pt x="467" y="400"/>
                </a:moveTo>
                <a:lnTo>
                  <a:pt x="560" y="400"/>
                </a:lnTo>
                <a:lnTo>
                  <a:pt x="560" y="467"/>
                </a:lnTo>
                <a:lnTo>
                  <a:pt x="467" y="467"/>
                </a:lnTo>
                <a:lnTo>
                  <a:pt x="467" y="400"/>
                </a:lnTo>
                <a:close/>
                <a:moveTo>
                  <a:pt x="107" y="494"/>
                </a:moveTo>
                <a:lnTo>
                  <a:pt x="200" y="494"/>
                </a:lnTo>
                <a:lnTo>
                  <a:pt x="200" y="560"/>
                </a:lnTo>
                <a:lnTo>
                  <a:pt x="107" y="560"/>
                </a:lnTo>
                <a:lnTo>
                  <a:pt x="107" y="494"/>
                </a:lnTo>
                <a:close/>
                <a:moveTo>
                  <a:pt x="227" y="494"/>
                </a:moveTo>
                <a:lnTo>
                  <a:pt x="320" y="494"/>
                </a:lnTo>
                <a:lnTo>
                  <a:pt x="320" y="560"/>
                </a:lnTo>
                <a:lnTo>
                  <a:pt x="227" y="560"/>
                </a:lnTo>
                <a:lnTo>
                  <a:pt x="227" y="494"/>
                </a:lnTo>
                <a:close/>
                <a:moveTo>
                  <a:pt x="347" y="494"/>
                </a:moveTo>
                <a:lnTo>
                  <a:pt x="440" y="494"/>
                </a:lnTo>
                <a:lnTo>
                  <a:pt x="440" y="560"/>
                </a:lnTo>
                <a:lnTo>
                  <a:pt x="400" y="560"/>
                </a:lnTo>
                <a:lnTo>
                  <a:pt x="347" y="560"/>
                </a:lnTo>
                <a:lnTo>
                  <a:pt x="347" y="494"/>
                </a:lnTo>
                <a:close/>
                <a:moveTo>
                  <a:pt x="467" y="494"/>
                </a:moveTo>
                <a:lnTo>
                  <a:pt x="560" y="494"/>
                </a:lnTo>
                <a:lnTo>
                  <a:pt x="560" y="560"/>
                </a:lnTo>
                <a:lnTo>
                  <a:pt x="467" y="560"/>
                </a:lnTo>
                <a:lnTo>
                  <a:pt x="467" y="494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9" name="Labeled Field"/>
          <p:cNvGrpSpPr/>
          <p:nvPr/>
        </p:nvGrpSpPr>
        <p:grpSpPr>
          <a:xfrm>
            <a:off x="626811" y="2595067"/>
            <a:ext cx="2244855" cy="243503"/>
            <a:chOff x="716602" y="2039771"/>
            <a:chExt cx="2609285" cy="241092"/>
          </a:xfrm>
        </p:grpSpPr>
        <p:sp>
          <p:nvSpPr>
            <p:cNvPr id="81" name="Text Box"/>
            <p:cNvSpPr/>
            <p:nvPr/>
          </p:nvSpPr>
          <p:spPr>
            <a:xfrm>
              <a:off x="1777830" y="2039771"/>
              <a:ext cx="1548057" cy="24109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검색</a:t>
              </a:r>
              <a:r>
                <a:rPr lang="en-US" altLang="ko-KR" sz="900">
                  <a:solidFill>
                    <a:srgbClr val="000000"/>
                  </a:solidFill>
                  <a:latin typeface="맑은 고딕" panose="020B0503020000020004" pitchFamily="50" charset="-127"/>
                </a:rPr>
                <a:t> F3000019</a:t>
              </a:r>
              <a:endParaRPr lang="en-US" sz="9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Label"/>
            <p:cNvSpPr txBox="1"/>
            <p:nvPr/>
          </p:nvSpPr>
          <p:spPr>
            <a:xfrm>
              <a:off x="716602" y="2047495"/>
              <a:ext cx="1061228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</a:t>
              </a:r>
              <a:r>
                <a:rPr lang="en-US" altLang="ko-KR" sz="8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3" name="Zoom In"/>
          <p:cNvSpPr>
            <a:spLocks noChangeAspect="1" noEditPoints="1"/>
          </p:cNvSpPr>
          <p:nvPr/>
        </p:nvSpPr>
        <p:spPr bwMode="auto">
          <a:xfrm>
            <a:off x="2720054" y="2627844"/>
            <a:ext cx="141097" cy="142700"/>
          </a:xfrm>
          <a:custGeom>
            <a:avLst/>
            <a:gdLst>
              <a:gd name="T0" fmla="*/ 227 w 572"/>
              <a:gd name="T1" fmla="*/ 0 h 585"/>
              <a:gd name="T2" fmla="*/ 0 w 572"/>
              <a:gd name="T3" fmla="*/ 227 h 585"/>
              <a:gd name="T4" fmla="*/ 227 w 572"/>
              <a:gd name="T5" fmla="*/ 453 h 585"/>
              <a:gd name="T6" fmla="*/ 360 w 572"/>
              <a:gd name="T7" fmla="*/ 410 h 585"/>
              <a:gd name="T8" fmla="*/ 535 w 572"/>
              <a:gd name="T9" fmla="*/ 585 h 585"/>
              <a:gd name="T10" fmla="*/ 572 w 572"/>
              <a:gd name="T11" fmla="*/ 548 h 585"/>
              <a:gd name="T12" fmla="*/ 399 w 572"/>
              <a:gd name="T13" fmla="*/ 374 h 585"/>
              <a:gd name="T14" fmla="*/ 454 w 572"/>
              <a:gd name="T15" fmla="*/ 227 h 585"/>
              <a:gd name="T16" fmla="*/ 227 w 572"/>
              <a:gd name="T17" fmla="*/ 0 h 585"/>
              <a:gd name="T18" fmla="*/ 227 w 572"/>
              <a:gd name="T19" fmla="*/ 27 h 585"/>
              <a:gd name="T20" fmla="*/ 427 w 572"/>
              <a:gd name="T21" fmla="*/ 227 h 585"/>
              <a:gd name="T22" fmla="*/ 227 w 572"/>
              <a:gd name="T23" fmla="*/ 427 h 585"/>
              <a:gd name="T24" fmla="*/ 27 w 572"/>
              <a:gd name="T25" fmla="*/ 227 h 585"/>
              <a:gd name="T26" fmla="*/ 227 w 572"/>
              <a:gd name="T27" fmla="*/ 27 h 585"/>
              <a:gd name="T28" fmla="*/ 214 w 572"/>
              <a:gd name="T29" fmla="*/ 120 h 585"/>
              <a:gd name="T30" fmla="*/ 214 w 572"/>
              <a:gd name="T31" fmla="*/ 213 h 585"/>
              <a:gd name="T32" fmla="*/ 120 w 572"/>
              <a:gd name="T33" fmla="*/ 213 h 585"/>
              <a:gd name="T34" fmla="*/ 120 w 572"/>
              <a:gd name="T35" fmla="*/ 240 h 585"/>
              <a:gd name="T36" fmla="*/ 214 w 572"/>
              <a:gd name="T37" fmla="*/ 240 h 585"/>
              <a:gd name="T38" fmla="*/ 214 w 572"/>
              <a:gd name="T39" fmla="*/ 333 h 585"/>
              <a:gd name="T40" fmla="*/ 240 w 572"/>
              <a:gd name="T41" fmla="*/ 333 h 585"/>
              <a:gd name="T42" fmla="*/ 240 w 572"/>
              <a:gd name="T43" fmla="*/ 240 h 585"/>
              <a:gd name="T44" fmla="*/ 334 w 572"/>
              <a:gd name="T45" fmla="*/ 240 h 585"/>
              <a:gd name="T46" fmla="*/ 334 w 572"/>
              <a:gd name="T47" fmla="*/ 213 h 585"/>
              <a:gd name="T48" fmla="*/ 240 w 572"/>
              <a:gd name="T49" fmla="*/ 213 h 585"/>
              <a:gd name="T50" fmla="*/ 240 w 572"/>
              <a:gd name="T51" fmla="*/ 120 h 585"/>
              <a:gd name="T52" fmla="*/ 214 w 572"/>
              <a:gd name="T53" fmla="*/ 120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72" h="585">
                <a:moveTo>
                  <a:pt x="227" y="0"/>
                </a:moveTo>
                <a:cubicBezTo>
                  <a:pt x="102" y="0"/>
                  <a:pt x="0" y="102"/>
                  <a:pt x="0" y="227"/>
                </a:cubicBezTo>
                <a:cubicBezTo>
                  <a:pt x="0" y="352"/>
                  <a:pt x="102" y="453"/>
                  <a:pt x="227" y="453"/>
                </a:cubicBezTo>
                <a:cubicBezTo>
                  <a:pt x="277" y="453"/>
                  <a:pt x="322" y="437"/>
                  <a:pt x="360" y="410"/>
                </a:cubicBezTo>
                <a:lnTo>
                  <a:pt x="535" y="585"/>
                </a:lnTo>
                <a:lnTo>
                  <a:pt x="572" y="548"/>
                </a:lnTo>
                <a:lnTo>
                  <a:pt x="399" y="374"/>
                </a:lnTo>
                <a:cubicBezTo>
                  <a:pt x="433" y="334"/>
                  <a:pt x="454" y="283"/>
                  <a:pt x="454" y="227"/>
                </a:cubicBezTo>
                <a:cubicBezTo>
                  <a:pt x="454" y="102"/>
                  <a:pt x="352" y="0"/>
                  <a:pt x="227" y="0"/>
                </a:cubicBezTo>
                <a:close/>
                <a:moveTo>
                  <a:pt x="227" y="27"/>
                </a:moveTo>
                <a:cubicBezTo>
                  <a:pt x="338" y="27"/>
                  <a:pt x="427" y="116"/>
                  <a:pt x="427" y="227"/>
                </a:cubicBezTo>
                <a:cubicBezTo>
                  <a:pt x="427" y="337"/>
                  <a:pt x="338" y="427"/>
                  <a:pt x="227" y="427"/>
                </a:cubicBezTo>
                <a:cubicBezTo>
                  <a:pt x="116" y="427"/>
                  <a:pt x="27" y="337"/>
                  <a:pt x="27" y="227"/>
                </a:cubicBezTo>
                <a:cubicBezTo>
                  <a:pt x="27" y="116"/>
                  <a:pt x="116" y="27"/>
                  <a:pt x="227" y="27"/>
                </a:cubicBezTo>
                <a:close/>
                <a:moveTo>
                  <a:pt x="214" y="120"/>
                </a:moveTo>
                <a:lnTo>
                  <a:pt x="214" y="213"/>
                </a:lnTo>
                <a:lnTo>
                  <a:pt x="120" y="213"/>
                </a:lnTo>
                <a:lnTo>
                  <a:pt x="120" y="240"/>
                </a:lnTo>
                <a:lnTo>
                  <a:pt x="214" y="240"/>
                </a:lnTo>
                <a:lnTo>
                  <a:pt x="214" y="333"/>
                </a:lnTo>
                <a:lnTo>
                  <a:pt x="240" y="333"/>
                </a:lnTo>
                <a:lnTo>
                  <a:pt x="240" y="240"/>
                </a:lnTo>
                <a:lnTo>
                  <a:pt x="334" y="240"/>
                </a:lnTo>
                <a:lnTo>
                  <a:pt x="334" y="213"/>
                </a:lnTo>
                <a:lnTo>
                  <a:pt x="240" y="213"/>
                </a:lnTo>
                <a:lnTo>
                  <a:pt x="240" y="120"/>
                </a:lnTo>
                <a:lnTo>
                  <a:pt x="214" y="120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Label"/>
          <p:cNvSpPr txBox="1"/>
          <p:nvPr/>
        </p:nvSpPr>
        <p:spPr>
          <a:xfrm>
            <a:off x="2782055" y="2602797"/>
            <a:ext cx="1008112" cy="243503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품명   </a:t>
            </a:r>
            <a:r>
              <a: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Text Area"/>
          <p:cNvSpPr/>
          <p:nvPr/>
        </p:nvSpPr>
        <p:spPr>
          <a:xfrm>
            <a:off x="3793709" y="2613411"/>
            <a:ext cx="1375315" cy="22057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noProof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선택한 품목명 자동 조회</a:t>
            </a:r>
            <a:endParaRPr lang="en-US" sz="700" noProof="1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7" name="Labeled Field"/>
          <p:cNvGrpSpPr/>
          <p:nvPr/>
        </p:nvGrpSpPr>
        <p:grpSpPr>
          <a:xfrm>
            <a:off x="629092" y="2886361"/>
            <a:ext cx="2244855" cy="243503"/>
            <a:chOff x="716602" y="2039771"/>
            <a:chExt cx="2609285" cy="241092"/>
          </a:xfrm>
        </p:grpSpPr>
        <p:sp>
          <p:nvSpPr>
            <p:cNvPr id="98" name="Text Box"/>
            <p:cNvSpPr/>
            <p:nvPr/>
          </p:nvSpPr>
          <p:spPr>
            <a:xfrm>
              <a:off x="1777830" y="2039771"/>
              <a:ext cx="1548057" cy="24109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Key-In(</a:t>
              </a:r>
              <a:r>
                <a:rPr lang="ko-KR" altLang="en-US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숫자</a:t>
              </a:r>
              <a:r>
                <a:rPr lang="en-US" altLang="ko-KR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      </a:t>
              </a:r>
              <a:r>
                <a:rPr lang="en-US" altLang="ko-KR" sz="9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24</a:t>
              </a:r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Label"/>
            <p:cNvSpPr txBox="1"/>
            <p:nvPr/>
          </p:nvSpPr>
          <p:spPr>
            <a:xfrm>
              <a:off x="716602" y="2047495"/>
              <a:ext cx="1061228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지시폭</a:t>
              </a:r>
              <a:r>
                <a:rPr lang="en-US" altLang="ko-KR" sz="8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0" name="Labeled Field"/>
          <p:cNvGrpSpPr/>
          <p:nvPr/>
        </p:nvGrpSpPr>
        <p:grpSpPr>
          <a:xfrm>
            <a:off x="2861163" y="2886361"/>
            <a:ext cx="2305033" cy="243503"/>
            <a:chOff x="716602" y="2039771"/>
            <a:chExt cx="2679232" cy="241092"/>
          </a:xfrm>
        </p:grpSpPr>
        <p:sp>
          <p:nvSpPr>
            <p:cNvPr id="101" name="Text Box"/>
            <p:cNvSpPr/>
            <p:nvPr/>
          </p:nvSpPr>
          <p:spPr>
            <a:xfrm>
              <a:off x="1777830" y="2039771"/>
              <a:ext cx="1618004" cy="24109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Key-In(</a:t>
              </a:r>
              <a:r>
                <a:rPr lang="ko-KR" altLang="en-US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숫자</a:t>
              </a:r>
              <a:r>
                <a:rPr lang="en-US" altLang="ko-KR" sz="9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          </a:t>
              </a:r>
              <a:r>
                <a:rPr lang="en-US" altLang="ko-KR" sz="9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Label"/>
            <p:cNvSpPr txBox="1"/>
            <p:nvPr/>
          </p:nvSpPr>
          <p:spPr>
            <a:xfrm>
              <a:off x="716602" y="2047495"/>
              <a:ext cx="1061228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지시컷팅수</a:t>
              </a:r>
              <a:r>
                <a:rPr lang="en-US" altLang="ko-KR" sz="8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7" name="Popover" descr="&lt;SmartSettings&gt;&lt;SmartResize enabled=&quot;True&quot; minWidth=&quot;25&quot; minHeight=&quot;15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1870304" y="3215972"/>
            <a:ext cx="1436488" cy="741125"/>
            <a:chOff x="6106536" y="1688792"/>
            <a:chExt cx="1436488" cy="1011271"/>
          </a:xfrm>
          <a:solidFill>
            <a:srgbClr val="FFFFCC"/>
          </a:solidFill>
        </p:grpSpPr>
        <p:sp>
          <p:nvSpPr>
            <p:cNvPr id="119" name="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3"/>
              </p:custDataLst>
            </p:nvPr>
          </p:nvSpPr>
          <p:spPr>
            <a:xfrm>
              <a:off x="6106536" y="1843136"/>
              <a:ext cx="1436488" cy="856927"/>
            </a:xfrm>
            <a:prstGeom prst="roundRect">
              <a:avLst>
                <a:gd name="adj" fmla="val 3078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8016" tIns="45720" rIns="128016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00" b="1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품목선택 팝업에서 반제품에 대한 조회 및 선택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Arrow" descr="&lt;SmartSettings&gt;&lt;SmartResize anchorLeft=&quot;None&quot; anchorTop=&quot;Absolute&quot; anchorRight=&quot;None&quot; anchorBottom=&quot;None&quot; /&gt;&lt;/SmartSettings&gt;"/>
            <p:cNvSpPr/>
            <p:nvPr>
              <p:custDataLst>
                <p:tags r:id="rId4"/>
              </p:custDataLst>
            </p:nvPr>
          </p:nvSpPr>
          <p:spPr>
            <a:xfrm>
              <a:off x="6725322" y="1688792"/>
              <a:ext cx="198915" cy="154342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21" name="Gap" descr="&lt;SmartSettings&gt;&lt;SmartResize anchorLeft=&quot;None&quot; anchorTop=&quot;Absolute&quot; anchorRight=&quot;None&quot; anchorBottom=&quot;None&quot; /&gt;&lt;/SmartSettings&gt;"/>
            <p:cNvCxnSpPr/>
            <p:nvPr>
              <p:custDataLst>
                <p:tags r:id="rId5"/>
              </p:custDataLst>
            </p:nvPr>
          </p:nvCxnSpPr>
          <p:spPr>
            <a:xfrm rot="10800000">
              <a:off x="6732703" y="1843134"/>
              <a:ext cx="18415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7891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157728"/>
              </p:ext>
            </p:extLst>
          </p:nvPr>
        </p:nvGraphicFramePr>
        <p:xfrm>
          <a:off x="128466" y="25186"/>
          <a:ext cx="9649069" cy="502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생산관리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재작업지시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불량 건에 대한 재작업지시를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재작업지시는 품목전환 후 포장 및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Lot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발행하는 것으로 처리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 2023-02-22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이상성 부장과 협의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19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재작업지시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795089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상태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최초등록시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완료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단말기에서 실적 완료 건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2481" y="1614303"/>
            <a:ext cx="8928991" cy="1085850"/>
          </a:xfrm>
          <a:prstGeom prst="rect">
            <a:avLst/>
          </a:prstGeom>
        </p:spPr>
      </p:pic>
      <p:sp>
        <p:nvSpPr>
          <p:cNvPr id="1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3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368824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14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6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4458619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18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4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4"/>
            </p:custDataLst>
          </p:nvPr>
        </p:nvSpPr>
        <p:spPr>
          <a:xfrm>
            <a:off x="5532234" y="1318936"/>
            <a:ext cx="807450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명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Drop-Down Box"/>
          <p:cNvGrpSpPr/>
          <p:nvPr/>
        </p:nvGrpSpPr>
        <p:grpSpPr>
          <a:xfrm>
            <a:off x="272481" y="1326631"/>
            <a:ext cx="752251" cy="225703"/>
            <a:chOff x="595688" y="1268937"/>
            <a:chExt cx="1368150" cy="225703"/>
          </a:xfrm>
        </p:grpSpPr>
        <p:sp>
          <p:nvSpPr>
            <p:cNvPr id="23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1"/>
              </p:custDataLst>
            </p:nvPr>
          </p:nvSpPr>
          <p:spPr>
            <a:xfrm>
              <a:off x="595688" y="1268937"/>
              <a:ext cx="1368150" cy="22570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발생일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Date Field" descr="&lt;SmartSettings&gt;&lt;SmartResize enabled=&quot;True&quot; minWidth=&quot;20&quot; minHeight=&quot;13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1128055" y="1318936"/>
            <a:ext cx="1035146" cy="241092"/>
            <a:chOff x="928688" y="1261242"/>
            <a:chExt cx="1035146" cy="241092"/>
          </a:xfrm>
        </p:grpSpPr>
        <p:sp>
          <p:nvSpPr>
            <p:cNvPr id="26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9" name="Date Field" descr="&lt;SmartSettings&gt;&lt;SmartResize enabled=&quot;True&quot; minWidth=&quot;20&quot; minHeight=&quot;13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2303443" y="1318936"/>
            <a:ext cx="1035146" cy="241092"/>
            <a:chOff x="928688" y="1261242"/>
            <a:chExt cx="1035146" cy="241092"/>
          </a:xfrm>
        </p:grpSpPr>
        <p:sp>
          <p:nvSpPr>
            <p:cNvPr id="30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63201" y="1318936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sp>
        <p:nvSpPr>
          <p:cNvPr id="33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79431" y="995324"/>
            <a:ext cx="761201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확정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706551" y="986201"/>
            <a:ext cx="761201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확정취소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3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356717" y="2081549"/>
            <a:ext cx="106062" cy="106727"/>
            <a:chOff x="554563" y="2632644"/>
            <a:chExt cx="109867" cy="110556"/>
          </a:xfrm>
        </p:grpSpPr>
        <p:sp>
          <p:nvSpPr>
            <p:cNvPr id="37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356717" y="2441589"/>
            <a:ext cx="106062" cy="106727"/>
            <a:chOff x="554563" y="2632644"/>
            <a:chExt cx="109867" cy="110556"/>
          </a:xfrm>
        </p:grpSpPr>
        <p:sp>
          <p:nvSpPr>
            <p:cNvPr id="40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2" name="순서도: 병합 41"/>
          <p:cNvSpPr/>
          <p:nvPr/>
        </p:nvSpPr>
        <p:spPr>
          <a:xfrm>
            <a:off x="8697416" y="2060848"/>
            <a:ext cx="72008" cy="123315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병합 42"/>
          <p:cNvSpPr/>
          <p:nvPr/>
        </p:nvSpPr>
        <p:spPr>
          <a:xfrm>
            <a:off x="8697416" y="2441589"/>
            <a:ext cx="72008" cy="123315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Notification 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u/8+k/jb2XJW5vV362y1ymsG471+Ms+nb/PZyTxbXuQz/4UoYJmH6jKv62KWp5OqKtOzZdFunfnTAF5Mm84Ho/TseLVKCYs7DqA3TXgmNH9jhtd/Gy8GyOARxtt6UbUFCWeG5k+qd6/n2Spv0mX0UxpWfpVG39iiPsavc0hrPpOPpF8P4wjWeIrzdCva3/is6fTVATYAEM/du+nxbJZ+dEZz9lE6VXmLt32veSUCRHhj6yyE8fuHQO54HOo/Z8+zSV4yAvLbZ725H9Mw+LstHsujj4ZgWSDjL7L6olgqsi+z2Ywmeqv79fh5ft6Oem+N31SryKevios5td4ZHIg39s/rar1iEPJbfEzdF7Y2jYtbDI/L/9obV/CxHVfwqY6r9/mTihBbpJ+k9zeh1deCDlA4RJo8artx7jrAxspBGG5cOKbo8bNAHPHZGIDevx/l1PQTGcSt5GHs/7Ghy6jOHyaVNt9IrT7Ir08whfW1evvZJFvE2g0TjRtvJFkX3NcnGEP6Gj39bBIrbt+H6WXabyRZBOjXp5oB9vX6+yZoF++4ztt1vUzbep1HUPsl/Y/y0riK/jNgiBX6eUYv3Qze+/OXbPKeLqtilj4tmlXV5FvDThFci1tTK/1dxW27hcdyW5Bji2Jk6LeG0vdy8QT0wcMeYKzDkJLq4DIFz0IUOl7LVjX5afLn0iZfzvJ6JH7PcX3RpPkwyQPHuw6EUeCkWRM06gwLU+a/ppOS/sJf6EMzUnHzXHXFkMme3t5sdvH5TOSvY0Ujjim//H59QbCGOuyboPfsc9jKbeq2q8rfs9MhS7Gpy4gSfM9ePU3bf5HV9CswODGkH68QpH4QE8G9ra9vrf2+4SArRDgaYJlnACE8HxZwmWdDB3g2GUeeuEF7ZB4K4b7I3tIsrWszVQXktyGb0rRVTcYwO6eUSNrMqysi8915gYiA/kRXm2GHhNQ53+olrE6ol/EXTfWmLl63pDXHC/y+zod8BjwRgznwceSj82KZleXt+YvCFRpuOX5FAyD1f1ItvmSd3eGUGL4bLa/51f1m7Ea+XC96Eueada0BKbpR+JHqoc6nrCg6nxkxDjBzf9wlBnncrBcUXF4fhR+/LharkjAkccqmlA1s0rZSvkir8zRLP/JHkBJ/fjTuAL7bh2xIILm0uEw/Ss/EBGeT0nOSOmSxWSpN68QtvGnFoNOCSAlay1+3eOFKCP1e7+SYhvd64xfpJEVeCl8bmC7zFVJXRVYWP8CcsQp83ORE6zo//yyYLUvrj+4eEVGaNltS9vO8pnC9nZOiWOVTzPys34UwgDfRFq3IZONRrzOui307Yn+NZurwROS3nRfNWCaf/o2qQxDlGY3M9bXl+uoKdc8hVPQl09jV7Deid5G3/Q8H1JA6+SGLep5bjxW97zos576Jd4Wnz3P61q3U3Hux5ed5SyqDbAx+gr/Y55iRiJfZNVkgykfhU9/aEcHffRiTsZUM9SqeD5wkmP3bGvgbvIdgosc/WTQFaTv4b7e3oMMd4FGGuq3jbB7rVnYZ7oeJ4+Z0Eh6LZsj7P0wkN6Vw8FgUe7L2w8TyhpRJT5jNQ+L2ND/P1mWbXmblOpKtwPOeTBZx15ofvvg1V0U7nadbPK6v755PyVuMj/zR5hfxDIj/7dlhA+OZZ1iCb9fNs4GEU/cZEsFvtpcNUvTNdjSp8+ztDe3ic69q6xuZ/m9gIB86/7dksx9Nv28Q/v8y+bft58Nm/5Ys9v+ByTd29kfz/7PRywczwC0Z7TbzPxO36BYT3c7r6ooDcUr5rxeU+j99N81XGMjWR18tm/VqVdWUYepHLuyajAcX1vB87STZUJA7tCCEJ+IKnVC6rO6tyrxvcPjRS0q/USKCQ8CLgpZH/KSFC9qRqThHEMmZA2qdteR8riiNSVTFy33Qq6xuOVf1odFlsNzTTydEsxjvQ7/+d3B0HSyECZFVNfOIDx6F8z559rDP8ZvrFXc8KF08bLSCePECMVIRHoSTak1TQyB28QWvC+DLr9qibMaUFHiRLYJcDJr2k4rv794zLtxVk17g97M2X2BRwMPtc/v5BgkDRTwA8bVN/7khYIjOhv/c8D4eyADlDtq0oAHtHtKPx595oxSi08effHJDvIjnFv3hYVoK9VK/s+8V37+FSsXD+bNpttQc+2sF1d5OKeO5kXbmueWY8FiOf09mf1bnOc3D4hYUNs97YIWnlyAyKsCK2BjSwxKDgJMzXUOiMvS8J054ugl0RuWWM+g/fVY4v6Uj4D8DFnDoGcxsbSCuRnQ/LPpG1hv+v0ni7iLIIIE5Zvphkbe3NPP/TeJG1osG6WvCkh8WiWNrWf+fofItm96y2eBCdOx5D1KDBTqkec95HV7yZmC3JPAtyHBDkxu+vhUBb0G4weE6V+amMW/A9GvHYXjI0UUm+uTLL2xkmOaxlPbAMOFVP68uLvJask9bHz3LipIiSlqsL+xycPqLd35JZ523IVpMEXrylDfjj0bU7whrdfBytu6wBokHJ3jiwR+eD1wsfJXbZUIvDvwib5rsIo+uW3/dSE6HELaIkLnviw0HAgOzNMiAAdwhHuw6XbdbpeU3Y87ON4d9F/TQACJezfuNIb6+/Q2MIAQ8hH/PbXg/7AeX2r+BAfRgD40hZpdvNwzvT/2VfvyS/wc8FqjCnzgAAA==&lt;/Code&gt;&lt;CodeSignature&gt;qKo2vMZusdL0jk58LXpmjaZWccRB3NvXPqAPmtJrrpsvxSBE2Iz7ujHLp+ED86qq/9ijZs2rihfbq1/3MmGf9dmzZBZ1TOT9rW/1agrQ+9p5ce7SjcP8D14UxmPIx9nFWPnnMd3klwn94nEH2LTGk4Ev4XGd6pNnMjpxEcdV4D1yIwLe1SECQTzHOftrWNA9oFeec4FrS03y5LmjCPSw3dUf70Sa7zB9+S6noebuNugquLzYDfmGquxpdTUNOaF+DqsFyMp+hQ7CvZ0tmuvKOvYQ9MzK4/0YM3Eri3p87kwV5FmJp7u6NKRQjj5kSOhflRCVZXHTXY+7UjCLKSI2pQ==&lt;/CodeSignature&gt;&lt;/SmartOptions&gt;&lt;SmartResize enabled=&quot;True&quot; minWidth=&quot;55&quot; minHeight=&quot;25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693900" y="3239634"/>
            <a:ext cx="3423424" cy="470173"/>
            <a:chOff x="1652587" y="2331792"/>
            <a:chExt cx="3423424" cy="470173"/>
          </a:xfrm>
          <a:solidFill>
            <a:srgbClr val="FFFFCC"/>
          </a:solidFill>
        </p:grpSpPr>
        <p:sp>
          <p:nvSpPr>
            <p:cNvPr id="46" name="Box"/>
            <p:cNvSpPr/>
            <p:nvPr/>
          </p:nvSpPr>
          <p:spPr>
            <a:xfrm>
              <a:off x="1652587" y="2331792"/>
              <a:ext cx="3423424" cy="470173"/>
            </a:xfrm>
            <a:prstGeom prst="roundRect">
              <a:avLst>
                <a:gd name="adj" fmla="val 0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30352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재작업지시에서 확정 처리한 건은 현장단말기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재포장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화면에서만 조회됨</a:t>
              </a:r>
              <a:endParaRPr lang="en-US" altLang="ko-KR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7" name="Icons"/>
            <p:cNvGrpSpPr/>
            <p:nvPr/>
          </p:nvGrpSpPr>
          <p:grpSpPr>
            <a:xfrm>
              <a:off x="1752599" y="2419085"/>
              <a:ext cx="340520" cy="295590"/>
              <a:chOff x="773534" y="1669713"/>
              <a:chExt cx="457200" cy="396875"/>
            </a:xfrm>
            <a:grpFill/>
          </p:grpSpPr>
          <p:sp>
            <p:nvSpPr>
              <p:cNvPr id="48" name="Info Icon"/>
              <p:cNvSpPr>
                <a:spLocks noChangeAspect="1" noEditPoints="1"/>
              </p:cNvSpPr>
              <p:nvPr/>
            </p:nvSpPr>
            <p:spPr bwMode="auto">
              <a:xfrm>
                <a:off x="803697" y="1670507"/>
                <a:ext cx="396875" cy="395287"/>
              </a:xfrm>
              <a:custGeom>
                <a:avLst/>
                <a:gdLst>
                  <a:gd name="T0" fmla="*/ 550 w 1101"/>
                  <a:gd name="T1" fmla="*/ 231 h 1101"/>
                  <a:gd name="T2" fmla="*/ 480 w 1101"/>
                  <a:gd name="T3" fmla="*/ 301 h 1101"/>
                  <a:gd name="T4" fmla="*/ 550 w 1101"/>
                  <a:gd name="T5" fmla="*/ 372 h 1101"/>
                  <a:gd name="T6" fmla="*/ 621 w 1101"/>
                  <a:gd name="T7" fmla="*/ 301 h 1101"/>
                  <a:gd name="T8" fmla="*/ 550 w 1101"/>
                  <a:gd name="T9" fmla="*/ 231 h 1101"/>
                  <a:gd name="T10" fmla="*/ 494 w 1101"/>
                  <a:gd name="T11" fmla="*/ 455 h 1101"/>
                  <a:gd name="T12" fmla="*/ 494 w 1101"/>
                  <a:gd name="T13" fmla="*/ 851 h 1101"/>
                  <a:gd name="T14" fmla="*/ 607 w 1101"/>
                  <a:gd name="T15" fmla="*/ 851 h 1101"/>
                  <a:gd name="T16" fmla="*/ 607 w 1101"/>
                  <a:gd name="T17" fmla="*/ 455 h 1101"/>
                  <a:gd name="T18" fmla="*/ 494 w 1101"/>
                  <a:gd name="T19" fmla="*/ 455 h 1101"/>
                  <a:gd name="T20" fmla="*/ 1101 w 1101"/>
                  <a:gd name="T21" fmla="*/ 551 h 1101"/>
                  <a:gd name="T22" fmla="*/ 550 w 1101"/>
                  <a:gd name="T23" fmla="*/ 1101 h 1101"/>
                  <a:gd name="T24" fmla="*/ 0 w 1101"/>
                  <a:gd name="T25" fmla="*/ 551 h 1101"/>
                  <a:gd name="T26" fmla="*/ 550 w 1101"/>
                  <a:gd name="T27" fmla="*/ 0 h 1101"/>
                  <a:gd name="T28" fmla="*/ 1101 w 1101"/>
                  <a:gd name="T29" fmla="*/ 55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1" h="1101">
                    <a:moveTo>
                      <a:pt x="550" y="231"/>
                    </a:moveTo>
                    <a:cubicBezTo>
                      <a:pt x="511" y="231"/>
                      <a:pt x="480" y="262"/>
                      <a:pt x="480" y="301"/>
                    </a:cubicBezTo>
                    <a:cubicBezTo>
                      <a:pt x="480" y="340"/>
                      <a:pt x="511" y="372"/>
                      <a:pt x="550" y="372"/>
                    </a:cubicBezTo>
                    <a:cubicBezTo>
                      <a:pt x="589" y="372"/>
                      <a:pt x="621" y="340"/>
                      <a:pt x="621" y="301"/>
                    </a:cubicBezTo>
                    <a:cubicBezTo>
                      <a:pt x="621" y="262"/>
                      <a:pt x="589" y="231"/>
                      <a:pt x="550" y="231"/>
                    </a:cubicBezTo>
                    <a:close/>
                    <a:moveTo>
                      <a:pt x="494" y="455"/>
                    </a:moveTo>
                    <a:lnTo>
                      <a:pt x="494" y="851"/>
                    </a:lnTo>
                    <a:lnTo>
                      <a:pt x="607" y="851"/>
                    </a:lnTo>
                    <a:lnTo>
                      <a:pt x="607" y="455"/>
                    </a:lnTo>
                    <a:lnTo>
                      <a:pt x="494" y="455"/>
                    </a:lnTo>
                    <a:close/>
                    <a:moveTo>
                      <a:pt x="1101" y="551"/>
                    </a:moveTo>
                    <a:cubicBezTo>
                      <a:pt x="1101" y="855"/>
                      <a:pt x="854" y="1101"/>
                      <a:pt x="550" y="1101"/>
                    </a:cubicBezTo>
                    <a:cubicBezTo>
                      <a:pt x="247" y="1101"/>
                      <a:pt x="0" y="855"/>
                      <a:pt x="0" y="551"/>
                    </a:cubicBezTo>
                    <a:cubicBezTo>
                      <a:pt x="0" y="247"/>
                      <a:pt x="247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</a:path>
                </a:pathLst>
              </a:custGeom>
              <a:grp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Warning Icon" hidden="1"/>
              <p:cNvSpPr>
                <a:spLocks noChangeAspect="1" noEditPoints="1"/>
              </p:cNvSpPr>
              <p:nvPr/>
            </p:nvSpPr>
            <p:spPr bwMode="auto">
              <a:xfrm>
                <a:off x="773534" y="1670507"/>
                <a:ext cx="457200" cy="395287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grp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Error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70507"/>
                <a:ext cx="398463" cy="395287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grp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Question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69713"/>
                <a:ext cx="398463" cy="396875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grp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52" name="Tooltip" descr="&lt;SmartSettings&gt;&lt;SmartResize enabled=&quot;True&quot; minWidth=&quot;13&quot; minHeight=&quot;8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2410663" y="1021199"/>
            <a:ext cx="1903092" cy="207026"/>
            <a:chOff x="2674545" y="1217147"/>
            <a:chExt cx="1903092" cy="207026"/>
          </a:xfrm>
          <a:solidFill>
            <a:srgbClr val="FFFFCC"/>
          </a:solidFill>
        </p:grpSpPr>
        <p:sp>
          <p:nvSpPr>
            <p:cNvPr id="54" name="Box" descr="&lt;Tags&gt;&lt;SMARTRESIZEANCHORS&gt;Absolute,Absolute,Absolute,None&lt;/SMARTRESIZEANCHORS&gt;&lt;/Tags&gt;"/>
            <p:cNvSpPr/>
            <p:nvPr/>
          </p:nvSpPr>
          <p:spPr>
            <a:xfrm>
              <a:off x="2741237" y="1217147"/>
              <a:ext cx="1836400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상태가 등록인 건만 확정취소 가능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6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9779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19888" y="1626461"/>
            <a:ext cx="7585440" cy="1730532"/>
          </a:xfrm>
          <a:prstGeom prst="rect">
            <a:avLst/>
          </a:prstGeom>
        </p:spPr>
      </p:pic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689049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생산관리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외주임가공발주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스켈프 또는 파이프에 대한 외주 임가공에 대한 발주 정보를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21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외주임가공 발주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121058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발주 현황 조회 및 취소 기능은 탭으로 구성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발주번호 채번규칙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MB  + yymmdd + 3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자리 순차번호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일별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2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19888" y="1322770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13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8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9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3"/>
            </p:custDataLst>
          </p:nvPr>
        </p:nvSpPr>
        <p:spPr>
          <a:xfrm>
            <a:off x="2499478" y="1322770"/>
            <a:ext cx="807450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명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" name="Drop-Down Box" descr="&lt;SmartSettings&gt;&lt;SmartResize enabled=&quot;True&quot; minWidth=&quot;18&quot; minHeight=&quot;7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1409683" y="1322770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18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6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7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75184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발주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8461" y="2168537"/>
            <a:ext cx="1404418" cy="26250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19888" y="3782476"/>
            <a:ext cx="5857248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>
                <a:latin typeface="+mn-ea"/>
                <a:ea typeface="+mn-ea"/>
              </a:rPr>
              <a:t>발주대상 목록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16480" y="4040152"/>
            <a:ext cx="5857248" cy="105727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249144" y="3782476"/>
            <a:ext cx="1656184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>
                <a:latin typeface="+mn-ea"/>
                <a:ea typeface="+mn-ea"/>
              </a:rPr>
              <a:t>발주이력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270218" y="4039916"/>
            <a:ext cx="1635110" cy="1049262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232507" y="5401941"/>
            <a:ext cx="4240774" cy="370304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000" b="1">
                <a:solidFill>
                  <a:srgbClr val="FF0000"/>
                </a:solidFill>
              </a:rPr>
              <a:t>발주시 금액은 입력하지 않음 </a:t>
            </a:r>
            <a:r>
              <a:rPr lang="en-US" altLang="ko-KR" sz="1000" b="1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000" b="1">
                <a:solidFill>
                  <a:srgbClr val="FF0000"/>
                </a:solidFill>
              </a:rPr>
              <a:t>발주시 중량 또는 수량을 입력함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grpSp>
        <p:nvGrpSpPr>
          <p:cNvPr id="28" name="Tooltip" descr="&lt;SmartSettings&gt;&lt;SmartResize enabled=&quot;True&quot; minWidth=&quot;6&quot; minHeight=&quot;2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809220" y="5054902"/>
            <a:ext cx="1835972" cy="717343"/>
            <a:chOff x="3264875" y="1149496"/>
            <a:chExt cx="1835972" cy="717343"/>
          </a:xfrm>
          <a:solidFill>
            <a:srgbClr val="FFFFCC"/>
          </a:solidFill>
        </p:grpSpPr>
        <p:sp>
          <p:nvSpPr>
            <p:cNvPr id="29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4"/>
              </p:custDataLst>
            </p:nvPr>
          </p:nvSpPr>
          <p:spPr>
            <a:xfrm>
              <a:off x="3264875" y="1216186"/>
              <a:ext cx="1835972" cy="650653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발주일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입고예정일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달력 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발주중량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 Key-In(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소수점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2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자리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)</a:t>
              </a: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발주수량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 Key-In(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정수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)</a:t>
              </a: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거래처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1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389550" y="2057095"/>
            <a:ext cx="88527" cy="89910"/>
            <a:chOff x="553482" y="2628975"/>
            <a:chExt cx="88178" cy="89556"/>
          </a:xfrm>
        </p:grpSpPr>
        <p:sp>
          <p:nvSpPr>
            <p:cNvPr id="35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Check"/>
            <p:cNvSpPr>
              <a:spLocks noEditPoints="1"/>
            </p:cNvSpPr>
            <p:nvPr/>
          </p:nvSpPr>
          <p:spPr bwMode="auto">
            <a:xfrm>
              <a:off x="553482" y="2628975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390634" y="2279978"/>
            <a:ext cx="89347" cy="91942"/>
            <a:chOff x="554563" y="2632644"/>
            <a:chExt cx="88995" cy="91580"/>
          </a:xfrm>
        </p:grpSpPr>
        <p:sp>
          <p:nvSpPr>
            <p:cNvPr id="39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Check"/>
            <p:cNvSpPr>
              <a:spLocks noEditPoints="1"/>
            </p:cNvSpPr>
            <p:nvPr/>
          </p:nvSpPr>
          <p:spPr bwMode="auto">
            <a:xfrm>
              <a:off x="555380" y="2634668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390652" y="2499248"/>
            <a:ext cx="110305" cy="110996"/>
            <a:chOff x="554563" y="2632644"/>
            <a:chExt cx="109867" cy="110556"/>
          </a:xfrm>
        </p:grpSpPr>
        <p:sp>
          <p:nvSpPr>
            <p:cNvPr id="42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390652" y="2718448"/>
            <a:ext cx="110305" cy="110996"/>
            <a:chOff x="554563" y="2632644"/>
            <a:chExt cx="109867" cy="110556"/>
          </a:xfrm>
        </p:grpSpPr>
        <p:sp>
          <p:nvSpPr>
            <p:cNvPr id="45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350996" y="4690939"/>
            <a:ext cx="110305" cy="110996"/>
            <a:chOff x="554563" y="2632644"/>
            <a:chExt cx="109867" cy="110556"/>
          </a:xfrm>
        </p:grpSpPr>
        <p:sp>
          <p:nvSpPr>
            <p:cNvPr id="48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349915" y="4910153"/>
            <a:ext cx="88530" cy="91947"/>
            <a:chOff x="553482" y="2632644"/>
            <a:chExt cx="88178" cy="91582"/>
          </a:xfrm>
        </p:grpSpPr>
        <p:sp>
          <p:nvSpPr>
            <p:cNvPr id="51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Check"/>
            <p:cNvSpPr>
              <a:spLocks noEditPoints="1"/>
            </p:cNvSpPr>
            <p:nvPr/>
          </p:nvSpPr>
          <p:spPr bwMode="auto">
            <a:xfrm>
              <a:off x="553482" y="2634670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43796" y="4847073"/>
            <a:ext cx="1244724" cy="230504"/>
          </a:xfrm>
          <a:prstGeom prst="rect">
            <a:avLst/>
          </a:prstGeom>
        </p:spPr>
      </p:pic>
      <p:grpSp>
        <p:nvGrpSpPr>
          <p:cNvPr id="5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386016" y="2943232"/>
            <a:ext cx="110305" cy="110996"/>
            <a:chOff x="554563" y="2632644"/>
            <a:chExt cx="109867" cy="110556"/>
          </a:xfrm>
        </p:grpSpPr>
        <p:sp>
          <p:nvSpPr>
            <p:cNvPr id="55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386016" y="3162432"/>
            <a:ext cx="110305" cy="110996"/>
            <a:chOff x="554563" y="2632644"/>
            <a:chExt cx="109867" cy="110556"/>
          </a:xfrm>
        </p:grpSpPr>
        <p:sp>
          <p:nvSpPr>
            <p:cNvPr id="61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2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4592961" y="2503588"/>
            <a:ext cx="2376264" cy="483282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000" b="1">
                <a:solidFill>
                  <a:srgbClr val="FF0000"/>
                </a:solidFill>
              </a:rPr>
              <a:t>발주 시 선택하는 입고될 품목이 아니고 출고될 품목을 선택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300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59504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생산관리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외주임가공입고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 &gt; Excel Import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양식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외주임가공 입고 시 사용할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Excel Import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양식임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6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외주임가공 입고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0000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2568" y="1052736"/>
            <a:ext cx="2592288" cy="387221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스켈프 입고 </a:t>
            </a:r>
            <a:r>
              <a:rPr lang="en-US" altLang="ko-KR" sz="1400">
                <a:solidFill>
                  <a:schemeClr val="tx1"/>
                </a:solidFill>
              </a:rPr>
              <a:t>Excel </a:t>
            </a:r>
            <a:r>
              <a:rPr lang="ko-KR" altLang="en-US" sz="1400">
                <a:solidFill>
                  <a:schemeClr val="tx1"/>
                </a:solidFill>
              </a:rPr>
              <a:t>양식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92512" y="3498231"/>
            <a:ext cx="2592288" cy="387221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파이프 입고 </a:t>
            </a:r>
            <a:r>
              <a:rPr lang="en-US" altLang="ko-KR" sz="1400">
                <a:solidFill>
                  <a:schemeClr val="tx1"/>
                </a:solidFill>
              </a:rPr>
              <a:t>Excel </a:t>
            </a:r>
            <a:r>
              <a:rPr lang="ko-KR" altLang="en-US" sz="1400">
                <a:solidFill>
                  <a:schemeClr val="tx1"/>
                </a:solidFill>
              </a:rPr>
              <a:t>양식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61846"/>
              </p:ext>
            </p:extLst>
          </p:nvPr>
        </p:nvGraphicFramePr>
        <p:xfrm>
          <a:off x="428345" y="1576839"/>
          <a:ext cx="4524656" cy="1099031"/>
        </p:xfrm>
        <a:graphic>
          <a:graphicData uri="http://schemas.openxmlformats.org/drawingml/2006/table">
            <a:tbl>
              <a:tblPr/>
              <a:tblGrid>
                <a:gridCol w="247778">
                  <a:extLst>
                    <a:ext uri="{9D8B030D-6E8A-4147-A177-3AD203B41FA5}">
                      <a16:colId xmlns:a16="http://schemas.microsoft.com/office/drawing/2014/main" val="2516196736"/>
                    </a:ext>
                  </a:extLst>
                </a:gridCol>
                <a:gridCol w="872612">
                  <a:extLst>
                    <a:ext uri="{9D8B030D-6E8A-4147-A177-3AD203B41FA5}">
                      <a16:colId xmlns:a16="http://schemas.microsoft.com/office/drawing/2014/main" val="1928846834"/>
                    </a:ext>
                  </a:extLst>
                </a:gridCol>
                <a:gridCol w="280098">
                  <a:extLst>
                    <a:ext uri="{9D8B030D-6E8A-4147-A177-3AD203B41FA5}">
                      <a16:colId xmlns:a16="http://schemas.microsoft.com/office/drawing/2014/main" val="3270779087"/>
                    </a:ext>
                  </a:extLst>
                </a:gridCol>
                <a:gridCol w="280098">
                  <a:extLst>
                    <a:ext uri="{9D8B030D-6E8A-4147-A177-3AD203B41FA5}">
                      <a16:colId xmlns:a16="http://schemas.microsoft.com/office/drawing/2014/main" val="3605927058"/>
                    </a:ext>
                  </a:extLst>
                </a:gridCol>
                <a:gridCol w="700244">
                  <a:extLst>
                    <a:ext uri="{9D8B030D-6E8A-4147-A177-3AD203B41FA5}">
                      <a16:colId xmlns:a16="http://schemas.microsoft.com/office/drawing/2014/main" val="240764790"/>
                    </a:ext>
                  </a:extLst>
                </a:gridCol>
                <a:gridCol w="797201">
                  <a:extLst>
                    <a:ext uri="{9D8B030D-6E8A-4147-A177-3AD203B41FA5}">
                      <a16:colId xmlns:a16="http://schemas.microsoft.com/office/drawing/2014/main" val="2829275715"/>
                    </a:ext>
                  </a:extLst>
                </a:gridCol>
                <a:gridCol w="624834">
                  <a:extLst>
                    <a:ext uri="{9D8B030D-6E8A-4147-A177-3AD203B41FA5}">
                      <a16:colId xmlns:a16="http://schemas.microsoft.com/office/drawing/2014/main" val="660389555"/>
                    </a:ext>
                  </a:extLst>
                </a:gridCol>
                <a:gridCol w="721791">
                  <a:extLst>
                    <a:ext uri="{9D8B030D-6E8A-4147-A177-3AD203B41FA5}">
                      <a16:colId xmlns:a16="http://schemas.microsoft.com/office/drawing/2014/main" val="2578483676"/>
                    </a:ext>
                  </a:extLst>
                </a:gridCol>
              </a:tblGrid>
              <a:tr h="3663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발주번호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발주순번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입고일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입고품목코드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입고중량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Ton)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입고금액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115518"/>
                  </a:ext>
                </a:extLst>
              </a:tr>
              <a:tr h="1831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MB230101001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2023-02-02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1,964.00 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1,320.00 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844030"/>
                  </a:ext>
                </a:extLst>
              </a:tr>
              <a:tr h="1831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MB230101001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2023-02-02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982.00 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1,320.00 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612580"/>
                  </a:ext>
                </a:extLst>
              </a:tr>
              <a:tr h="1831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MB230101001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2023-02-02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H2000194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1,900.00 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1,320.00 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480454"/>
                  </a:ext>
                </a:extLst>
              </a:tr>
              <a:tr h="1831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MB230101001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2023-02-02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H2000195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1,600.00 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1,320.00 </a:t>
                      </a:r>
                    </a:p>
                  </a:txBody>
                  <a:tcPr marL="6316" marR="6316" marT="63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6933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809006"/>
              </p:ext>
            </p:extLst>
          </p:nvPr>
        </p:nvGraphicFramePr>
        <p:xfrm>
          <a:off x="422568" y="4067283"/>
          <a:ext cx="5422795" cy="524586"/>
        </p:xfrm>
        <a:graphic>
          <a:graphicData uri="http://schemas.openxmlformats.org/drawingml/2006/table">
            <a:tbl>
              <a:tblPr/>
              <a:tblGrid>
                <a:gridCol w="174440">
                  <a:extLst>
                    <a:ext uri="{9D8B030D-6E8A-4147-A177-3AD203B41FA5}">
                      <a16:colId xmlns:a16="http://schemas.microsoft.com/office/drawing/2014/main" val="2719869886"/>
                    </a:ext>
                  </a:extLst>
                </a:gridCol>
                <a:gridCol w="614331">
                  <a:extLst>
                    <a:ext uri="{9D8B030D-6E8A-4147-A177-3AD203B41FA5}">
                      <a16:colId xmlns:a16="http://schemas.microsoft.com/office/drawing/2014/main" val="1178585006"/>
                    </a:ext>
                  </a:extLst>
                </a:gridCol>
                <a:gridCol w="394385">
                  <a:extLst>
                    <a:ext uri="{9D8B030D-6E8A-4147-A177-3AD203B41FA5}">
                      <a16:colId xmlns:a16="http://schemas.microsoft.com/office/drawing/2014/main" val="1226202796"/>
                    </a:ext>
                  </a:extLst>
                </a:gridCol>
                <a:gridCol w="492981">
                  <a:extLst>
                    <a:ext uri="{9D8B030D-6E8A-4147-A177-3AD203B41FA5}">
                      <a16:colId xmlns:a16="http://schemas.microsoft.com/office/drawing/2014/main" val="4165138808"/>
                    </a:ext>
                  </a:extLst>
                </a:gridCol>
                <a:gridCol w="561240">
                  <a:extLst>
                    <a:ext uri="{9D8B030D-6E8A-4147-A177-3AD203B41FA5}">
                      <a16:colId xmlns:a16="http://schemas.microsoft.com/office/drawing/2014/main" val="54901143"/>
                    </a:ext>
                  </a:extLst>
                </a:gridCol>
                <a:gridCol w="439891">
                  <a:extLst>
                    <a:ext uri="{9D8B030D-6E8A-4147-A177-3AD203B41FA5}">
                      <a16:colId xmlns:a16="http://schemas.microsoft.com/office/drawing/2014/main" val="3209310901"/>
                    </a:ext>
                  </a:extLst>
                </a:gridCol>
                <a:gridCol w="523319">
                  <a:extLst>
                    <a:ext uri="{9D8B030D-6E8A-4147-A177-3AD203B41FA5}">
                      <a16:colId xmlns:a16="http://schemas.microsoft.com/office/drawing/2014/main" val="3324564592"/>
                    </a:ext>
                  </a:extLst>
                </a:gridCol>
                <a:gridCol w="508150">
                  <a:extLst>
                    <a:ext uri="{9D8B030D-6E8A-4147-A177-3AD203B41FA5}">
                      <a16:colId xmlns:a16="http://schemas.microsoft.com/office/drawing/2014/main" val="3911755293"/>
                    </a:ext>
                  </a:extLst>
                </a:gridCol>
                <a:gridCol w="857029">
                  <a:extLst>
                    <a:ext uri="{9D8B030D-6E8A-4147-A177-3AD203B41FA5}">
                      <a16:colId xmlns:a16="http://schemas.microsoft.com/office/drawing/2014/main" val="458525146"/>
                    </a:ext>
                  </a:extLst>
                </a:gridCol>
                <a:gridCol w="857029">
                  <a:extLst>
                    <a:ext uri="{9D8B030D-6E8A-4147-A177-3AD203B41FA5}">
                      <a16:colId xmlns:a16="http://schemas.microsoft.com/office/drawing/2014/main" val="731537751"/>
                    </a:ext>
                  </a:extLst>
                </a:gridCol>
              </a:tblGrid>
              <a:tr h="229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발주번호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발주순번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입고품목코드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 속수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B/D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 낱본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입고합계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입고중량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입고금액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389715"/>
                  </a:ext>
                </a:extLst>
              </a:tr>
              <a:tr h="14769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MB230101001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F3000003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1,964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1,320.00 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525586"/>
                  </a:ext>
                </a:extLst>
              </a:tr>
              <a:tr h="14769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MB230102002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F3000005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1,900 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1,320.00 </a:t>
                      </a:r>
                    </a:p>
                  </a:txBody>
                  <a:tcPr marL="5093" marR="5093" marT="50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678034"/>
                  </a:ext>
                </a:extLst>
              </a:tr>
            </a:tbl>
          </a:graphicData>
        </a:graphic>
      </p:graphicFrame>
      <p:grpSp>
        <p:nvGrpSpPr>
          <p:cNvPr id="32" name="Tooltip" descr="&lt;SmartSettings&gt;&lt;SmartResize enabled=&quot;True&quot; minWidth=&quot;13&quot; minHeight=&quot;8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4889450" y="1741218"/>
            <a:ext cx="4232079" cy="650653"/>
            <a:chOff x="2674545" y="995334"/>
            <a:chExt cx="4232079" cy="650653"/>
          </a:xfrm>
          <a:solidFill>
            <a:srgbClr val="FFFFFF"/>
          </a:solidFill>
        </p:grpSpPr>
        <p:sp>
          <p:nvSpPr>
            <p:cNvPr id="33" name="Box" descr="&lt;SmartSettings&gt;&lt;SmartResize anchorLeft=&quot;Absolute&quot; anchorTop=&quot;Absolute&quot; anchorRight=&quot;None&quot; anchorBottom=&quot;Absolute&quot; /&gt;&lt;/SmartSettings&gt;"/>
            <p:cNvSpPr/>
            <p:nvPr>
              <p:custDataLst>
                <p:tags r:id="rId5"/>
              </p:custDataLst>
            </p:nvPr>
          </p:nvSpPr>
          <p:spPr>
            <a:xfrm>
              <a:off x="2741237" y="995334"/>
              <a:ext cx="4165387" cy="650653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발주번호 및 발주순번 기준으로 입고할 스켈프의 품목코드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금액을 입력함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한 행당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개의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가 발행됨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Ex) 1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개의 발주건에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개의 스켈프가 입고되면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개의 행이 존재해야 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Tooltip" descr="&lt;SmartSettings&gt;&lt;SmartResize enabled=&quot;True&quot; minWidth=&quot;13&quot; minHeight=&quot;8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5845363" y="4078187"/>
            <a:ext cx="2857968" cy="502777"/>
            <a:chOff x="2674545" y="1069272"/>
            <a:chExt cx="2857968" cy="502777"/>
          </a:xfrm>
          <a:solidFill>
            <a:srgbClr val="FFFFFF"/>
          </a:solidFill>
        </p:grpSpPr>
        <p:sp>
          <p:nvSpPr>
            <p:cNvPr id="38" name="Box" descr="&lt;SmartSettings&gt;&lt;SmartResize anchorLeft=&quot;Absolute&quot; anchorTop=&quot;Absolute&quot; anchorRight=&quot;None&quot; anchorBottom=&quot;Absolute&quot; /&gt;&lt;/SmartSettings&gt;"/>
            <p:cNvSpPr/>
            <p:nvPr>
              <p:custDataLst>
                <p:tags r:id="rId4"/>
              </p:custDataLst>
            </p:nvPr>
          </p:nvSpPr>
          <p:spPr>
            <a:xfrm>
              <a:off x="2741237" y="1069272"/>
              <a:ext cx="2791276" cy="502777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파이프의 경우 속수에 따른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개수 및 낱본 수 입력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 입고 금액 입력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파이프 개당 단가를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MES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내부적으로 산정하여 관리 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2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176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588170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생산관리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외주임가공입고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스켈프 또는 파이프에 대한 외주 임가공에 대한 발주건에 대하여 입고 처리한다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20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외주임가공 입고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1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19888" y="1331049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12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8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9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3"/>
            </p:custDataLst>
          </p:nvPr>
        </p:nvSpPr>
        <p:spPr>
          <a:xfrm>
            <a:off x="2499478" y="1331049"/>
            <a:ext cx="807450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명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" name="Drop-Down Box" descr="&lt;SmartSettings&gt;&lt;SmartResize enabled=&quot;True&quot; minWidth=&quot;18&quot; minHeight=&quot;7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1409683" y="1331049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17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4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6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75184" y="995324"/>
            <a:ext cx="837456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스켈프 입고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1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813408" y="995324"/>
            <a:ext cx="837456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파이프 입고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5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3568697" y="990059"/>
            <a:ext cx="837456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입고 취소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0040" y="2376872"/>
            <a:ext cx="7495032" cy="19259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344932" y="2418476"/>
            <a:ext cx="110305" cy="110996"/>
            <a:chOff x="554563" y="2632644"/>
            <a:chExt cx="109867" cy="110556"/>
          </a:xfrm>
        </p:grpSpPr>
        <p:sp>
          <p:nvSpPr>
            <p:cNvPr id="30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344488" y="2060848"/>
            <a:ext cx="110305" cy="110996"/>
            <a:chOff x="554563" y="2632644"/>
            <a:chExt cx="109867" cy="110556"/>
          </a:xfrm>
        </p:grpSpPr>
        <p:sp>
          <p:nvSpPr>
            <p:cNvPr id="33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344488" y="2669932"/>
            <a:ext cx="110305" cy="110996"/>
            <a:chOff x="554563" y="2632644"/>
            <a:chExt cx="109867" cy="110556"/>
          </a:xfrm>
        </p:grpSpPr>
        <p:sp>
          <p:nvSpPr>
            <p:cNvPr id="37" name="Box"/>
            <p:cNvSpPr/>
            <p:nvPr/>
          </p:nvSpPr>
          <p:spPr>
            <a:xfrm>
              <a:off x="554563" y="2632644"/>
              <a:ext cx="83573" cy="8218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448944" y="3497481"/>
            <a:ext cx="3457281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>
                <a:latin typeface="+mn-ea"/>
                <a:ea typeface="+mn-ea"/>
              </a:rPr>
              <a:t>Lot </a:t>
            </a:r>
            <a:r>
              <a:rPr lang="ko-KR" altLang="en-US" sz="800" b="1">
                <a:latin typeface="+mn-ea"/>
                <a:ea typeface="+mn-ea"/>
              </a:rPr>
              <a:t>정보</a:t>
            </a:r>
            <a:r>
              <a:rPr lang="en-US" altLang="ko-KR" sz="800" b="1">
                <a:latin typeface="+mn-ea"/>
                <a:ea typeface="+mn-ea"/>
              </a:rPr>
              <a:t>(</a:t>
            </a:r>
            <a:r>
              <a:rPr lang="ko-KR" altLang="en-US" sz="800" b="1">
                <a:latin typeface="+mn-ea"/>
                <a:ea typeface="+mn-ea"/>
              </a:rPr>
              <a:t>파이프</a:t>
            </a:r>
            <a:r>
              <a:rPr lang="en-US" altLang="ko-KR" sz="800" b="1">
                <a:latin typeface="+mn-ea"/>
                <a:ea typeface="+mn-ea"/>
              </a:rPr>
              <a:t>)</a:t>
            </a:r>
            <a:endParaRPr lang="ko-KR" altLang="en-US" sz="800" b="1">
              <a:latin typeface="+mn-ea"/>
              <a:ea typeface="+mn-ea"/>
            </a:endParaRPr>
          </a:p>
        </p:txBody>
      </p:sp>
      <p:sp>
        <p:nvSpPr>
          <p:cNvPr id="46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696681" y="990059"/>
            <a:ext cx="837456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입고완료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4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3380274" y="1345412"/>
            <a:ext cx="1119262" cy="212366"/>
            <a:chOff x="554563" y="2592239"/>
            <a:chExt cx="1119262" cy="212366"/>
          </a:xfrm>
        </p:grpSpPr>
        <p:sp>
          <p:nvSpPr>
            <p:cNvPr id="48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Label"/>
            <p:cNvSpPr txBox="1"/>
            <p:nvPr/>
          </p:nvSpPr>
          <p:spPr>
            <a:xfrm>
              <a:off x="686119" y="2592239"/>
              <a:ext cx="987706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입고완료건 포함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2684" y="1616986"/>
            <a:ext cx="7520632" cy="1175325"/>
          </a:xfrm>
          <a:prstGeom prst="rect">
            <a:avLst/>
          </a:prstGeom>
        </p:spPr>
      </p:pic>
      <p:grpSp>
        <p:nvGrpSpPr>
          <p:cNvPr id="51" name="Cutout"/>
          <p:cNvGrpSpPr/>
          <p:nvPr/>
        </p:nvGrpSpPr>
        <p:grpSpPr>
          <a:xfrm>
            <a:off x="7713151" y="1668506"/>
            <a:ext cx="303937" cy="1042681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52" name="Fill"/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Border"/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4448944" y="3768480"/>
            <a:ext cx="837456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QR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인쇄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819928"/>
              </p:ext>
            </p:extLst>
          </p:nvPr>
        </p:nvGraphicFramePr>
        <p:xfrm>
          <a:off x="4448946" y="4111636"/>
          <a:ext cx="3457280" cy="1189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46459954"/>
                    </a:ext>
                  </a:extLst>
                </a:gridCol>
                <a:gridCol w="311075">
                  <a:extLst>
                    <a:ext uri="{9D8B030D-6E8A-4147-A177-3AD203B41FA5}">
                      <a16:colId xmlns:a16="http://schemas.microsoft.com/office/drawing/2014/main" val="2613300077"/>
                    </a:ext>
                  </a:extLst>
                </a:gridCol>
                <a:gridCol w="553021">
                  <a:extLst>
                    <a:ext uri="{9D8B030D-6E8A-4147-A177-3AD203B41FA5}">
                      <a16:colId xmlns:a16="http://schemas.microsoft.com/office/drawing/2014/main" val="2919029674"/>
                    </a:ext>
                  </a:extLst>
                </a:gridCol>
                <a:gridCol w="483894">
                  <a:extLst>
                    <a:ext uri="{9D8B030D-6E8A-4147-A177-3AD203B41FA5}">
                      <a16:colId xmlns:a16="http://schemas.microsoft.com/office/drawing/2014/main" val="768439106"/>
                    </a:ext>
                  </a:extLst>
                </a:gridCol>
                <a:gridCol w="691276">
                  <a:extLst>
                    <a:ext uri="{9D8B030D-6E8A-4147-A177-3AD203B41FA5}">
                      <a16:colId xmlns:a16="http://schemas.microsoft.com/office/drawing/2014/main" val="2103353920"/>
                    </a:ext>
                  </a:extLst>
                </a:gridCol>
                <a:gridCol w="656713">
                  <a:extLst>
                    <a:ext uri="{9D8B030D-6E8A-4147-A177-3AD203B41FA5}">
                      <a16:colId xmlns:a16="http://schemas.microsoft.com/office/drawing/2014/main" val="3575291490"/>
                    </a:ext>
                  </a:extLst>
                </a:gridCol>
                <a:gridCol w="553021">
                  <a:extLst>
                    <a:ext uri="{9D8B030D-6E8A-4147-A177-3AD203B41FA5}">
                      <a16:colId xmlns:a16="http://schemas.microsoft.com/office/drawing/2014/main" val="3184338130"/>
                    </a:ext>
                  </a:extLst>
                </a:gridCol>
              </a:tblGrid>
              <a:tr h="213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8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ysClr val="windowText" lastClr="000000"/>
                          </a:solidFill>
                        </a:rPr>
                        <a:t>선택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ysClr val="windowText" lastClr="000000"/>
                          </a:solidFill>
                        </a:rPr>
                        <a:t>B/D</a:t>
                      </a:r>
                      <a:endParaRPr lang="ko-KR" altLang="en-US" sz="8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ysClr val="windowText" lastClr="000000"/>
                          </a:solidFill>
                        </a:rPr>
                        <a:t>낱본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ysClr val="windowText" lastClr="000000"/>
                          </a:solidFill>
                        </a:rPr>
                        <a:t>Lot</a:t>
                      </a:r>
                      <a:r>
                        <a:rPr lang="en-US" altLang="ko-KR" sz="800" baseline="0">
                          <a:solidFill>
                            <a:sysClr val="windowText" lastClr="000000"/>
                          </a:solidFill>
                        </a:rPr>
                        <a:t> No</a:t>
                      </a:r>
                      <a:endParaRPr lang="ko-KR" altLang="en-US" sz="8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ysClr val="windowText" lastClr="000000"/>
                          </a:solidFill>
                        </a:rPr>
                        <a:t>마지막 인쇄일자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ysClr val="windowText" lastClr="000000"/>
                          </a:solidFill>
                        </a:rPr>
                        <a:t>마지막 인쇄자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457861"/>
                  </a:ext>
                </a:extLst>
              </a:tr>
              <a:tr h="2137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G-230201-001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192403"/>
                  </a:ext>
                </a:extLst>
              </a:tr>
              <a:tr h="2137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G-230201-002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73631"/>
                  </a:ext>
                </a:extLst>
              </a:tr>
              <a:tr h="182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G-230201-003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930430"/>
                  </a:ext>
                </a:extLst>
              </a:tr>
              <a:tr h="182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G-230201-004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227416"/>
                  </a:ext>
                </a:extLst>
              </a:tr>
            </a:tbl>
          </a:graphicData>
        </a:graphic>
      </p:graphicFrame>
      <p:grpSp>
        <p:nvGrpSpPr>
          <p:cNvPr id="96" name="Tooltip" descr="&lt;SmartSettings&gt;&lt;SmartResize enabled=&quot;True&quot; minWidth=&quot;13&quot; minHeight=&quot;8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5230400" y="3799831"/>
            <a:ext cx="1234606" cy="207026"/>
            <a:chOff x="2674545" y="1217147"/>
            <a:chExt cx="1234606" cy="207026"/>
          </a:xfrm>
          <a:solidFill>
            <a:srgbClr val="FFFFCC"/>
          </a:solidFill>
        </p:grpSpPr>
        <p:sp>
          <p:nvSpPr>
            <p:cNvPr id="97" name="Box" descr="&lt;Tags&gt;&lt;SMARTRESIZEANCHORS&gt;Absolute,Absolute,Absolute,None&lt;/SMARTRESIZEANCHORS&gt;&lt;/Tags&gt;"/>
            <p:cNvSpPr/>
            <p:nvPr/>
          </p:nvSpPr>
          <p:spPr>
            <a:xfrm>
              <a:off x="2741237" y="1217147"/>
              <a:ext cx="1167914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선택건 입고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인쇄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99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312684" y="3481028"/>
            <a:ext cx="3457281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>
                <a:latin typeface="+mn-ea"/>
                <a:ea typeface="+mn-ea"/>
              </a:rPr>
              <a:t>Lot </a:t>
            </a:r>
            <a:r>
              <a:rPr lang="ko-KR" altLang="en-US" sz="800" b="1">
                <a:latin typeface="+mn-ea"/>
                <a:ea typeface="+mn-ea"/>
              </a:rPr>
              <a:t>정보</a:t>
            </a:r>
            <a:r>
              <a:rPr lang="en-US" altLang="ko-KR" sz="800" b="1">
                <a:latin typeface="+mn-ea"/>
                <a:ea typeface="+mn-ea"/>
              </a:rPr>
              <a:t>(</a:t>
            </a:r>
            <a:r>
              <a:rPr lang="ko-KR" altLang="en-US" sz="800" b="1">
                <a:latin typeface="+mn-ea"/>
                <a:ea typeface="+mn-ea"/>
              </a:rPr>
              <a:t>스켈프</a:t>
            </a:r>
            <a:r>
              <a:rPr lang="en-US" altLang="ko-KR" sz="800" b="1">
                <a:latin typeface="+mn-ea"/>
                <a:ea typeface="+mn-ea"/>
              </a:rPr>
              <a:t>)</a:t>
            </a:r>
            <a:endParaRPr lang="ko-KR" altLang="en-US" sz="800" b="1">
              <a:latin typeface="+mn-ea"/>
              <a:ea typeface="+mn-ea"/>
            </a:endParaRPr>
          </a:p>
        </p:txBody>
      </p:sp>
      <p:sp>
        <p:nvSpPr>
          <p:cNvPr id="101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312684" y="3752027"/>
            <a:ext cx="837456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QR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인쇄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24444"/>
              </p:ext>
            </p:extLst>
          </p:nvPr>
        </p:nvGraphicFramePr>
        <p:xfrm>
          <a:off x="312686" y="4095183"/>
          <a:ext cx="3457281" cy="1433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46459954"/>
                    </a:ext>
                  </a:extLst>
                </a:gridCol>
                <a:gridCol w="327578">
                  <a:extLst>
                    <a:ext uri="{9D8B030D-6E8A-4147-A177-3AD203B41FA5}">
                      <a16:colId xmlns:a16="http://schemas.microsoft.com/office/drawing/2014/main" val="261330007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91902967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768439106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72169575"/>
                    </a:ext>
                  </a:extLst>
                </a:gridCol>
                <a:gridCol w="696993">
                  <a:extLst>
                    <a:ext uri="{9D8B030D-6E8A-4147-A177-3AD203B41FA5}">
                      <a16:colId xmlns:a16="http://schemas.microsoft.com/office/drawing/2014/main" val="2103353920"/>
                    </a:ext>
                  </a:extLst>
                </a:gridCol>
                <a:gridCol w="464143">
                  <a:extLst>
                    <a:ext uri="{9D8B030D-6E8A-4147-A177-3AD203B41FA5}">
                      <a16:colId xmlns:a16="http://schemas.microsoft.com/office/drawing/2014/main" val="3575291490"/>
                    </a:ext>
                  </a:extLst>
                </a:gridCol>
                <a:gridCol w="464143">
                  <a:extLst>
                    <a:ext uri="{9D8B030D-6E8A-4147-A177-3AD203B41FA5}">
                      <a16:colId xmlns:a16="http://schemas.microsoft.com/office/drawing/2014/main" val="3184338130"/>
                    </a:ext>
                  </a:extLst>
                </a:gridCol>
              </a:tblGrid>
              <a:tr h="213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8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ysClr val="windowText" lastClr="000000"/>
                          </a:solidFill>
                        </a:rPr>
                        <a:t>선택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ysClr val="windowText" lastClr="000000"/>
                          </a:solidFill>
                        </a:rPr>
                        <a:t>입고품목코드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ysClr val="windowText" lastClr="000000"/>
                          </a:solidFill>
                        </a:rPr>
                        <a:t>입고중량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ysClr val="windowText" lastClr="000000"/>
                          </a:solidFill>
                        </a:rPr>
                        <a:t>입고금액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ysClr val="windowText" lastClr="000000"/>
                          </a:solidFill>
                        </a:rPr>
                        <a:t>Lot</a:t>
                      </a:r>
                      <a:r>
                        <a:rPr lang="en-US" altLang="ko-KR" sz="800" baseline="0">
                          <a:solidFill>
                            <a:sysClr val="windowText" lastClr="000000"/>
                          </a:solidFill>
                        </a:rPr>
                        <a:t> No</a:t>
                      </a:r>
                      <a:endParaRPr lang="ko-KR" altLang="en-US" sz="8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ysClr val="windowText" lastClr="000000"/>
                          </a:solidFill>
                        </a:rPr>
                        <a:t>마지막 인쇄일자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ysClr val="windowText" lastClr="000000"/>
                          </a:solidFill>
                        </a:rPr>
                        <a:t>마지막 인쇄자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457861"/>
                  </a:ext>
                </a:extLst>
              </a:tr>
              <a:tr h="2137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G-230201-001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192403"/>
                  </a:ext>
                </a:extLst>
              </a:tr>
              <a:tr h="2137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G-230201-002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73631"/>
                  </a:ext>
                </a:extLst>
              </a:tr>
              <a:tr h="182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G-230201-003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930430"/>
                  </a:ext>
                </a:extLst>
              </a:tr>
              <a:tr h="182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G-230201-004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227416"/>
                  </a:ext>
                </a:extLst>
              </a:tr>
            </a:tbl>
          </a:graphicData>
        </a:graphic>
      </p:graphicFrame>
      <p:grpSp>
        <p:nvGrpSpPr>
          <p:cNvPr id="103" name="Tooltip" descr="&lt;SmartSettings&gt;&lt;SmartResize enabled=&quot;True&quot; minWidth=&quot;13&quot; minHeight=&quot;8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1094140" y="3783378"/>
            <a:ext cx="1234606" cy="207026"/>
            <a:chOff x="2674545" y="1217147"/>
            <a:chExt cx="1234606" cy="207026"/>
          </a:xfrm>
          <a:solidFill>
            <a:srgbClr val="FFFFCC"/>
          </a:solidFill>
        </p:grpSpPr>
        <p:sp>
          <p:nvSpPr>
            <p:cNvPr id="104" name="Box" descr="&lt;Tags&gt;&lt;SMARTRESIZEANCHORS&gt;Absolute,Absolute,Absolute,None&lt;/SMARTRESIZEANCHORS&gt;&lt;/Tags&gt;"/>
            <p:cNvSpPr/>
            <p:nvPr/>
          </p:nvSpPr>
          <p:spPr>
            <a:xfrm>
              <a:off x="2741237" y="1217147"/>
              <a:ext cx="1167914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선택건 입고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인쇄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6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Notification 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u/8+k/jb2XJW5vV362y1ymsG471+Ms+nb/PZyTxbXuQz/4UoYJmH6jKv62KWp5OqKtOzZdFunfnTAF5Mm84Ho/TseLVKCYs7DqA3TXgmNH9jhtd/Gy8GyOARxtt6UbUFCWeG5k+qd6/n2Spv0mX0UxpWfpVG39iiPsavc0hrPpOPpF8P4wjWeIrzdCva3/is6fTVATYAEM/du+nxbJZ+dEZz9lE6VXmLt32veSUCRHhj6yyE8fuHQO54HOo/Z8+zSV4yAvLbZ725H9Mw+LstHsujj4ZgWSDjL7L6olgqsi+z2Ywmeqv79fh5ft6Oem+N31SryKevios5td4ZHIg39s/rar1iEPJbfEzdF7Y2jYtbDI/L/9obV/CxHVfwqY6r9/mTihBbpJ+k9zeh1deCDlA4RJo8artx7jrAxspBGG5cOKbo8bNAHPHZGIDevx/l1PQTGcSt5GHs/7Ghy6jOHyaVNt9IrT7Ir08whfW1evvZJFvE2g0TjRtvJFkX3NcnGEP6Gj39bBIrbt+H6WXabyRZBOjXp5oB9vX6+yZoF++4ztt1vUzbep1HUPsl/Y/y0riK/jNgiBX6eUYv3Qze+/OXbPKeLqtilj4tmlXV5FvDThFci1tTK/1dxW27hcdyW5Bji2Jk6LeG0vdy8QT0wcMeYKzDkJLq4DIFz0IUOl7LVjX5afLn0iZfzvJ6JH7PcX3RpPkwyQPHuw6EUeCkWRM06gwLU+a/ppOS/sJf6EMzUnHzXHXFkMme3t5sdvH5TOSvY0Ujjim//H59QbCGOuyboPfsc9jKbeq2q8rfs9MhS7Gpy4gSfM9ePU3bf5HV9CswODGkH68QpH4QE8G9ra9vrf2+4SArRDgaYJlnACE8HxZwmWdDB3g2GUeeuEF7ZB4K4b7I3tIsrWszVQXktyGb0rRVTcYwO6eUSNrMqysi8915gYiA/kRXm2GHhNQ53+olrE6ol/EXTfWmLl63pDXHC/y+zod8BjwRgznwceSj82KZleXt+YvCFRpuOX5FAyD1f1ItvmSd3eGUGL4bLa/51f1m7Ea+XC96Eueada0BKbpR+JHqoc6nrCg6nxkxDjBzf9wlBnncrBcUXF4fhR+/LharkjAkccqmlA1s0rZSvkir8zRLP/JHkBJ/fjTuAL7bh2xIILm0uEw/Ss/EBGeT0nOSOmSxWSpN68QtvGnFoNOCSAlay1+3eOFKCP1e7+SYhvd64xfpJEVeCl8bmC7zFVJXRVYWP8CcsQp83ORE6zo//yyYLUvrj+4eEVGaNltS9vO8pnC9nZOiWOVTzPys34UwgDfRFq3IZONRrzOui307Yn+NZurwROS3nRfNWCaf/o2qQxDlGY3M9bXl+uoKdc8hVPQl09jV7Deid5G3/Q8H1JA6+SGLep5bjxW97zos576Jd4Wnz3P61q3U3Hux5ed5SyqDbAx+gr/Y55iRiJfZNVkgykfhU9/aEcHffRiTsZUM9SqeD5wkmP3bGvgbvIdgosc/WTQFaTv4b7e3oMMd4FGGuq3jbB7rVnYZ7oeJ4+Z0Eh6LZsj7P0wkN6Vw8FgUe7L2w8TyhpRJT5jNQ+L2ND/P1mWbXmblOpKtwPOeTBZx15ofvvg1V0U7nadbPK6v755PyVuMj/zR5hfxDIj/7dlhA+OZZ1iCb9fNs4GEU/cZEsFvtpcNUvTNdjSp8+ztDe3ic69q6xuZ/m9gIB86/7dksx9Nv28Q/v8y+bft58Nm/5Ys9v+ByTd29kfz/7PRywczwC0Z7TbzPxO36BYT3c7r6ooDcUr5rxeU+j99N81XGMjWR18tm/VqVdWUYepHLuyajAcX1vB87STZUJA7tCCEJ+IKnVC6rO6tyrxvcPjRS0q/USKCQ8CLgpZH/KSFC9qRqThHEMmZA2qdteR8riiNSVTFy33Qq6xuOVf1odFlsNzTTydEsxjvQ7/+d3B0HSyECZFVNfOIDx6F8z559rDP8ZvrFXc8KF08bLSCePECMVIRHoSTak1TQyB28QWvC+DLr9qibMaUFHiRLYJcDJr2k4rv794zLtxVk17g97M2X2BRwMPtc/v5BgkDRTwA8bVN/7khYIjOhv/c8D4eyADlDtq0oAHtHtKPx595oxSi08effHJDvIjnFv3hYVoK9VK/s+8V37+FSsXD+bNpttQc+2sF1d5OKeO5kXbmueWY8FiOf09mf1bnOc3D4hYUNs97YIWnlyAyKsCK2BjSwxKDgJMzXUOiMvS8J054ugl0RuWWM+g/fVY4v6Uj4D8DFnDoGcxsbSCuRnQ/LPpG1hv+v0ni7iLIIIE5Zvphkbe3NPP/TeJG1osG6WvCkh8WiWNrWf+fofItm96y2eBCdOx5D1KDBTqkec95HV7yZmC3JPAtyHBDkxu+vhUBb0G4weE6V+amMW/A9GvHYXjI0UUm+uTLL2xkmOaxlPbAMOFVP68uLvJask9bHz3LipIiSlqsL+xycPqLd35JZ523IVpMEXrylDfjj0bU7whrdfBytu6wBokHJ3jiwR+eD1wsfJXbZUIvDvwib5rsIo+uW3/dSE6HELaIkLnviw0HAgOzNMiAAdwhHuw6XbdbpeU3Y87ON4d9F/TQACJezfuNIb6+/Q2MIAQ8hH/PbXg/7AeX2r+BAfRgD40hZpdvNwzvT/2VfvyS/wc8FqjCnzgAAA==&lt;/Code&gt;&lt;CodeSignature&gt;qKo2vMZusdL0jk58LXpmjaZWccRB3NvXPqAPmtJrrpsvxSBE2Iz7ujHLp+ED86qq/9ijZs2rihfbq1/3MmGf9dmzZBZ1TOT9rW/1agrQ+9p5ce7SjcP8D14UxmPIx9nFWPnnMd3klwn94nEH2LTGk4Ev4XGd6pNnMjpxEcdV4D1yIwLe1SECQTzHOftrWNA9oFeec4FrS03y5LmjCPSw3dUf70Sa7zB9+S6noebuNugquLzYDfmGquxpdTUNOaF+DqsFyMp+hQ7CvZ0tmuvKOvYQ9MzK4/0YM3Eri3p87kwV5FmJp7u6NKRQjj5kSOhflRCVZXHTXY+7UjCLKSI2pQ==&lt;/CodeSignature&gt;&lt;/SmartOptions&gt;&lt;SmartResize enabled=&quot;True&quot; minWidth=&quot;55&quot; minHeight=&quot;25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1094140" y="5595593"/>
            <a:ext cx="5595145" cy="745966"/>
            <a:chOff x="1652586" y="2331792"/>
            <a:chExt cx="5595145" cy="470173"/>
          </a:xfrm>
          <a:solidFill>
            <a:srgbClr val="FFFFCC"/>
          </a:solidFill>
        </p:grpSpPr>
        <p:sp>
          <p:nvSpPr>
            <p:cNvPr id="108" name="Box"/>
            <p:cNvSpPr/>
            <p:nvPr/>
          </p:nvSpPr>
          <p:spPr>
            <a:xfrm>
              <a:off x="1652586" y="2331792"/>
              <a:ext cx="5595145" cy="470173"/>
            </a:xfrm>
            <a:prstGeom prst="roundRect">
              <a:avLst>
                <a:gd name="adj" fmla="val 0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30352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Excel 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양식 규칙</a:t>
              </a:r>
              <a:endParaRPr lang="en-US" altLang="ko-KR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300"/>
                </a:spcAft>
              </a:pPr>
              <a:r>
                <a:rPr 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- 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스켈프 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 시 개별 중량 및 금액 입력</a:t>
              </a:r>
              <a:endParaRPr lang="en-US" altLang="ko-KR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>
                <a:spcAft>
                  <a:spcPts val="300"/>
                </a:spcAft>
                <a:buFontTx/>
                <a:buChar char="-"/>
              </a:pP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파이프 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속수에 따른 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 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수와 낱본 수량 입력 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개별 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B/D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과 낱본에 대한 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Lot 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발행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9" name="Icons"/>
            <p:cNvGrpSpPr/>
            <p:nvPr/>
          </p:nvGrpSpPr>
          <p:grpSpPr>
            <a:xfrm>
              <a:off x="1752599" y="2419085"/>
              <a:ext cx="340520" cy="295590"/>
              <a:chOff x="773534" y="1669713"/>
              <a:chExt cx="457200" cy="396875"/>
            </a:xfrm>
            <a:grpFill/>
          </p:grpSpPr>
          <p:sp>
            <p:nvSpPr>
              <p:cNvPr id="110" name="Info Icon"/>
              <p:cNvSpPr>
                <a:spLocks noChangeAspect="1" noEditPoints="1"/>
              </p:cNvSpPr>
              <p:nvPr/>
            </p:nvSpPr>
            <p:spPr bwMode="auto">
              <a:xfrm>
                <a:off x="803697" y="1670507"/>
                <a:ext cx="396875" cy="395287"/>
              </a:xfrm>
              <a:custGeom>
                <a:avLst/>
                <a:gdLst>
                  <a:gd name="T0" fmla="*/ 550 w 1101"/>
                  <a:gd name="T1" fmla="*/ 231 h 1101"/>
                  <a:gd name="T2" fmla="*/ 480 w 1101"/>
                  <a:gd name="T3" fmla="*/ 301 h 1101"/>
                  <a:gd name="T4" fmla="*/ 550 w 1101"/>
                  <a:gd name="T5" fmla="*/ 372 h 1101"/>
                  <a:gd name="T6" fmla="*/ 621 w 1101"/>
                  <a:gd name="T7" fmla="*/ 301 h 1101"/>
                  <a:gd name="T8" fmla="*/ 550 w 1101"/>
                  <a:gd name="T9" fmla="*/ 231 h 1101"/>
                  <a:gd name="T10" fmla="*/ 494 w 1101"/>
                  <a:gd name="T11" fmla="*/ 455 h 1101"/>
                  <a:gd name="T12" fmla="*/ 494 w 1101"/>
                  <a:gd name="T13" fmla="*/ 851 h 1101"/>
                  <a:gd name="T14" fmla="*/ 607 w 1101"/>
                  <a:gd name="T15" fmla="*/ 851 h 1101"/>
                  <a:gd name="T16" fmla="*/ 607 w 1101"/>
                  <a:gd name="T17" fmla="*/ 455 h 1101"/>
                  <a:gd name="T18" fmla="*/ 494 w 1101"/>
                  <a:gd name="T19" fmla="*/ 455 h 1101"/>
                  <a:gd name="T20" fmla="*/ 1101 w 1101"/>
                  <a:gd name="T21" fmla="*/ 551 h 1101"/>
                  <a:gd name="T22" fmla="*/ 550 w 1101"/>
                  <a:gd name="T23" fmla="*/ 1101 h 1101"/>
                  <a:gd name="T24" fmla="*/ 0 w 1101"/>
                  <a:gd name="T25" fmla="*/ 551 h 1101"/>
                  <a:gd name="T26" fmla="*/ 550 w 1101"/>
                  <a:gd name="T27" fmla="*/ 0 h 1101"/>
                  <a:gd name="T28" fmla="*/ 1101 w 1101"/>
                  <a:gd name="T29" fmla="*/ 55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1" h="1101">
                    <a:moveTo>
                      <a:pt x="550" y="231"/>
                    </a:moveTo>
                    <a:cubicBezTo>
                      <a:pt x="511" y="231"/>
                      <a:pt x="480" y="262"/>
                      <a:pt x="480" y="301"/>
                    </a:cubicBezTo>
                    <a:cubicBezTo>
                      <a:pt x="480" y="340"/>
                      <a:pt x="511" y="372"/>
                      <a:pt x="550" y="372"/>
                    </a:cubicBezTo>
                    <a:cubicBezTo>
                      <a:pt x="589" y="372"/>
                      <a:pt x="621" y="340"/>
                      <a:pt x="621" y="301"/>
                    </a:cubicBezTo>
                    <a:cubicBezTo>
                      <a:pt x="621" y="262"/>
                      <a:pt x="589" y="231"/>
                      <a:pt x="550" y="231"/>
                    </a:cubicBezTo>
                    <a:close/>
                    <a:moveTo>
                      <a:pt x="494" y="455"/>
                    </a:moveTo>
                    <a:lnTo>
                      <a:pt x="494" y="851"/>
                    </a:lnTo>
                    <a:lnTo>
                      <a:pt x="607" y="851"/>
                    </a:lnTo>
                    <a:lnTo>
                      <a:pt x="607" y="455"/>
                    </a:lnTo>
                    <a:lnTo>
                      <a:pt x="494" y="455"/>
                    </a:lnTo>
                    <a:close/>
                    <a:moveTo>
                      <a:pt x="1101" y="551"/>
                    </a:moveTo>
                    <a:cubicBezTo>
                      <a:pt x="1101" y="855"/>
                      <a:pt x="854" y="1101"/>
                      <a:pt x="550" y="1101"/>
                    </a:cubicBezTo>
                    <a:cubicBezTo>
                      <a:pt x="247" y="1101"/>
                      <a:pt x="0" y="855"/>
                      <a:pt x="0" y="551"/>
                    </a:cubicBezTo>
                    <a:cubicBezTo>
                      <a:pt x="0" y="247"/>
                      <a:pt x="247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</a:path>
                </a:pathLst>
              </a:custGeom>
              <a:grp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1" name="Warning Icon" hidden="1"/>
              <p:cNvSpPr>
                <a:spLocks noChangeAspect="1" noEditPoints="1"/>
              </p:cNvSpPr>
              <p:nvPr/>
            </p:nvSpPr>
            <p:spPr bwMode="auto">
              <a:xfrm>
                <a:off x="773534" y="1670507"/>
                <a:ext cx="457200" cy="395287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grp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2" name="Error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70507"/>
                <a:ext cx="398463" cy="395287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grp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3" name="Question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69713"/>
                <a:ext cx="398463" cy="396875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grp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55" name="Tooltip" descr="&lt;SmartSettings&gt;&lt;SmartResize enabled=&quot;True&quot; minWidth=&quot;6&quot; minHeight=&quot;20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2733265" y="2706047"/>
            <a:ext cx="1731328" cy="865218"/>
            <a:chOff x="3317197" y="1149496"/>
            <a:chExt cx="1731328" cy="865218"/>
          </a:xfrm>
          <a:solidFill>
            <a:srgbClr val="FFFFCC"/>
          </a:solidFill>
        </p:grpSpPr>
        <p:sp>
          <p:nvSpPr>
            <p:cNvPr id="60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1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3317197" y="1216186"/>
              <a:ext cx="1731328" cy="798528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 시 발행된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별 합계 정보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스켈프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합계 중량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=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입고중량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파이프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합계수량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=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입고수량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합계중량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=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입고중량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입고금액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=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입고금액 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609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84757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생산관리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실적현황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생산의뢰번호별 공정 실적에 대한 정보를 조회한다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11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실적현황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806025"/>
              </p:ext>
            </p:extLst>
          </p:nvPr>
        </p:nvGraphicFramePr>
        <p:xfrm>
          <a:off x="3728864" y="1806697"/>
          <a:ext cx="4752528" cy="352154"/>
        </p:xfrm>
        <a:graphic>
          <a:graphicData uri="http://schemas.openxmlformats.org/drawingml/2006/table">
            <a:tbl>
              <a:tblPr/>
              <a:tblGrid>
                <a:gridCol w="834354">
                  <a:extLst>
                    <a:ext uri="{9D8B030D-6E8A-4147-A177-3AD203B41FA5}">
                      <a16:colId xmlns:a16="http://schemas.microsoft.com/office/drawing/2014/main" val="2653067750"/>
                    </a:ext>
                  </a:extLst>
                </a:gridCol>
                <a:gridCol w="749822">
                  <a:extLst>
                    <a:ext uri="{9D8B030D-6E8A-4147-A177-3AD203B41FA5}">
                      <a16:colId xmlns:a16="http://schemas.microsoft.com/office/drawing/2014/main" val="4231197348"/>
                    </a:ext>
                  </a:extLst>
                </a:gridCol>
                <a:gridCol w="556236">
                  <a:extLst>
                    <a:ext uri="{9D8B030D-6E8A-4147-A177-3AD203B41FA5}">
                      <a16:colId xmlns:a16="http://schemas.microsoft.com/office/drawing/2014/main" val="1816749571"/>
                    </a:ext>
                  </a:extLst>
                </a:gridCol>
                <a:gridCol w="653029">
                  <a:extLst>
                    <a:ext uri="{9D8B030D-6E8A-4147-A177-3AD203B41FA5}">
                      <a16:colId xmlns:a16="http://schemas.microsoft.com/office/drawing/2014/main" val="886670904"/>
                    </a:ext>
                  </a:extLst>
                </a:gridCol>
                <a:gridCol w="653029">
                  <a:extLst>
                    <a:ext uri="{9D8B030D-6E8A-4147-A177-3AD203B41FA5}">
                      <a16:colId xmlns:a16="http://schemas.microsoft.com/office/drawing/2014/main" val="2043628118"/>
                    </a:ext>
                  </a:extLst>
                </a:gridCol>
                <a:gridCol w="653029">
                  <a:extLst>
                    <a:ext uri="{9D8B030D-6E8A-4147-A177-3AD203B41FA5}">
                      <a16:colId xmlns:a16="http://schemas.microsoft.com/office/drawing/2014/main" val="272250225"/>
                    </a:ext>
                  </a:extLst>
                </a:gridCol>
                <a:gridCol w="653029">
                  <a:extLst>
                    <a:ext uri="{9D8B030D-6E8A-4147-A177-3AD203B41FA5}">
                      <a16:colId xmlns:a16="http://schemas.microsoft.com/office/drawing/2014/main" val="666989794"/>
                    </a:ext>
                  </a:extLst>
                </a:gridCol>
              </a:tblGrid>
              <a:tr h="1189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품목코드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 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형태코드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재질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MILL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호칭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투입중량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506418"/>
                  </a:ext>
                </a:extLst>
              </a:tr>
              <a:tr h="1128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1,964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940160"/>
                  </a:ext>
                </a:extLst>
              </a:tr>
              <a:tr h="1189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869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728864" y="1592224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조관</a:t>
            </a:r>
            <a:r>
              <a:rPr lang="en-US" altLang="ko-KR" sz="1000" b="1">
                <a:latin typeface="+mn-ea"/>
                <a:ea typeface="+mn-ea"/>
              </a:rPr>
              <a:t>_</a:t>
            </a:r>
            <a:r>
              <a:rPr lang="ko-KR" altLang="en-US" sz="1000" b="1">
                <a:latin typeface="+mn-ea"/>
                <a:ea typeface="+mn-ea"/>
              </a:rPr>
              <a:t>투입 실적 정보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401732"/>
              </p:ext>
            </p:extLst>
          </p:nvPr>
        </p:nvGraphicFramePr>
        <p:xfrm>
          <a:off x="3728864" y="2372221"/>
          <a:ext cx="6033120" cy="769620"/>
        </p:xfrm>
        <a:graphic>
          <a:graphicData uri="http://schemas.openxmlformats.org/drawingml/2006/table">
            <a:tbl>
              <a:tblPr firstRow="1" bandRow="1"/>
              <a:tblGrid>
                <a:gridCol w="556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1357856153"/>
                    </a:ext>
                  </a:extLst>
                </a:gridCol>
                <a:gridCol w="524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5979">
                  <a:extLst>
                    <a:ext uri="{9D8B030D-6E8A-4147-A177-3AD203B41FA5}">
                      <a16:colId xmlns:a16="http://schemas.microsoft.com/office/drawing/2014/main" val="1990796550"/>
                    </a:ext>
                  </a:extLst>
                </a:gridCol>
                <a:gridCol w="502760">
                  <a:extLst>
                    <a:ext uri="{9D8B030D-6E8A-4147-A177-3AD203B41FA5}">
                      <a16:colId xmlns:a16="http://schemas.microsoft.com/office/drawing/2014/main" val="860094448"/>
                    </a:ext>
                  </a:extLst>
                </a:gridCol>
                <a:gridCol w="502760">
                  <a:extLst>
                    <a:ext uri="{9D8B030D-6E8A-4147-A177-3AD203B41FA5}">
                      <a16:colId xmlns:a16="http://schemas.microsoft.com/office/drawing/2014/main" val="3758980082"/>
                    </a:ext>
                  </a:extLst>
                </a:gridCol>
                <a:gridCol w="502760">
                  <a:extLst>
                    <a:ext uri="{9D8B030D-6E8A-4147-A177-3AD203B41FA5}">
                      <a16:colId xmlns:a16="http://schemas.microsoft.com/office/drawing/2014/main" val="113711059"/>
                    </a:ext>
                  </a:extLst>
                </a:gridCol>
                <a:gridCol w="502760">
                  <a:extLst>
                    <a:ext uri="{9D8B030D-6E8A-4147-A177-3AD203B41FA5}">
                      <a16:colId xmlns:a16="http://schemas.microsoft.com/office/drawing/2014/main" val="285725212"/>
                    </a:ext>
                  </a:extLst>
                </a:gridCol>
                <a:gridCol w="502760">
                  <a:extLst>
                    <a:ext uri="{9D8B030D-6E8A-4147-A177-3AD203B41FA5}">
                      <a16:colId xmlns:a16="http://schemas.microsoft.com/office/drawing/2014/main" val="2375185198"/>
                    </a:ext>
                  </a:extLst>
                </a:gridCol>
                <a:gridCol w="502760">
                  <a:extLst>
                    <a:ext uri="{9D8B030D-6E8A-4147-A177-3AD203B41FA5}">
                      <a16:colId xmlns:a16="http://schemas.microsoft.com/office/drawing/2014/main" val="1288109067"/>
                    </a:ext>
                  </a:extLst>
                </a:gridCol>
                <a:gridCol w="502760">
                  <a:extLst>
                    <a:ext uri="{9D8B030D-6E8A-4147-A177-3AD203B41FA5}">
                      <a16:colId xmlns:a16="http://schemas.microsoft.com/office/drawing/2014/main" val="37387073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품목코드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</a:t>
                      </a:r>
                      <a:endParaRPr lang="en-US" altLang="ko-KR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 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재질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MILL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외경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실두께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투입중량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가용중량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컷팅수량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컷팅중량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스크랩</a:t>
                      </a:r>
                      <a:endParaRPr lang="en-US" altLang="ko-KR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불량중량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728864" y="2168288"/>
            <a:ext cx="1627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조관</a:t>
            </a:r>
            <a:r>
              <a:rPr lang="en-US" altLang="ko-KR" sz="1000" b="1">
                <a:latin typeface="+mn-ea"/>
                <a:ea typeface="+mn-ea"/>
              </a:rPr>
              <a:t>_</a:t>
            </a:r>
            <a:r>
              <a:rPr lang="ko-KR" altLang="en-US" sz="1000" b="1">
                <a:latin typeface="+mn-ea"/>
                <a:ea typeface="+mn-ea"/>
              </a:rPr>
              <a:t>절단 정보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169932"/>
              </p:ext>
            </p:extLst>
          </p:nvPr>
        </p:nvGraphicFramePr>
        <p:xfrm>
          <a:off x="3728864" y="3402312"/>
          <a:ext cx="6048669" cy="754380"/>
        </p:xfrm>
        <a:graphic>
          <a:graphicData uri="http://schemas.openxmlformats.org/drawingml/2006/table">
            <a:tbl>
              <a:tblPr firstRow="1" bandRow="1"/>
              <a:tblGrid>
                <a:gridCol w="334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91">
                  <a:extLst>
                    <a:ext uri="{9D8B030D-6E8A-4147-A177-3AD203B41FA5}">
                      <a16:colId xmlns:a16="http://schemas.microsoft.com/office/drawing/2014/main" val="1104015748"/>
                    </a:ext>
                  </a:extLst>
                </a:gridCol>
                <a:gridCol w="540151">
                  <a:extLst>
                    <a:ext uri="{9D8B030D-6E8A-4147-A177-3AD203B41FA5}">
                      <a16:colId xmlns:a16="http://schemas.microsoft.com/office/drawing/2014/main" val="1357856153"/>
                    </a:ext>
                  </a:extLst>
                </a:gridCol>
                <a:gridCol w="631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8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4524">
                  <a:extLst>
                    <a:ext uri="{9D8B030D-6E8A-4147-A177-3AD203B41FA5}">
                      <a16:colId xmlns:a16="http://schemas.microsoft.com/office/drawing/2014/main" val="1990796550"/>
                    </a:ext>
                  </a:extLst>
                </a:gridCol>
                <a:gridCol w="604867">
                  <a:extLst>
                    <a:ext uri="{9D8B030D-6E8A-4147-A177-3AD203B41FA5}">
                      <a16:colId xmlns:a16="http://schemas.microsoft.com/office/drawing/2014/main" val="860094448"/>
                    </a:ext>
                  </a:extLst>
                </a:gridCol>
                <a:gridCol w="604867">
                  <a:extLst>
                    <a:ext uri="{9D8B030D-6E8A-4147-A177-3AD203B41FA5}">
                      <a16:colId xmlns:a16="http://schemas.microsoft.com/office/drawing/2014/main" val="3758980082"/>
                    </a:ext>
                  </a:extLst>
                </a:gridCol>
                <a:gridCol w="604867">
                  <a:extLst>
                    <a:ext uri="{9D8B030D-6E8A-4147-A177-3AD203B41FA5}">
                      <a16:colId xmlns:a16="http://schemas.microsoft.com/office/drawing/2014/main" val="113711059"/>
                    </a:ext>
                  </a:extLst>
                </a:gridCol>
                <a:gridCol w="604867">
                  <a:extLst>
                    <a:ext uri="{9D8B030D-6E8A-4147-A177-3AD203B41FA5}">
                      <a16:colId xmlns:a16="http://schemas.microsoft.com/office/drawing/2014/main" val="285725212"/>
                    </a:ext>
                  </a:extLst>
                </a:gridCol>
                <a:gridCol w="604867">
                  <a:extLst>
                    <a:ext uri="{9D8B030D-6E8A-4147-A177-3AD203B41FA5}">
                      <a16:colId xmlns:a16="http://schemas.microsoft.com/office/drawing/2014/main" val="37387073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공정명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품목코드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재질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MILL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외경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실두께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투입중량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실적수량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실적중량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불량중량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면취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UT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728864" y="3140968"/>
            <a:ext cx="1627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조관 공정 정보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28864" y="4149080"/>
            <a:ext cx="1627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조관</a:t>
            </a:r>
            <a:r>
              <a:rPr lang="en-US" altLang="ko-KR" sz="1000" b="1">
                <a:latin typeface="+mn-ea"/>
                <a:ea typeface="+mn-ea"/>
              </a:rPr>
              <a:t>_</a:t>
            </a:r>
            <a:r>
              <a:rPr lang="ko-KR" altLang="en-US" sz="1000" b="1">
                <a:latin typeface="+mn-ea"/>
                <a:ea typeface="+mn-ea"/>
              </a:rPr>
              <a:t>포장 정보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800382"/>
              </p:ext>
            </p:extLst>
          </p:nvPr>
        </p:nvGraphicFramePr>
        <p:xfrm>
          <a:off x="3728864" y="4379277"/>
          <a:ext cx="6033120" cy="518160"/>
        </p:xfrm>
        <a:graphic>
          <a:graphicData uri="http://schemas.openxmlformats.org/drawingml/2006/table">
            <a:tbl>
              <a:tblPr/>
              <a:tblGrid>
                <a:gridCol w="498148">
                  <a:extLst>
                    <a:ext uri="{9D8B030D-6E8A-4147-A177-3AD203B41FA5}">
                      <a16:colId xmlns:a16="http://schemas.microsoft.com/office/drawing/2014/main" val="2073033824"/>
                    </a:ext>
                  </a:extLst>
                </a:gridCol>
                <a:gridCol w="860555">
                  <a:extLst>
                    <a:ext uri="{9D8B030D-6E8A-4147-A177-3AD203B41FA5}">
                      <a16:colId xmlns:a16="http://schemas.microsoft.com/office/drawing/2014/main" val="3268616776"/>
                    </a:ext>
                  </a:extLst>
                </a:gridCol>
                <a:gridCol w="860555">
                  <a:extLst>
                    <a:ext uri="{9D8B030D-6E8A-4147-A177-3AD203B41FA5}">
                      <a16:colId xmlns:a16="http://schemas.microsoft.com/office/drawing/2014/main" val="872571005"/>
                    </a:ext>
                  </a:extLst>
                </a:gridCol>
                <a:gridCol w="880327">
                  <a:extLst>
                    <a:ext uri="{9D8B030D-6E8A-4147-A177-3AD203B41FA5}">
                      <a16:colId xmlns:a16="http://schemas.microsoft.com/office/drawing/2014/main" val="4116573419"/>
                    </a:ext>
                  </a:extLst>
                </a:gridCol>
                <a:gridCol w="977845">
                  <a:extLst>
                    <a:ext uri="{9D8B030D-6E8A-4147-A177-3AD203B41FA5}">
                      <a16:colId xmlns:a16="http://schemas.microsoft.com/office/drawing/2014/main" val="1583570736"/>
                    </a:ext>
                  </a:extLst>
                </a:gridCol>
                <a:gridCol w="977845">
                  <a:extLst>
                    <a:ext uri="{9D8B030D-6E8A-4147-A177-3AD203B41FA5}">
                      <a16:colId xmlns:a16="http://schemas.microsoft.com/office/drawing/2014/main" val="4128578313"/>
                    </a:ext>
                  </a:extLst>
                </a:gridCol>
                <a:gridCol w="977845">
                  <a:extLst>
                    <a:ext uri="{9D8B030D-6E8A-4147-A177-3AD203B41FA5}">
                      <a16:colId xmlns:a16="http://schemas.microsoft.com/office/drawing/2014/main" val="802518757"/>
                    </a:ext>
                  </a:extLst>
                </a:gridCol>
              </a:tblGrid>
              <a:tr h="941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속본수량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B/D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낱본수량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42100"/>
                  </a:ext>
                </a:extLst>
              </a:tr>
              <a:tr h="109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283263"/>
                  </a:ext>
                </a:extLst>
              </a:tr>
              <a:tr h="109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67440"/>
                  </a:ext>
                </a:extLst>
              </a:tr>
              <a:tr h="109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519878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728864" y="4862042"/>
            <a:ext cx="1627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도금</a:t>
            </a:r>
            <a:r>
              <a:rPr lang="en-US" altLang="ko-KR" sz="1000" b="1">
                <a:latin typeface="+mn-ea"/>
                <a:ea typeface="+mn-ea"/>
              </a:rPr>
              <a:t>_</a:t>
            </a:r>
            <a:r>
              <a:rPr lang="ko-KR" altLang="en-US" sz="1000" b="1">
                <a:latin typeface="+mn-ea"/>
                <a:ea typeface="+mn-ea"/>
              </a:rPr>
              <a:t>투입 정보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279004"/>
              </p:ext>
            </p:extLst>
          </p:nvPr>
        </p:nvGraphicFramePr>
        <p:xfrm>
          <a:off x="3728864" y="5140271"/>
          <a:ext cx="6033117" cy="563880"/>
        </p:xfrm>
        <a:graphic>
          <a:graphicData uri="http://schemas.openxmlformats.org/drawingml/2006/table">
            <a:tbl>
              <a:tblPr/>
              <a:tblGrid>
                <a:gridCol w="498147">
                  <a:extLst>
                    <a:ext uri="{9D8B030D-6E8A-4147-A177-3AD203B41FA5}">
                      <a16:colId xmlns:a16="http://schemas.microsoft.com/office/drawing/2014/main" val="2073033824"/>
                    </a:ext>
                  </a:extLst>
                </a:gridCol>
                <a:gridCol w="790710">
                  <a:extLst>
                    <a:ext uri="{9D8B030D-6E8A-4147-A177-3AD203B41FA5}">
                      <a16:colId xmlns:a16="http://schemas.microsoft.com/office/drawing/2014/main" val="3268616776"/>
                    </a:ext>
                  </a:extLst>
                </a:gridCol>
                <a:gridCol w="790710">
                  <a:extLst>
                    <a:ext uri="{9D8B030D-6E8A-4147-A177-3AD203B41FA5}">
                      <a16:colId xmlns:a16="http://schemas.microsoft.com/office/drawing/2014/main" val="872571005"/>
                    </a:ext>
                  </a:extLst>
                </a:gridCol>
                <a:gridCol w="790710">
                  <a:extLst>
                    <a:ext uri="{9D8B030D-6E8A-4147-A177-3AD203B41FA5}">
                      <a16:colId xmlns:a16="http://schemas.microsoft.com/office/drawing/2014/main" val="4116573419"/>
                    </a:ext>
                  </a:extLst>
                </a:gridCol>
                <a:gridCol w="790710">
                  <a:extLst>
                    <a:ext uri="{9D8B030D-6E8A-4147-A177-3AD203B41FA5}">
                      <a16:colId xmlns:a16="http://schemas.microsoft.com/office/drawing/2014/main" val="1583570736"/>
                    </a:ext>
                  </a:extLst>
                </a:gridCol>
                <a:gridCol w="790710">
                  <a:extLst>
                    <a:ext uri="{9D8B030D-6E8A-4147-A177-3AD203B41FA5}">
                      <a16:colId xmlns:a16="http://schemas.microsoft.com/office/drawing/2014/main" val="4128578313"/>
                    </a:ext>
                  </a:extLst>
                </a:gridCol>
                <a:gridCol w="790710">
                  <a:extLst>
                    <a:ext uri="{9D8B030D-6E8A-4147-A177-3AD203B41FA5}">
                      <a16:colId xmlns:a16="http://schemas.microsoft.com/office/drawing/2014/main" val="4052674484"/>
                    </a:ext>
                  </a:extLst>
                </a:gridCol>
                <a:gridCol w="790710">
                  <a:extLst>
                    <a:ext uri="{9D8B030D-6E8A-4147-A177-3AD203B41FA5}">
                      <a16:colId xmlns:a16="http://schemas.microsoft.com/office/drawing/2014/main" val="802518757"/>
                    </a:ext>
                  </a:extLst>
                </a:gridCol>
              </a:tblGrid>
              <a:tr h="5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속본수량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B/D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낱본</a:t>
                      </a:r>
                      <a:endParaRPr lang="en-US" altLang="ko-KR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</a:t>
                      </a:r>
                      <a:endParaRPr lang="en-US" altLang="ko-KR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42100"/>
                  </a:ext>
                </a:extLst>
              </a:tr>
              <a:tr h="579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283263"/>
                  </a:ext>
                </a:extLst>
              </a:tr>
              <a:tr h="579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67440"/>
                  </a:ext>
                </a:extLst>
              </a:tr>
              <a:tr h="579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519878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728864" y="5671734"/>
            <a:ext cx="1627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도금</a:t>
            </a:r>
            <a:r>
              <a:rPr lang="en-US" altLang="ko-KR" sz="1000" b="1">
                <a:latin typeface="+mn-ea"/>
                <a:ea typeface="+mn-ea"/>
              </a:rPr>
              <a:t>_</a:t>
            </a:r>
            <a:r>
              <a:rPr lang="ko-KR" altLang="en-US" sz="1000" b="1">
                <a:latin typeface="+mn-ea"/>
                <a:ea typeface="+mn-ea"/>
              </a:rPr>
              <a:t>포장 정보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221165"/>
              </p:ext>
            </p:extLst>
          </p:nvPr>
        </p:nvGraphicFramePr>
        <p:xfrm>
          <a:off x="3728862" y="5900334"/>
          <a:ext cx="6033118" cy="457200"/>
        </p:xfrm>
        <a:graphic>
          <a:graphicData uri="http://schemas.openxmlformats.org/drawingml/2006/table">
            <a:tbl>
              <a:tblPr/>
              <a:tblGrid>
                <a:gridCol w="460154">
                  <a:extLst>
                    <a:ext uri="{9D8B030D-6E8A-4147-A177-3AD203B41FA5}">
                      <a16:colId xmlns:a16="http://schemas.microsoft.com/office/drawing/2014/main" val="2073033824"/>
                    </a:ext>
                  </a:extLst>
                </a:gridCol>
                <a:gridCol w="460154">
                  <a:extLst>
                    <a:ext uri="{9D8B030D-6E8A-4147-A177-3AD203B41FA5}">
                      <a16:colId xmlns:a16="http://schemas.microsoft.com/office/drawing/2014/main" val="695890396"/>
                    </a:ext>
                  </a:extLst>
                </a:gridCol>
                <a:gridCol w="794919">
                  <a:extLst>
                    <a:ext uri="{9D8B030D-6E8A-4147-A177-3AD203B41FA5}">
                      <a16:colId xmlns:a16="http://schemas.microsoft.com/office/drawing/2014/main" val="3268616776"/>
                    </a:ext>
                  </a:extLst>
                </a:gridCol>
                <a:gridCol w="794919">
                  <a:extLst>
                    <a:ext uri="{9D8B030D-6E8A-4147-A177-3AD203B41FA5}">
                      <a16:colId xmlns:a16="http://schemas.microsoft.com/office/drawing/2014/main" val="872571005"/>
                    </a:ext>
                  </a:extLst>
                </a:gridCol>
                <a:gridCol w="813183">
                  <a:extLst>
                    <a:ext uri="{9D8B030D-6E8A-4147-A177-3AD203B41FA5}">
                      <a16:colId xmlns:a16="http://schemas.microsoft.com/office/drawing/2014/main" val="4116573419"/>
                    </a:ext>
                  </a:extLst>
                </a:gridCol>
                <a:gridCol w="903263">
                  <a:extLst>
                    <a:ext uri="{9D8B030D-6E8A-4147-A177-3AD203B41FA5}">
                      <a16:colId xmlns:a16="http://schemas.microsoft.com/office/drawing/2014/main" val="1583570736"/>
                    </a:ext>
                  </a:extLst>
                </a:gridCol>
                <a:gridCol w="903263">
                  <a:extLst>
                    <a:ext uri="{9D8B030D-6E8A-4147-A177-3AD203B41FA5}">
                      <a16:colId xmlns:a16="http://schemas.microsoft.com/office/drawing/2014/main" val="4128578313"/>
                    </a:ext>
                  </a:extLst>
                </a:gridCol>
                <a:gridCol w="903263">
                  <a:extLst>
                    <a:ext uri="{9D8B030D-6E8A-4147-A177-3AD203B41FA5}">
                      <a16:colId xmlns:a16="http://schemas.microsoft.com/office/drawing/2014/main" val="802518757"/>
                    </a:ext>
                  </a:extLst>
                </a:gridCol>
              </a:tblGrid>
              <a:tr h="67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속본수량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B/D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낱본수량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42100"/>
                  </a:ext>
                </a:extLst>
              </a:tr>
              <a:tr h="783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283263"/>
                  </a:ext>
                </a:extLst>
              </a:tr>
              <a:tr h="783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67440"/>
                  </a:ext>
                </a:extLst>
              </a:tr>
              <a:tr h="783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519878"/>
                  </a:ext>
                </a:extLst>
              </a:tr>
            </a:tbl>
          </a:graphicData>
        </a:graphic>
      </p:graphicFrame>
      <p:pic>
        <p:nvPicPr>
          <p:cNvPr id="22" name="그림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2482" y="1806696"/>
            <a:ext cx="3362165" cy="450262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72482" y="1521412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작업지시 목록</a:t>
            </a:r>
          </a:p>
        </p:txBody>
      </p:sp>
      <p:grpSp>
        <p:nvGrpSpPr>
          <p:cNvPr id="24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272482" y="1238439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25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8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9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9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3"/>
            </p:custDataLst>
          </p:nvPr>
        </p:nvSpPr>
        <p:spPr>
          <a:xfrm>
            <a:off x="2452072" y="1238439"/>
            <a:ext cx="807450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명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Drop-Down Box" descr="&lt;SmartSettings&gt;&lt;SmartResize enabled=&quot;True&quot; minWidth=&quot;18&quot; minHeight=&quot;7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1362277" y="1238439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31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5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6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348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7053"/>
            <a:ext cx="8667750" cy="40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defRPr/>
            </a:pPr>
            <a:r>
              <a:rPr kumimoji="0" lang="en-US" altLang="ko-KR" sz="200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4. </a:t>
            </a:r>
            <a:r>
              <a:rPr kumimoji="0" lang="ko-KR" altLang="en-US" sz="200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현장관리</a:t>
            </a:r>
            <a:endParaRPr kumimoji="0" lang="en-US" altLang="ko-KR" sz="2000" dirty="0">
              <a:effectLst>
                <a:outerShdw blurRad="38100" dist="38100" dir="2700000" algn="tl">
                  <a:srgbClr val="EEECE1"/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061674"/>
              </p:ext>
            </p:extLst>
          </p:nvPr>
        </p:nvGraphicFramePr>
        <p:xfrm>
          <a:off x="200472" y="836712"/>
          <a:ext cx="9505057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511818657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795319061"/>
                    </a:ext>
                  </a:extLst>
                </a:gridCol>
                <a:gridCol w="4540046">
                  <a:extLst>
                    <a:ext uri="{9D8B030D-6E8A-4147-A177-3AD203B41FA5}">
                      <a16:colId xmlns:a16="http://schemas.microsoft.com/office/drawing/2014/main" val="3293976676"/>
                    </a:ext>
                  </a:extLst>
                </a:gridCol>
                <a:gridCol w="2804771">
                  <a:extLst>
                    <a:ext uri="{9D8B030D-6E8A-4147-A177-3AD203B41FA5}">
                      <a16:colId xmlns:a16="http://schemas.microsoft.com/office/drawing/2014/main" val="2280431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No</a:t>
                      </a:r>
                      <a:endParaRPr lang="ko-KR" altLang="en-US" sz="12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메뉴명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비고 및 이슈사항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63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현장단말기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슬리팅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슬리팅 공정에 대한 작업지시 조회 및 실적 입력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투입 코일 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Lot,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생산 스켈프 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Lot)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281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현장단말기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조관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_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투입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조관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_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투입공정에 대한 작업지시조회 및  스캘프 투입 정보 입력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부적합</a:t>
                      </a:r>
                      <a:r>
                        <a:rPr lang="ko-KR" altLang="en-US" sz="1000" baseline="0">
                          <a:solidFill>
                            <a:srgbClr val="FF0000"/>
                          </a:solidFill>
                        </a:rPr>
                        <a:t> 정보 등록은 별도의 팝업으로 제공</a:t>
                      </a:r>
                      <a:endParaRPr lang="en-US" altLang="ko-KR" sz="1000" baseline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baseline="0">
                          <a:solidFill>
                            <a:srgbClr val="FF0000"/>
                          </a:solidFill>
                        </a:rPr>
                        <a:t>** </a:t>
                      </a:r>
                      <a:r>
                        <a:rPr lang="ko-KR" altLang="en-US" sz="1000" baseline="0">
                          <a:solidFill>
                            <a:srgbClr val="FF0000"/>
                          </a:solidFill>
                        </a:rPr>
                        <a:t>절단공정의 페파이프</a:t>
                      </a:r>
                      <a:r>
                        <a:rPr lang="en-US" altLang="ko-KR" sz="1000" baseline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000" baseline="0">
                          <a:solidFill>
                            <a:srgbClr val="FF0000"/>
                          </a:solidFill>
                        </a:rPr>
                        <a:t>연결전후</a:t>
                      </a:r>
                      <a:r>
                        <a:rPr lang="en-US" altLang="ko-KR" sz="1000" baseline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000" baseline="0">
                          <a:solidFill>
                            <a:srgbClr val="FF0000"/>
                          </a:solidFill>
                        </a:rPr>
                        <a:t>에 대한 협의 필요</a:t>
                      </a:r>
                      <a:endParaRPr lang="en-US" altLang="ko-KR" sz="1000" baseline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endParaRPr lang="en-US" altLang="ko-KR" sz="1000" baseline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b="1" baseline="0">
                          <a:solidFill>
                            <a:srgbClr val="FF0000"/>
                          </a:solidFill>
                        </a:rPr>
                        <a:t>** </a:t>
                      </a:r>
                      <a:r>
                        <a:rPr lang="ko-KR" altLang="en-US" sz="1000" b="1" baseline="0">
                          <a:solidFill>
                            <a:srgbClr val="FF0000"/>
                          </a:solidFill>
                        </a:rPr>
                        <a:t>실적 입력은 투입된 스켈프 </a:t>
                      </a:r>
                      <a:r>
                        <a:rPr lang="en-US" altLang="ko-KR" sz="1000" b="1" baseline="0">
                          <a:solidFill>
                            <a:srgbClr val="FF0000"/>
                          </a:solidFill>
                        </a:rPr>
                        <a:t>Lot</a:t>
                      </a:r>
                      <a:r>
                        <a:rPr lang="ko-KR" altLang="en-US" sz="1000" b="1" baseline="0">
                          <a:solidFill>
                            <a:srgbClr val="FF0000"/>
                          </a:solidFill>
                        </a:rPr>
                        <a:t>별 생산수량 입력형태로 함 </a:t>
                      </a:r>
                      <a:r>
                        <a:rPr lang="en-US" altLang="ko-KR" sz="1000" b="1" baseline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000" b="1" baseline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최종 협의 필요</a:t>
                      </a:r>
                      <a:endParaRPr lang="en-US" altLang="ko-KR" sz="1000" b="1" baseline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  <a:p>
                      <a:pPr latinLnBrk="1"/>
                      <a:endParaRPr lang="en-US" altLang="ko-KR" sz="1000" b="1" baseline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  <a:p>
                      <a:pPr latinLnBrk="1"/>
                      <a:r>
                        <a:rPr lang="en-US" altLang="ko-KR" sz="1000" b="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** </a:t>
                      </a:r>
                      <a:r>
                        <a:rPr lang="ko-KR" altLang="en-US" sz="1000" b="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공통 단말기 공정에 대한 관리 기능 필요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01957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현장단말기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조관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_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절단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절단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공정에 대한 작업지시 조회 및 생산 실적 입력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50176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현장단말기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조관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_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공통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면취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수압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/UT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공정에 대한 작업지시 조회 및 생산 실적 입력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313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현장단말기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조관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_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포장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조관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_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포장에 대한 작업지시 조회 및 포장 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Lot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실적 입력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/QR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코드 발행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45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현장단말기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도금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_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투입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도금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_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투입에 대한 작업지시 조회 및 투입된 조관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_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포장 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Lot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등록</a:t>
                      </a:r>
                      <a:endParaRPr lang="en-US" altLang="ko-KR" sz="1000">
                        <a:solidFill>
                          <a:srgbClr val="0000FF"/>
                        </a:solidFill>
                      </a:endParaRPr>
                    </a:p>
                    <a:p>
                      <a:pPr latinLnBrk="1"/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  **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도금에 투입된 조관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_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포장의 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Lot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는 재고에서 제외됨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20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현장단말기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도금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_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포장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도금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_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포장에 대한 작업지시 조회 및 투입된 도금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_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포장 실적입력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/Lot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발행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712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실적현황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판매의뢰번호별 공정에 대한 실적 정보 조회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536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806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667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597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11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506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257256" y="476672"/>
            <a:ext cx="792088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1</a:t>
            </a:r>
            <a:r>
              <a:rPr lang="ko-KR" altLang="en-US" sz="1000">
                <a:solidFill>
                  <a:srgbClr val="0000FF"/>
                </a:solidFill>
              </a:rPr>
              <a:t>차개발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890495" y="476672"/>
            <a:ext cx="792088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2</a:t>
            </a:r>
            <a:r>
              <a:rPr lang="ko-KR" altLang="en-US" sz="1000">
                <a:solidFill>
                  <a:schemeClr val="tx1"/>
                </a:solidFill>
              </a:rPr>
              <a:t>차개발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588326" y="458200"/>
            <a:ext cx="973186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</a:rPr>
              <a:t>추가협의필요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0473" y="4365104"/>
            <a:ext cx="9505056" cy="1368152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>
                <a:solidFill>
                  <a:schemeClr val="tx1"/>
                </a:solidFill>
              </a:rPr>
              <a:t>** </a:t>
            </a:r>
            <a:r>
              <a:rPr lang="ko-KR" altLang="en-US" sz="1400">
                <a:solidFill>
                  <a:schemeClr val="tx1"/>
                </a:solidFill>
              </a:rPr>
              <a:t>조관 </a:t>
            </a:r>
            <a:r>
              <a:rPr lang="en-US" altLang="ko-KR" sz="1400">
                <a:solidFill>
                  <a:schemeClr val="tx1"/>
                </a:solidFill>
              </a:rPr>
              <a:t>~ </a:t>
            </a:r>
            <a:r>
              <a:rPr lang="ko-KR" altLang="en-US" sz="1400">
                <a:solidFill>
                  <a:schemeClr val="tx1"/>
                </a:solidFill>
              </a:rPr>
              <a:t>도금 공정의 각 단말기에서의 작업지시 조회는 이전 공정의  실적이 존재할 경우 다음 공정에서 조회가능함</a:t>
            </a:r>
            <a:endParaRPr lang="en-US" altLang="ko-KR" sz="1400">
              <a:solidFill>
                <a:schemeClr val="tx1"/>
              </a:solidFill>
            </a:endParaRPr>
          </a:p>
          <a:p>
            <a:r>
              <a:rPr lang="en-US" altLang="ko-KR" sz="1400">
                <a:solidFill>
                  <a:schemeClr val="tx1"/>
                </a:solidFill>
              </a:rPr>
              <a:t>** </a:t>
            </a:r>
            <a:r>
              <a:rPr lang="ko-KR" altLang="en-US" sz="1400">
                <a:solidFill>
                  <a:schemeClr val="tx1"/>
                </a:solidFill>
              </a:rPr>
              <a:t>이전 공정의 실적이 완료가 아닌 진행중일 경우에도 다음 공정에서 작업지시 조회 가능</a:t>
            </a:r>
            <a:endParaRPr lang="en-US" altLang="ko-KR" sz="1400">
              <a:solidFill>
                <a:schemeClr val="tx1"/>
              </a:solidFill>
            </a:endParaRPr>
          </a:p>
          <a:p>
            <a:r>
              <a:rPr lang="en-US" altLang="ko-KR" sz="1400">
                <a:solidFill>
                  <a:schemeClr val="tx1"/>
                </a:solidFill>
              </a:rPr>
              <a:t>** </a:t>
            </a:r>
            <a:r>
              <a:rPr lang="ko-KR" altLang="en-US" sz="1400">
                <a:solidFill>
                  <a:srgbClr val="FF0000"/>
                </a:solidFill>
              </a:rPr>
              <a:t>실적을 정상적으로 입력하지 않을 경우 데이터의 정확성이 저하됨 </a:t>
            </a:r>
            <a:r>
              <a:rPr lang="en-US" altLang="ko-KR" sz="140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400">
                <a:solidFill>
                  <a:srgbClr val="FF0000"/>
                </a:solidFill>
                <a:sym typeface="Wingdings" panose="05000000000000000000" pitchFamily="2" charset="2"/>
              </a:rPr>
              <a:t>스켈프</a:t>
            </a:r>
            <a:r>
              <a:rPr lang="en-US" altLang="ko-KR" sz="140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400">
                <a:solidFill>
                  <a:srgbClr val="FF0000"/>
                </a:solidFill>
                <a:sym typeface="Wingdings" panose="05000000000000000000" pitchFamily="2" charset="2"/>
              </a:rPr>
              <a:t>투입</a:t>
            </a:r>
            <a:r>
              <a:rPr lang="en-US" altLang="ko-KR" sz="140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400">
                <a:solidFill>
                  <a:srgbClr val="FF0000"/>
                </a:solidFill>
                <a:sym typeface="Wingdings" panose="05000000000000000000" pitchFamily="2" charset="2"/>
              </a:rPr>
              <a:t>포장 공정에 대하여 </a:t>
            </a:r>
            <a:r>
              <a:rPr lang="en-US" altLang="ko-KR" sz="1400">
                <a:solidFill>
                  <a:srgbClr val="FF0000"/>
                </a:solidFill>
                <a:sym typeface="Wingdings" panose="05000000000000000000" pitchFamily="2" charset="2"/>
              </a:rPr>
              <a:t>MES </a:t>
            </a:r>
            <a:r>
              <a:rPr lang="ko-KR" altLang="en-US" sz="1400">
                <a:solidFill>
                  <a:srgbClr val="FF0000"/>
                </a:solidFill>
                <a:sym typeface="Wingdings" panose="05000000000000000000" pitchFamily="2" charset="2"/>
              </a:rPr>
              <a:t>우선 적용 필요</a:t>
            </a:r>
            <a:endParaRPr lang="ko-KR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123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7053"/>
            <a:ext cx="8667750" cy="40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defRPr/>
            </a:pPr>
            <a:r>
              <a:rPr kumimoji="0" lang="en-US" altLang="ko-KR" sz="200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1. MES </a:t>
            </a:r>
            <a:r>
              <a:rPr kumimoji="0" lang="ko-KR" altLang="en-US" sz="200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기능 흐름도</a:t>
            </a:r>
            <a:endParaRPr kumimoji="0" lang="en-US" altLang="ko-KR" sz="2000" dirty="0">
              <a:effectLst>
                <a:outerShdw blurRad="38100" dist="38100" dir="2700000" algn="tl">
                  <a:srgbClr val="EEECE1"/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177" name="표 1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327930"/>
              </p:ext>
            </p:extLst>
          </p:nvPr>
        </p:nvGraphicFramePr>
        <p:xfrm>
          <a:off x="320675" y="1067966"/>
          <a:ext cx="9359900" cy="53755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23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1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2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75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217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영업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70" marR="7470" marT="7472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품질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70" marR="7470" marT="74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생산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70" marR="7470" marT="74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현장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70" marR="7470" marT="74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70" marR="7470" marT="74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757">
                <a:tc rowSpan="7">
                  <a:txBody>
                    <a:bodyPr/>
                    <a:lstStyle/>
                    <a:p>
                      <a:pPr marL="0" indent="0" algn="l" rtl="0" fontAlgn="ctr">
                        <a:lnSpc>
                          <a:spcPts val="1500"/>
                        </a:lnSpc>
                        <a:buFont typeface="Wingdings" pitchFamily="2" charset="2"/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7980" marR="7470" marT="7472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l" rtl="0" fontAlgn="ctr">
                        <a:lnSpc>
                          <a:spcPts val="1500"/>
                        </a:lnSpc>
                        <a:buFont typeface="Wingdings" pitchFamily="2" charset="2"/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7980" marR="7470" marT="74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>
                  <a:txBody>
                    <a:bodyPr/>
                    <a:lstStyle/>
                    <a:p>
                      <a:pPr marL="0" indent="0" algn="l" rtl="0" fontAlgn="ctr">
                        <a:lnSpc>
                          <a:spcPts val="1500"/>
                        </a:lnSpc>
                        <a:buFont typeface="Wingdings" pitchFamily="2" charset="2"/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7980" marR="7470" marT="74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>
                  <a:txBody>
                    <a:bodyPr/>
                    <a:lstStyle/>
                    <a:p>
                      <a:pPr marL="0" indent="0" algn="l" rtl="0" fontAlgn="ctr">
                        <a:lnSpc>
                          <a:spcPts val="1500"/>
                        </a:lnSpc>
                        <a:buFont typeface="Wingdings" pitchFamily="2" charset="2"/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7980" marR="7470" marT="74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>
                  <a:txBody>
                    <a:bodyPr/>
                    <a:lstStyle/>
                    <a:p>
                      <a:pPr marL="0" indent="0" algn="l" rtl="0" fontAlgn="ctr">
                        <a:lnSpc>
                          <a:spcPts val="1500"/>
                        </a:lnSpc>
                        <a:buFont typeface="Wingdings" pitchFamily="2" charset="2"/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7980" marR="7470" marT="74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rtl="0" fontAlgn="ctr">
                        <a:lnSpc>
                          <a:spcPts val="1500"/>
                        </a:lnSpc>
                        <a:buFont typeface="Wingdings" pitchFamily="2" charset="2"/>
                        <a:buNone/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공무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7980" marR="7470" marT="74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237526"/>
                  </a:ext>
                </a:extLst>
              </a:tr>
              <a:tr h="9361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indent="0" algn="l" rtl="0" fontAlgn="ctr">
                        <a:lnSpc>
                          <a:spcPts val="1500"/>
                        </a:lnSpc>
                        <a:buFont typeface="Wingdings" pitchFamily="2" charset="2"/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7980" marR="7470" marT="74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54769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marL="0" indent="0" algn="ctr" rtl="0" fontAlgn="ctr">
                        <a:lnSpc>
                          <a:spcPts val="1500"/>
                        </a:lnSpc>
                        <a:buFont typeface="Wingdings" pitchFamily="2" charset="2"/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7980" marR="7470" marT="747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rtl="0" fontAlgn="ctr">
                        <a:lnSpc>
                          <a:spcPts val="1500"/>
                        </a:lnSpc>
                        <a:buFont typeface="Wingdings" pitchFamily="2" charset="2"/>
                        <a:buNone/>
                      </a:pP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7980" marR="7470" marT="74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품질</a:t>
                      </a:r>
                      <a:endParaRPr lang="ko-KR" altLang="en-US" sz="1200" b="1" dirty="0"/>
                    </a:p>
                  </a:txBody>
                  <a:tcPr marL="107980" marR="7470" marT="74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7980" marR="7470" marT="74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63022951"/>
                  </a:ext>
                </a:extLst>
              </a:tr>
              <a:tr h="104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rtl="0" fontAlgn="ctr">
                        <a:lnSpc>
                          <a:spcPts val="1500"/>
                        </a:lnSpc>
                        <a:buFont typeface="Wingdings" pitchFamily="2" charset="2"/>
                        <a:buNone/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구매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7980" marR="7470" marT="74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842100"/>
                  </a:ext>
                </a:extLst>
              </a:tr>
              <a:tr h="22075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07980" marR="7470" marT="74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801943"/>
                  </a:ext>
                </a:extLst>
              </a:tr>
            </a:tbl>
          </a:graphicData>
        </a:graphic>
      </p:graphicFrame>
      <p:sp>
        <p:nvSpPr>
          <p:cNvPr id="179" name="타원 178"/>
          <p:cNvSpPr/>
          <p:nvPr/>
        </p:nvSpPr>
        <p:spPr>
          <a:xfrm>
            <a:off x="754063" y="2550046"/>
            <a:ext cx="384175" cy="37623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</a:rPr>
              <a:t>주문</a:t>
            </a:r>
          </a:p>
        </p:txBody>
      </p:sp>
      <p:sp>
        <p:nvSpPr>
          <p:cNvPr id="180" name="직사각형 179"/>
          <p:cNvSpPr/>
          <p:nvPr/>
        </p:nvSpPr>
        <p:spPr>
          <a:xfrm>
            <a:off x="477838" y="1537667"/>
            <a:ext cx="936625" cy="268288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kern="0">
                <a:solidFill>
                  <a:srgbClr val="FFFF00"/>
                </a:solidFill>
                <a:latin typeface="+mn-ea"/>
                <a:ea typeface="+mn-ea"/>
              </a:rPr>
              <a:t>판매계획관리</a:t>
            </a:r>
            <a:endParaRPr kumimoji="0" lang="ko-KR" altLang="en-US" sz="900" kern="0" dirty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477838" y="2080592"/>
            <a:ext cx="936625" cy="268288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kern="0">
                <a:solidFill>
                  <a:srgbClr val="FFFF00"/>
                </a:solidFill>
                <a:latin typeface="+mn-ea"/>
                <a:ea typeface="+mn-ea"/>
              </a:rPr>
              <a:t>판매손익률마진</a:t>
            </a:r>
            <a:endParaRPr kumimoji="0" lang="ko-KR" altLang="en-US" sz="900" kern="0" dirty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477838" y="3098354"/>
            <a:ext cx="936625" cy="360362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kern="0">
                <a:solidFill>
                  <a:srgbClr val="0000FF"/>
                </a:solidFill>
                <a:latin typeface="+mn-ea"/>
                <a:ea typeface="+mn-ea"/>
              </a:rPr>
              <a:t>출하의뢰</a:t>
            </a:r>
            <a:endParaRPr kumimoji="0" lang="en-US" altLang="ko-KR" sz="900" kern="0">
              <a:solidFill>
                <a:srgbClr val="0000FF"/>
              </a:solidFill>
              <a:latin typeface="+mn-ea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900" kern="0">
                <a:solidFill>
                  <a:srgbClr val="0000FF"/>
                </a:solidFill>
                <a:latin typeface="+mn-ea"/>
              </a:rPr>
              <a:t>(</a:t>
            </a: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재고 有</a:t>
            </a:r>
            <a:r>
              <a:rPr kumimoji="0" lang="en-US" altLang="ko-KR" sz="900" kern="0">
                <a:solidFill>
                  <a:srgbClr val="0000FF"/>
                </a:solidFill>
                <a:latin typeface="+mn-ea"/>
              </a:rPr>
              <a:t>)</a:t>
            </a:r>
            <a:endParaRPr kumimoji="0" lang="ko-KR" altLang="en-US" sz="900" kern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477838" y="5490210"/>
            <a:ext cx="936625" cy="360363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kern="0">
                <a:solidFill>
                  <a:srgbClr val="0000FF"/>
                </a:solidFill>
                <a:latin typeface="+mn-ea"/>
                <a:ea typeface="+mn-ea"/>
              </a:rPr>
              <a:t>판매확정</a:t>
            </a:r>
            <a:endParaRPr kumimoji="0" lang="ko-KR" altLang="en-US" sz="900" kern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477838" y="3645024"/>
            <a:ext cx="936625" cy="360362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kern="0">
                <a:solidFill>
                  <a:srgbClr val="0000FF"/>
                </a:solidFill>
                <a:latin typeface="+mn-ea"/>
                <a:ea typeface="+mn-ea"/>
              </a:rPr>
              <a:t>생산의뢰</a:t>
            </a:r>
            <a:endParaRPr kumimoji="0" lang="en-US" altLang="ko-KR" sz="900" kern="0">
              <a:solidFill>
                <a:srgbClr val="0000FF"/>
              </a:solidFill>
              <a:latin typeface="+mn-ea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900" kern="0">
                <a:solidFill>
                  <a:srgbClr val="0000FF"/>
                </a:solidFill>
                <a:latin typeface="+mn-ea"/>
              </a:rPr>
              <a:t>(</a:t>
            </a: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재고 無</a:t>
            </a:r>
            <a:r>
              <a:rPr kumimoji="0" lang="en-US" altLang="ko-KR" sz="900" kern="0">
                <a:solidFill>
                  <a:srgbClr val="0000FF"/>
                </a:solidFill>
                <a:latin typeface="+mn-ea"/>
              </a:rPr>
              <a:t>)</a:t>
            </a:r>
            <a:endParaRPr kumimoji="0" lang="ko-KR" altLang="en-US" sz="900" kern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477838" y="4509120"/>
            <a:ext cx="936625" cy="358775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kern="0">
                <a:solidFill>
                  <a:srgbClr val="0000FF"/>
                </a:solidFill>
                <a:latin typeface="+mn-ea"/>
                <a:ea typeface="+mn-ea"/>
              </a:rPr>
              <a:t>출하지시</a:t>
            </a:r>
            <a:endParaRPr kumimoji="0" lang="ko-KR" altLang="en-US" sz="900" kern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477838" y="4998871"/>
            <a:ext cx="936625" cy="360363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kern="0">
                <a:solidFill>
                  <a:srgbClr val="0000FF"/>
                </a:solidFill>
                <a:latin typeface="+mn-ea"/>
                <a:ea typeface="+mn-ea"/>
              </a:rPr>
              <a:t>출하전표</a:t>
            </a:r>
            <a:endParaRPr kumimoji="0" lang="ko-KR" altLang="en-US" sz="900" kern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cxnSp>
        <p:nvCxnSpPr>
          <p:cNvPr id="203" name="직선 화살표 연결선 202"/>
          <p:cNvCxnSpPr>
            <a:stCxn id="180" idx="2"/>
            <a:endCxn id="183" idx="0"/>
          </p:cNvCxnSpPr>
          <p:nvPr/>
        </p:nvCxnSpPr>
        <p:spPr>
          <a:xfrm>
            <a:off x="946151" y="1805955"/>
            <a:ext cx="0" cy="27463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직사각형 216"/>
          <p:cNvSpPr/>
          <p:nvPr/>
        </p:nvSpPr>
        <p:spPr>
          <a:xfrm>
            <a:off x="3716338" y="1992313"/>
            <a:ext cx="839788" cy="268287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생산계획관리</a:t>
            </a:r>
            <a:endParaRPr kumimoji="0" lang="ko-KR" altLang="en-US" sz="900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2890788" y="2522538"/>
            <a:ext cx="1054100" cy="400050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작업지시확정</a:t>
            </a:r>
            <a:endParaRPr kumimoji="0" lang="en-US" altLang="ko-KR" sz="900" kern="0">
              <a:solidFill>
                <a:srgbClr val="0000FF"/>
              </a:solidFill>
              <a:latin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>
                <a:solidFill>
                  <a:srgbClr val="0000FF"/>
                </a:solidFill>
                <a:latin typeface="+mn-ea"/>
              </a:rPr>
              <a:t>(</a:t>
            </a: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조관</a:t>
            </a:r>
            <a:r>
              <a:rPr kumimoji="0" lang="en-US" altLang="ko-KR" sz="900" kern="0">
                <a:solidFill>
                  <a:srgbClr val="0000FF"/>
                </a:solidFill>
                <a:latin typeface="+mn-ea"/>
              </a:rPr>
              <a:t>)</a:t>
            </a:r>
            <a:endParaRPr kumimoji="0" lang="ko-KR" altLang="en-US" sz="900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3834041" y="3520753"/>
            <a:ext cx="1054100" cy="268287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실적관리</a:t>
            </a:r>
            <a:endParaRPr kumimoji="0" lang="ko-KR" altLang="en-US" sz="900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34" name="직사각형 233"/>
          <p:cNvSpPr/>
          <p:nvPr/>
        </p:nvSpPr>
        <p:spPr>
          <a:xfrm>
            <a:off x="5820270" y="2839283"/>
            <a:ext cx="919163" cy="411296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kern="0">
                <a:solidFill>
                  <a:srgbClr val="0000FF"/>
                </a:solidFill>
                <a:latin typeface="+mn-ea"/>
              </a:rPr>
              <a:t>작업지시조회</a:t>
            </a:r>
            <a:endParaRPr kumimoji="0" lang="en-US" altLang="ko-KR" sz="1000" kern="0">
              <a:solidFill>
                <a:srgbClr val="0000FF"/>
              </a:solidFill>
              <a:latin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>
                <a:solidFill>
                  <a:srgbClr val="0000FF"/>
                </a:solidFill>
                <a:latin typeface="+mn-ea"/>
              </a:rPr>
              <a:t>(</a:t>
            </a:r>
            <a:r>
              <a:rPr kumimoji="0" lang="ko-KR" altLang="en-US" sz="1000" kern="0">
                <a:solidFill>
                  <a:srgbClr val="0000FF"/>
                </a:solidFill>
                <a:latin typeface="+mn-ea"/>
              </a:rPr>
              <a:t>조관 공정별</a:t>
            </a:r>
            <a:r>
              <a:rPr kumimoji="0" lang="en-US" altLang="ko-KR" sz="1000" kern="0">
                <a:solidFill>
                  <a:srgbClr val="0000FF"/>
                </a:solidFill>
                <a:latin typeface="+mn-ea"/>
              </a:rPr>
              <a:t>)</a:t>
            </a:r>
            <a:endParaRPr kumimoji="0" lang="ko-KR" altLang="en-US" sz="1000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37" name="직사각형 236"/>
          <p:cNvSpPr/>
          <p:nvPr/>
        </p:nvSpPr>
        <p:spPr>
          <a:xfrm>
            <a:off x="5913933" y="2083365"/>
            <a:ext cx="731837" cy="230187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작업자선택</a:t>
            </a:r>
            <a:endParaRPr kumimoji="0" lang="en-US" altLang="ko-KR" sz="900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8" name="직사각형 237"/>
          <p:cNvSpPr/>
          <p:nvPr/>
        </p:nvSpPr>
        <p:spPr>
          <a:xfrm>
            <a:off x="7261190" y="2420888"/>
            <a:ext cx="731838" cy="23018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</a:t>
            </a:r>
            <a:endParaRPr kumimoji="0" lang="en-US" altLang="ko-KR" sz="800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0" name="직사각형 239"/>
          <p:cNvSpPr/>
          <p:nvPr/>
        </p:nvSpPr>
        <p:spPr>
          <a:xfrm>
            <a:off x="7261190" y="2693308"/>
            <a:ext cx="730250" cy="230187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부적합등록</a:t>
            </a:r>
            <a:endParaRPr kumimoji="0" lang="en-US" altLang="ko-KR" sz="800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9" name="직사각형 248"/>
          <p:cNvSpPr/>
          <p:nvPr/>
        </p:nvSpPr>
        <p:spPr>
          <a:xfrm>
            <a:off x="5457056" y="5474292"/>
            <a:ext cx="947638" cy="31115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공정별 실적현황</a:t>
            </a:r>
            <a:endParaRPr kumimoji="0" lang="en-US" altLang="ko-KR" sz="900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83" name="꺾인 연결선 282"/>
          <p:cNvCxnSpPr>
            <a:stCxn id="217" idx="2"/>
            <a:endCxn id="218" idx="0"/>
          </p:cNvCxnSpPr>
          <p:nvPr/>
        </p:nvCxnSpPr>
        <p:spPr>
          <a:xfrm rot="5400000">
            <a:off x="3646066" y="2032372"/>
            <a:ext cx="261938" cy="718394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화살표 연결선 311"/>
          <p:cNvCxnSpPr>
            <a:stCxn id="447" idx="2"/>
            <a:endCxn id="477" idx="0"/>
          </p:cNvCxnSpPr>
          <p:nvPr/>
        </p:nvCxnSpPr>
        <p:spPr>
          <a:xfrm>
            <a:off x="2185195" y="2070373"/>
            <a:ext cx="1444" cy="16510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타원 373"/>
          <p:cNvSpPr/>
          <p:nvPr/>
        </p:nvSpPr>
        <p:spPr>
          <a:xfrm>
            <a:off x="8305284" y="842963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5" name="TextBox 374"/>
          <p:cNvSpPr txBox="1"/>
          <p:nvPr/>
        </p:nvSpPr>
        <p:spPr>
          <a:xfrm>
            <a:off x="8425934" y="822325"/>
            <a:ext cx="415498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3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>
                <a:latin typeface="+mn-ea"/>
                <a:ea typeface="+mn-ea"/>
              </a:rPr>
              <a:t>연결</a:t>
            </a:r>
            <a:endParaRPr kumimoji="0" lang="ko-KR" altLang="en-US" sz="900" dirty="0">
              <a:latin typeface="+mn-ea"/>
              <a:ea typeface="+mn-ea"/>
            </a:endParaRPr>
          </a:p>
        </p:txBody>
      </p:sp>
      <p:sp>
        <p:nvSpPr>
          <p:cNvPr id="406" name="Rectangle 16"/>
          <p:cNvSpPr>
            <a:spLocks noChangeArrowheads="1"/>
          </p:cNvSpPr>
          <p:nvPr/>
        </p:nvSpPr>
        <p:spPr bwMode="auto">
          <a:xfrm>
            <a:off x="7633772" y="858838"/>
            <a:ext cx="585787" cy="155575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latin typeface="+mn-ea"/>
              </a:rPr>
              <a:t>MES</a:t>
            </a:r>
          </a:p>
        </p:txBody>
      </p:sp>
      <p:sp>
        <p:nvSpPr>
          <p:cNvPr id="408" name="Rectangle 16"/>
          <p:cNvSpPr>
            <a:spLocks noChangeArrowheads="1"/>
          </p:cNvSpPr>
          <p:nvPr/>
        </p:nvSpPr>
        <p:spPr bwMode="auto">
          <a:xfrm>
            <a:off x="6703993" y="858838"/>
            <a:ext cx="885329" cy="155575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/>
          <a:lstStyle/>
          <a:p>
            <a:pPr algn="ctr" defTabSz="914331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>
                <a:latin typeface="+mn-ea"/>
                <a:ea typeface="+mn-ea"/>
              </a:rPr>
              <a:t>현대제철시스템</a:t>
            </a:r>
            <a:endParaRPr kumimoji="0" lang="en-US" altLang="ko-KR" sz="900" dirty="0">
              <a:latin typeface="+mn-ea"/>
              <a:ea typeface="+mn-ea"/>
            </a:endParaRPr>
          </a:p>
        </p:txBody>
      </p:sp>
      <p:sp>
        <p:nvSpPr>
          <p:cNvPr id="411" name="직사각형 410"/>
          <p:cNvSpPr/>
          <p:nvPr/>
        </p:nvSpPr>
        <p:spPr>
          <a:xfrm>
            <a:off x="3716338" y="1447800"/>
            <a:ext cx="839787" cy="268288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생산수주관리</a:t>
            </a:r>
            <a:endParaRPr kumimoji="0" lang="ko-KR" altLang="en-US" sz="900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14" name="TextBox 413"/>
          <p:cNvSpPr txBox="1"/>
          <p:nvPr/>
        </p:nvSpPr>
        <p:spPr>
          <a:xfrm>
            <a:off x="9034463" y="820738"/>
            <a:ext cx="646112" cy="231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3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latin typeface="+mn-ea"/>
                <a:ea typeface="+mn-ea"/>
              </a:rPr>
              <a:t>이슈업무</a:t>
            </a:r>
          </a:p>
        </p:txBody>
      </p:sp>
      <p:sp>
        <p:nvSpPr>
          <p:cNvPr id="444" name="폭발 1 443"/>
          <p:cNvSpPr/>
          <p:nvPr/>
        </p:nvSpPr>
        <p:spPr>
          <a:xfrm>
            <a:off x="8855075" y="815975"/>
            <a:ext cx="255588" cy="227013"/>
          </a:xfrm>
          <a:prstGeom prst="irregularSeal1">
            <a:avLst/>
          </a:prstGeom>
          <a:solidFill>
            <a:srgbClr val="FFFF66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33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45" name="직선 화살표 연결선 444"/>
          <p:cNvCxnSpPr>
            <a:stCxn id="179" idx="4"/>
            <a:endCxn id="184" idx="0"/>
          </p:cNvCxnSpPr>
          <p:nvPr/>
        </p:nvCxnSpPr>
        <p:spPr>
          <a:xfrm>
            <a:off x="946151" y="2926284"/>
            <a:ext cx="0" cy="17207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직사각형 445"/>
          <p:cNvSpPr/>
          <p:nvPr/>
        </p:nvSpPr>
        <p:spPr>
          <a:xfrm>
            <a:off x="4253880" y="2522538"/>
            <a:ext cx="1054100" cy="400050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작업지시확정</a:t>
            </a:r>
            <a:endParaRPr kumimoji="0" lang="en-US" altLang="ko-KR" sz="900" kern="0">
              <a:solidFill>
                <a:srgbClr val="0000FF"/>
              </a:solidFill>
              <a:latin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>
                <a:solidFill>
                  <a:srgbClr val="0000FF"/>
                </a:solidFill>
                <a:latin typeface="+mn-ea"/>
              </a:rPr>
              <a:t>(</a:t>
            </a: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도금</a:t>
            </a:r>
            <a:r>
              <a:rPr kumimoji="0" lang="en-US" altLang="ko-KR" sz="900" kern="0">
                <a:solidFill>
                  <a:srgbClr val="0000FF"/>
                </a:solidFill>
                <a:latin typeface="+mn-ea"/>
              </a:rPr>
              <a:t>)</a:t>
            </a:r>
            <a:endParaRPr kumimoji="0" lang="ko-KR" altLang="en-US" sz="900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47" name="직사각형 446"/>
          <p:cNvSpPr/>
          <p:nvPr/>
        </p:nvSpPr>
        <p:spPr>
          <a:xfrm>
            <a:off x="1658145" y="1670323"/>
            <a:ext cx="1054100" cy="400050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작업지시 확정</a:t>
            </a:r>
            <a:endParaRPr kumimoji="0" lang="en-US" altLang="ko-KR" sz="900" kern="0">
              <a:solidFill>
                <a:srgbClr val="0000FF"/>
              </a:solidFill>
              <a:latin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>
                <a:solidFill>
                  <a:srgbClr val="0000FF"/>
                </a:solidFill>
                <a:latin typeface="+mn-ea"/>
              </a:rPr>
              <a:t>(</a:t>
            </a: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조관</a:t>
            </a:r>
            <a:r>
              <a:rPr kumimoji="0" lang="en-US" altLang="ko-KR" sz="900" kern="0">
                <a:solidFill>
                  <a:srgbClr val="0000FF"/>
                </a:solidFill>
                <a:latin typeface="+mn-ea"/>
              </a:rPr>
              <a:t>)</a:t>
            </a:r>
            <a:endParaRPr kumimoji="0" lang="ko-KR" altLang="en-US" sz="900" kern="0" dirty="0">
              <a:solidFill>
                <a:srgbClr val="0000FF"/>
              </a:solidFill>
              <a:latin typeface="+mn-ea"/>
            </a:endParaRPr>
          </a:p>
        </p:txBody>
      </p:sp>
      <p:cxnSp>
        <p:nvCxnSpPr>
          <p:cNvPr id="448" name="꺾인 연결선 447"/>
          <p:cNvCxnSpPr>
            <a:stCxn id="217" idx="2"/>
            <a:endCxn id="446" idx="0"/>
          </p:cNvCxnSpPr>
          <p:nvPr/>
        </p:nvCxnSpPr>
        <p:spPr>
          <a:xfrm rot="16200000" flipH="1">
            <a:off x="4327612" y="2069220"/>
            <a:ext cx="261938" cy="64469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직선 화살표 연결선 448"/>
          <p:cNvCxnSpPr>
            <a:stCxn id="411" idx="2"/>
            <a:endCxn id="217" idx="0"/>
          </p:cNvCxnSpPr>
          <p:nvPr/>
        </p:nvCxnSpPr>
        <p:spPr>
          <a:xfrm>
            <a:off x="4136232" y="1716088"/>
            <a:ext cx="0" cy="2762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꺾인 연결선 449"/>
          <p:cNvCxnSpPr>
            <a:stCxn id="218" idx="2"/>
            <a:endCxn id="447" idx="0"/>
          </p:cNvCxnSpPr>
          <p:nvPr/>
        </p:nvCxnSpPr>
        <p:spPr>
          <a:xfrm rot="5400000" flipH="1">
            <a:off x="2175384" y="1680135"/>
            <a:ext cx="1252265" cy="1232643"/>
          </a:xfrm>
          <a:prstGeom prst="bentConnector5">
            <a:avLst>
              <a:gd name="adj1" fmla="val -18255"/>
              <a:gd name="adj2" fmla="val 50000"/>
              <a:gd name="adj3" fmla="val 118255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폭발 1 450"/>
          <p:cNvSpPr/>
          <p:nvPr/>
        </p:nvSpPr>
        <p:spPr>
          <a:xfrm>
            <a:off x="2458047" y="1544638"/>
            <a:ext cx="332449" cy="323850"/>
          </a:xfrm>
          <a:prstGeom prst="irregularSeal1">
            <a:avLst/>
          </a:prstGeom>
          <a:solidFill>
            <a:srgbClr val="FFFF66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33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52" name="직사각형 451"/>
          <p:cNvSpPr/>
          <p:nvPr/>
        </p:nvSpPr>
        <p:spPr>
          <a:xfrm>
            <a:off x="3830072" y="4090752"/>
            <a:ext cx="1058069" cy="346360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외주 임가공 발주</a:t>
            </a:r>
            <a:endParaRPr kumimoji="0" lang="en-US" altLang="ko-KR" sz="900" kern="0">
              <a:solidFill>
                <a:srgbClr val="0000FF"/>
              </a:solidFill>
              <a:latin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>
                <a:solidFill>
                  <a:srgbClr val="0000FF"/>
                </a:solidFill>
                <a:latin typeface="+mn-ea"/>
              </a:rPr>
              <a:t>(</a:t>
            </a: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코일</a:t>
            </a:r>
            <a:r>
              <a:rPr kumimoji="0" lang="en-US" altLang="ko-KR" sz="900" kern="0">
                <a:solidFill>
                  <a:srgbClr val="0000FF"/>
                </a:solidFill>
                <a:latin typeface="+mn-ea"/>
              </a:rPr>
              <a:t>, </a:t>
            </a: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파이프</a:t>
            </a:r>
            <a:r>
              <a:rPr kumimoji="0" lang="en-US" altLang="ko-KR" sz="900" kern="0">
                <a:solidFill>
                  <a:srgbClr val="0000FF"/>
                </a:solidFill>
                <a:latin typeface="+mn-ea"/>
              </a:rPr>
              <a:t>)</a:t>
            </a:r>
            <a:endParaRPr kumimoji="0" lang="ko-KR" altLang="en-US" sz="900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53" name="직사각형 452"/>
          <p:cNvSpPr/>
          <p:nvPr/>
        </p:nvSpPr>
        <p:spPr>
          <a:xfrm>
            <a:off x="3830072" y="4644082"/>
            <a:ext cx="1058069" cy="369094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외주 임가공 입고</a:t>
            </a:r>
            <a:endParaRPr kumimoji="0" lang="en-US" altLang="ko-KR" sz="900" kern="0">
              <a:solidFill>
                <a:srgbClr val="0000FF"/>
              </a:solidFill>
              <a:latin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>
                <a:solidFill>
                  <a:srgbClr val="0000FF"/>
                </a:solidFill>
                <a:latin typeface="+mn-ea"/>
              </a:rPr>
              <a:t>(Excel Import)</a:t>
            </a:r>
            <a:endParaRPr kumimoji="0" lang="ko-KR" altLang="en-US" sz="900" kern="0" dirty="0">
              <a:solidFill>
                <a:srgbClr val="0000FF"/>
              </a:solidFill>
              <a:latin typeface="+mn-ea"/>
            </a:endParaRPr>
          </a:p>
        </p:txBody>
      </p:sp>
      <p:cxnSp>
        <p:nvCxnSpPr>
          <p:cNvPr id="454" name="직선 화살표 연결선 453"/>
          <p:cNvCxnSpPr>
            <a:stCxn id="452" idx="2"/>
            <a:endCxn id="453" idx="0"/>
          </p:cNvCxnSpPr>
          <p:nvPr/>
        </p:nvCxnSpPr>
        <p:spPr>
          <a:xfrm>
            <a:off x="4359107" y="4437112"/>
            <a:ext cx="0" cy="20697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8" name="타원 467"/>
          <p:cNvSpPr/>
          <p:nvPr/>
        </p:nvSpPr>
        <p:spPr>
          <a:xfrm>
            <a:off x="846932" y="4238463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9" name="타원 468"/>
          <p:cNvSpPr/>
          <p:nvPr/>
        </p:nvSpPr>
        <p:spPr>
          <a:xfrm>
            <a:off x="2951957" y="2027375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70" name="직선 화살표 연결선 469"/>
          <p:cNvCxnSpPr>
            <a:stCxn id="188" idx="2"/>
            <a:endCxn id="468" idx="0"/>
          </p:cNvCxnSpPr>
          <p:nvPr/>
        </p:nvCxnSpPr>
        <p:spPr>
          <a:xfrm flipH="1">
            <a:off x="943770" y="4005386"/>
            <a:ext cx="2381" cy="23307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화살표 연결선 472"/>
          <p:cNvCxnSpPr>
            <a:stCxn id="469" idx="6"/>
            <a:endCxn id="217" idx="1"/>
          </p:cNvCxnSpPr>
          <p:nvPr/>
        </p:nvCxnSpPr>
        <p:spPr>
          <a:xfrm>
            <a:off x="3145632" y="2121831"/>
            <a:ext cx="570706" cy="462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타원 476"/>
          <p:cNvSpPr/>
          <p:nvPr/>
        </p:nvSpPr>
        <p:spPr>
          <a:xfrm>
            <a:off x="2089801" y="2235474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78" name="타원 477"/>
          <p:cNvSpPr/>
          <p:nvPr/>
        </p:nvSpPr>
        <p:spPr>
          <a:xfrm>
            <a:off x="4684713" y="3074592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83" name="직선 화살표 연결선 482"/>
          <p:cNvCxnSpPr>
            <a:stCxn id="446" idx="2"/>
            <a:endCxn id="478" idx="0"/>
          </p:cNvCxnSpPr>
          <p:nvPr/>
        </p:nvCxnSpPr>
        <p:spPr>
          <a:xfrm>
            <a:off x="4780930" y="2922588"/>
            <a:ext cx="621" cy="1520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타원 486"/>
          <p:cNvSpPr/>
          <p:nvPr/>
        </p:nvSpPr>
        <p:spPr>
          <a:xfrm>
            <a:off x="5397915" y="2952056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88" name="직선 화살표 연결선 487"/>
          <p:cNvCxnSpPr>
            <a:stCxn id="487" idx="6"/>
            <a:endCxn id="234" idx="1"/>
          </p:cNvCxnSpPr>
          <p:nvPr/>
        </p:nvCxnSpPr>
        <p:spPr>
          <a:xfrm flipV="1">
            <a:off x="5591590" y="3044931"/>
            <a:ext cx="228680" cy="158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직사각형 495"/>
          <p:cNvSpPr/>
          <p:nvPr/>
        </p:nvSpPr>
        <p:spPr>
          <a:xfrm>
            <a:off x="3824912" y="5301208"/>
            <a:ext cx="1058069" cy="369094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작업지시관리</a:t>
            </a:r>
            <a:endParaRPr kumimoji="0" lang="en-US" altLang="ko-KR" sz="900" kern="0">
              <a:solidFill>
                <a:srgbClr val="0000FF"/>
              </a:solidFill>
              <a:latin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>
                <a:solidFill>
                  <a:srgbClr val="0000FF"/>
                </a:solidFill>
                <a:latin typeface="+mn-ea"/>
              </a:rPr>
              <a:t>(</a:t>
            </a: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슬리팅</a:t>
            </a:r>
            <a:r>
              <a:rPr kumimoji="0" lang="en-US" altLang="ko-KR" sz="900" kern="0">
                <a:solidFill>
                  <a:srgbClr val="0000FF"/>
                </a:solidFill>
                <a:latin typeface="+mn-ea"/>
              </a:rPr>
              <a:t>)</a:t>
            </a:r>
            <a:endParaRPr kumimoji="0" lang="ko-KR" altLang="en-US" sz="900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97" name="직사각형 496"/>
          <p:cNvSpPr/>
          <p:nvPr/>
        </p:nvSpPr>
        <p:spPr>
          <a:xfrm>
            <a:off x="3824911" y="5894759"/>
            <a:ext cx="1058069" cy="369094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실적관리</a:t>
            </a:r>
            <a:endParaRPr kumimoji="0" lang="en-US" altLang="ko-KR" sz="900" kern="0">
              <a:solidFill>
                <a:srgbClr val="0000FF"/>
              </a:solidFill>
              <a:latin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>
                <a:solidFill>
                  <a:srgbClr val="0000FF"/>
                </a:solidFill>
                <a:latin typeface="+mn-ea"/>
              </a:rPr>
              <a:t>(</a:t>
            </a: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슬리팅</a:t>
            </a:r>
            <a:r>
              <a:rPr kumimoji="0" lang="en-US" altLang="ko-KR" sz="900" kern="0">
                <a:solidFill>
                  <a:srgbClr val="0000FF"/>
                </a:solidFill>
                <a:latin typeface="+mn-ea"/>
              </a:rPr>
              <a:t>)</a:t>
            </a:r>
            <a:endParaRPr kumimoji="0" lang="ko-KR" altLang="en-US" sz="900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502" name="직사각형 501"/>
          <p:cNvSpPr/>
          <p:nvPr/>
        </p:nvSpPr>
        <p:spPr>
          <a:xfrm>
            <a:off x="5820270" y="1609125"/>
            <a:ext cx="919163" cy="348276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kern="0">
                <a:solidFill>
                  <a:srgbClr val="0000FF"/>
                </a:solidFill>
                <a:latin typeface="+mn-ea"/>
              </a:rPr>
              <a:t>작업지시조회</a:t>
            </a:r>
            <a:endParaRPr kumimoji="0" lang="en-US" altLang="ko-KR" sz="1000" kern="0">
              <a:solidFill>
                <a:srgbClr val="0000FF"/>
              </a:solidFill>
              <a:latin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>
                <a:solidFill>
                  <a:srgbClr val="0000FF"/>
                </a:solidFill>
                <a:latin typeface="+mn-ea"/>
              </a:rPr>
              <a:t>(</a:t>
            </a:r>
            <a:r>
              <a:rPr kumimoji="0" lang="ko-KR" altLang="en-US" sz="1000" kern="0">
                <a:solidFill>
                  <a:srgbClr val="0000FF"/>
                </a:solidFill>
                <a:latin typeface="+mn-ea"/>
              </a:rPr>
              <a:t>슬리팅</a:t>
            </a:r>
            <a:r>
              <a:rPr kumimoji="0" lang="en-US" altLang="ko-KR" sz="1000" kern="0">
                <a:solidFill>
                  <a:srgbClr val="0000FF"/>
                </a:solidFill>
                <a:latin typeface="+mn-ea"/>
              </a:rPr>
              <a:t>)</a:t>
            </a:r>
            <a:endParaRPr kumimoji="0" lang="ko-KR" altLang="en-US" sz="1000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503" name="타원 502"/>
          <p:cNvSpPr/>
          <p:nvPr/>
        </p:nvSpPr>
        <p:spPr>
          <a:xfrm>
            <a:off x="5397915" y="1743249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04" name="타원 503"/>
          <p:cNvSpPr/>
          <p:nvPr/>
        </p:nvSpPr>
        <p:spPr>
          <a:xfrm>
            <a:off x="5023733" y="5403061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505" name="직선 화살표 연결선 504"/>
          <p:cNvCxnSpPr>
            <a:stCxn id="496" idx="3"/>
            <a:endCxn id="504" idx="2"/>
          </p:cNvCxnSpPr>
          <p:nvPr/>
        </p:nvCxnSpPr>
        <p:spPr>
          <a:xfrm>
            <a:off x="4882981" y="5485755"/>
            <a:ext cx="140752" cy="1176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직선 화살표 연결선 507"/>
          <p:cNvCxnSpPr>
            <a:stCxn id="503" idx="6"/>
            <a:endCxn id="502" idx="1"/>
          </p:cNvCxnSpPr>
          <p:nvPr/>
        </p:nvCxnSpPr>
        <p:spPr>
          <a:xfrm flipV="1">
            <a:off x="5591590" y="1783263"/>
            <a:ext cx="228680" cy="544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직사각형 511"/>
          <p:cNvSpPr/>
          <p:nvPr/>
        </p:nvSpPr>
        <p:spPr>
          <a:xfrm>
            <a:off x="7261191" y="1553656"/>
            <a:ext cx="730250" cy="230187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</a:t>
            </a:r>
            <a:endParaRPr kumimoji="0" lang="en-US" altLang="ko-KR" sz="800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3" name="직사각형 512"/>
          <p:cNvSpPr/>
          <p:nvPr/>
        </p:nvSpPr>
        <p:spPr>
          <a:xfrm>
            <a:off x="7261191" y="1880600"/>
            <a:ext cx="730250" cy="230187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품질정보등록</a:t>
            </a:r>
            <a:endParaRPr kumimoji="0" lang="en-US" altLang="ko-KR" sz="800" ker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14" name="직선 화살표 연결선 513"/>
          <p:cNvCxnSpPr>
            <a:stCxn id="502" idx="2"/>
            <a:endCxn id="237" idx="0"/>
          </p:cNvCxnSpPr>
          <p:nvPr/>
        </p:nvCxnSpPr>
        <p:spPr>
          <a:xfrm>
            <a:off x="6279852" y="1957401"/>
            <a:ext cx="0" cy="12596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꺾인 연결선 514"/>
          <p:cNvCxnSpPr>
            <a:stCxn id="502" idx="3"/>
            <a:endCxn id="512" idx="1"/>
          </p:cNvCxnSpPr>
          <p:nvPr/>
        </p:nvCxnSpPr>
        <p:spPr>
          <a:xfrm flipV="1">
            <a:off x="6739433" y="1668750"/>
            <a:ext cx="521758" cy="1145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꺾인 연결선 515"/>
          <p:cNvCxnSpPr>
            <a:stCxn id="502" idx="3"/>
            <a:endCxn id="513" idx="1"/>
          </p:cNvCxnSpPr>
          <p:nvPr/>
        </p:nvCxnSpPr>
        <p:spPr>
          <a:xfrm>
            <a:off x="6739433" y="1783263"/>
            <a:ext cx="521758" cy="21243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" name="직사각형 517"/>
          <p:cNvSpPr/>
          <p:nvPr/>
        </p:nvSpPr>
        <p:spPr>
          <a:xfrm>
            <a:off x="5913933" y="3356992"/>
            <a:ext cx="731837" cy="230187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작업자선택</a:t>
            </a:r>
            <a:endParaRPr kumimoji="0" lang="en-US" altLang="ko-KR" sz="900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9" name="직사각형 518"/>
          <p:cNvSpPr/>
          <p:nvPr/>
        </p:nvSpPr>
        <p:spPr>
          <a:xfrm>
            <a:off x="7261190" y="2965727"/>
            <a:ext cx="730250" cy="230187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비가동등록</a:t>
            </a:r>
            <a:endParaRPr kumimoji="0" lang="en-US" altLang="ko-KR" sz="800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0" name="직사각형 519"/>
          <p:cNvSpPr/>
          <p:nvPr/>
        </p:nvSpPr>
        <p:spPr>
          <a:xfrm>
            <a:off x="5820270" y="3956569"/>
            <a:ext cx="919163" cy="411296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kern="0">
                <a:solidFill>
                  <a:srgbClr val="0000FF"/>
                </a:solidFill>
                <a:latin typeface="+mn-ea"/>
              </a:rPr>
              <a:t>작업지시조회</a:t>
            </a:r>
            <a:endParaRPr kumimoji="0" lang="en-US" altLang="ko-KR" sz="1000" kern="0">
              <a:solidFill>
                <a:srgbClr val="0000FF"/>
              </a:solidFill>
              <a:latin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>
                <a:solidFill>
                  <a:srgbClr val="0000FF"/>
                </a:solidFill>
                <a:latin typeface="+mn-ea"/>
              </a:rPr>
              <a:t>(</a:t>
            </a:r>
            <a:r>
              <a:rPr kumimoji="0" lang="ko-KR" altLang="en-US" sz="1000" kern="0">
                <a:solidFill>
                  <a:srgbClr val="0000FF"/>
                </a:solidFill>
                <a:latin typeface="+mn-ea"/>
              </a:rPr>
              <a:t>도금 공정별</a:t>
            </a:r>
            <a:r>
              <a:rPr kumimoji="0" lang="en-US" altLang="ko-KR" sz="1000" kern="0">
                <a:solidFill>
                  <a:srgbClr val="0000FF"/>
                </a:solidFill>
                <a:latin typeface="+mn-ea"/>
              </a:rPr>
              <a:t>)</a:t>
            </a:r>
            <a:endParaRPr kumimoji="0" lang="ko-KR" altLang="en-US" sz="1000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521" name="직사각형 520"/>
          <p:cNvSpPr/>
          <p:nvPr/>
        </p:nvSpPr>
        <p:spPr>
          <a:xfrm>
            <a:off x="7280240" y="3918892"/>
            <a:ext cx="731838" cy="23018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</a:t>
            </a:r>
            <a:endParaRPr kumimoji="0" lang="en-US" altLang="ko-KR" sz="800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" name="직사각형 521"/>
          <p:cNvSpPr/>
          <p:nvPr/>
        </p:nvSpPr>
        <p:spPr>
          <a:xfrm>
            <a:off x="7280240" y="4215059"/>
            <a:ext cx="730250" cy="230187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부적합등록</a:t>
            </a:r>
            <a:endParaRPr kumimoji="0" lang="en-US" altLang="ko-KR" sz="800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3" name="타원 522"/>
          <p:cNvSpPr/>
          <p:nvPr/>
        </p:nvSpPr>
        <p:spPr>
          <a:xfrm>
            <a:off x="5397915" y="4069342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524" name="직선 화살표 연결선 523"/>
          <p:cNvCxnSpPr>
            <a:stCxn id="523" idx="6"/>
            <a:endCxn id="520" idx="1"/>
          </p:cNvCxnSpPr>
          <p:nvPr/>
        </p:nvCxnSpPr>
        <p:spPr>
          <a:xfrm flipV="1">
            <a:off x="5591590" y="4162217"/>
            <a:ext cx="228680" cy="158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직사각형 524"/>
          <p:cNvSpPr/>
          <p:nvPr/>
        </p:nvSpPr>
        <p:spPr>
          <a:xfrm>
            <a:off x="5913933" y="4474278"/>
            <a:ext cx="731837" cy="230187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작업자선택</a:t>
            </a:r>
            <a:endParaRPr kumimoji="0" lang="en-US" altLang="ko-KR" sz="900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6" name="직사각형 525"/>
          <p:cNvSpPr/>
          <p:nvPr/>
        </p:nvSpPr>
        <p:spPr>
          <a:xfrm>
            <a:off x="7280240" y="4510884"/>
            <a:ext cx="730250" cy="230187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비가동등록</a:t>
            </a:r>
            <a:endParaRPr kumimoji="0" lang="en-US" altLang="ko-KR" sz="800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7" name="직선 화살표 연결선 526"/>
          <p:cNvCxnSpPr>
            <a:stCxn id="234" idx="2"/>
            <a:endCxn id="518" idx="0"/>
          </p:cNvCxnSpPr>
          <p:nvPr/>
        </p:nvCxnSpPr>
        <p:spPr>
          <a:xfrm>
            <a:off x="6279852" y="3250579"/>
            <a:ext cx="0" cy="10641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직선 화살표 연결선 527"/>
          <p:cNvCxnSpPr>
            <a:stCxn id="520" idx="2"/>
            <a:endCxn id="525" idx="0"/>
          </p:cNvCxnSpPr>
          <p:nvPr/>
        </p:nvCxnSpPr>
        <p:spPr>
          <a:xfrm>
            <a:off x="6279852" y="4367865"/>
            <a:ext cx="0" cy="10641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꺾인 연결선 528"/>
          <p:cNvCxnSpPr>
            <a:stCxn id="234" idx="3"/>
            <a:endCxn id="238" idx="1"/>
          </p:cNvCxnSpPr>
          <p:nvPr/>
        </p:nvCxnSpPr>
        <p:spPr>
          <a:xfrm flipV="1">
            <a:off x="6739433" y="2535982"/>
            <a:ext cx="521757" cy="50894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꺾인 연결선 529"/>
          <p:cNvCxnSpPr>
            <a:stCxn id="234" idx="3"/>
            <a:endCxn id="240" idx="1"/>
          </p:cNvCxnSpPr>
          <p:nvPr/>
        </p:nvCxnSpPr>
        <p:spPr>
          <a:xfrm flipV="1">
            <a:off x="6739433" y="2808402"/>
            <a:ext cx="521757" cy="23652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꺾인 연결선 530"/>
          <p:cNvCxnSpPr>
            <a:stCxn id="234" idx="3"/>
            <a:endCxn id="519" idx="1"/>
          </p:cNvCxnSpPr>
          <p:nvPr/>
        </p:nvCxnSpPr>
        <p:spPr>
          <a:xfrm>
            <a:off x="6739433" y="3044931"/>
            <a:ext cx="521757" cy="358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꺾인 연결선 532"/>
          <p:cNvCxnSpPr>
            <a:stCxn id="520" idx="3"/>
            <a:endCxn id="521" idx="1"/>
          </p:cNvCxnSpPr>
          <p:nvPr/>
        </p:nvCxnSpPr>
        <p:spPr>
          <a:xfrm flipV="1">
            <a:off x="6739433" y="4033986"/>
            <a:ext cx="540807" cy="12823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꺾인 연결선 535"/>
          <p:cNvCxnSpPr>
            <a:stCxn id="520" idx="3"/>
            <a:endCxn id="522" idx="1"/>
          </p:cNvCxnSpPr>
          <p:nvPr/>
        </p:nvCxnSpPr>
        <p:spPr>
          <a:xfrm>
            <a:off x="6739433" y="4162217"/>
            <a:ext cx="540807" cy="16793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꺾인 연결선 538"/>
          <p:cNvCxnSpPr>
            <a:stCxn id="520" idx="3"/>
            <a:endCxn id="526" idx="1"/>
          </p:cNvCxnSpPr>
          <p:nvPr/>
        </p:nvCxnSpPr>
        <p:spPr>
          <a:xfrm>
            <a:off x="6739433" y="4162217"/>
            <a:ext cx="540807" cy="46376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꺾인 연결선 541"/>
          <p:cNvCxnSpPr>
            <a:stCxn id="249" idx="2"/>
            <a:endCxn id="223" idx="0"/>
          </p:cNvCxnSpPr>
          <p:nvPr/>
        </p:nvCxnSpPr>
        <p:spPr>
          <a:xfrm rot="5400000" flipH="1">
            <a:off x="4013638" y="3868206"/>
            <a:ext cx="2264689" cy="1569784"/>
          </a:xfrm>
          <a:prstGeom prst="bentConnector5">
            <a:avLst>
              <a:gd name="adj1" fmla="val -10094"/>
              <a:gd name="adj2" fmla="val 39566"/>
              <a:gd name="adj3" fmla="val 110094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직사각형 549"/>
          <p:cNvSpPr/>
          <p:nvPr/>
        </p:nvSpPr>
        <p:spPr>
          <a:xfrm>
            <a:off x="7271957" y="3510566"/>
            <a:ext cx="730250" cy="278474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바코드 출력</a:t>
            </a:r>
            <a:endParaRPr kumimoji="0" lang="en-US" altLang="ko-KR" sz="800" ker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800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포장 공정</a:t>
            </a:r>
            <a:r>
              <a:rPr kumimoji="0" lang="en-US" altLang="ko-KR" sz="800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altLang="ko-KR" sz="800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5" name="직사각형 554"/>
          <p:cNvSpPr/>
          <p:nvPr/>
        </p:nvSpPr>
        <p:spPr>
          <a:xfrm>
            <a:off x="7271957" y="4806710"/>
            <a:ext cx="730250" cy="278474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바코드 출력</a:t>
            </a:r>
            <a:endParaRPr kumimoji="0" lang="en-US" altLang="ko-KR" sz="800" ker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800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포장 공정</a:t>
            </a:r>
            <a:r>
              <a:rPr kumimoji="0" lang="en-US" altLang="ko-KR" sz="800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altLang="ko-KR" sz="800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56" name="꺾인 연결선 555"/>
          <p:cNvCxnSpPr>
            <a:stCxn id="234" idx="3"/>
            <a:endCxn id="550" idx="1"/>
          </p:cNvCxnSpPr>
          <p:nvPr/>
        </p:nvCxnSpPr>
        <p:spPr>
          <a:xfrm>
            <a:off x="6739433" y="3044931"/>
            <a:ext cx="532524" cy="6048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꺾인 연결선 558"/>
          <p:cNvCxnSpPr>
            <a:stCxn id="520" idx="3"/>
            <a:endCxn id="555" idx="1"/>
          </p:cNvCxnSpPr>
          <p:nvPr/>
        </p:nvCxnSpPr>
        <p:spPr>
          <a:xfrm>
            <a:off x="6739433" y="4162217"/>
            <a:ext cx="532524" cy="7837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직선 화살표 연결선 567"/>
          <p:cNvCxnSpPr>
            <a:stCxn id="512" idx="3"/>
            <a:endCxn id="572" idx="2"/>
          </p:cNvCxnSpPr>
          <p:nvPr/>
        </p:nvCxnSpPr>
        <p:spPr>
          <a:xfrm flipV="1">
            <a:off x="7991441" y="1668749"/>
            <a:ext cx="176352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2" name="타원 571"/>
          <p:cNvSpPr/>
          <p:nvPr/>
        </p:nvSpPr>
        <p:spPr>
          <a:xfrm>
            <a:off x="8167793" y="1574293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574" name="직선 화살표 연결선 573"/>
          <p:cNvCxnSpPr>
            <a:stCxn id="238" idx="3"/>
            <a:endCxn id="575" idx="2"/>
          </p:cNvCxnSpPr>
          <p:nvPr/>
        </p:nvCxnSpPr>
        <p:spPr>
          <a:xfrm flipV="1">
            <a:off x="7993028" y="2522163"/>
            <a:ext cx="174765" cy="1381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5" name="타원 574"/>
          <p:cNvSpPr/>
          <p:nvPr/>
        </p:nvSpPr>
        <p:spPr>
          <a:xfrm>
            <a:off x="8167793" y="2427707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576" name="직선 화살표 연결선 575"/>
          <p:cNvCxnSpPr>
            <a:stCxn id="521" idx="3"/>
            <a:endCxn id="577" idx="2"/>
          </p:cNvCxnSpPr>
          <p:nvPr/>
        </p:nvCxnSpPr>
        <p:spPr>
          <a:xfrm flipV="1">
            <a:off x="8012078" y="4027512"/>
            <a:ext cx="155715" cy="647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7" name="타원 576"/>
          <p:cNvSpPr/>
          <p:nvPr/>
        </p:nvSpPr>
        <p:spPr>
          <a:xfrm>
            <a:off x="8167793" y="3933056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78" name="타원 577"/>
          <p:cNvSpPr/>
          <p:nvPr/>
        </p:nvSpPr>
        <p:spPr>
          <a:xfrm>
            <a:off x="5836865" y="5046663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579" name="직선 화살표 연결선 578"/>
          <p:cNvCxnSpPr>
            <a:stCxn id="578" idx="4"/>
            <a:endCxn id="249" idx="0"/>
          </p:cNvCxnSpPr>
          <p:nvPr/>
        </p:nvCxnSpPr>
        <p:spPr>
          <a:xfrm flipH="1">
            <a:off x="5930875" y="5235575"/>
            <a:ext cx="2828" cy="23871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0" name="직사각형 579"/>
          <p:cNvSpPr/>
          <p:nvPr/>
        </p:nvSpPr>
        <p:spPr>
          <a:xfrm>
            <a:off x="6471136" y="5474292"/>
            <a:ext cx="720446" cy="31115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부적합현황</a:t>
            </a:r>
            <a:endParaRPr kumimoji="0" lang="en-US" altLang="ko-KR" sz="900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1" name="직사각형 580"/>
          <p:cNvSpPr/>
          <p:nvPr/>
        </p:nvSpPr>
        <p:spPr>
          <a:xfrm>
            <a:off x="7261190" y="3238146"/>
            <a:ext cx="730250" cy="230187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측정정보등록</a:t>
            </a:r>
            <a:endParaRPr kumimoji="0" lang="en-US" altLang="ko-KR" sz="800" ker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800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투입 공정</a:t>
            </a:r>
            <a:r>
              <a:rPr kumimoji="0" lang="en-US" altLang="ko-KR" sz="800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altLang="ko-KR" sz="800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2" name="직사각형 581"/>
          <p:cNvSpPr/>
          <p:nvPr/>
        </p:nvSpPr>
        <p:spPr>
          <a:xfrm>
            <a:off x="7258024" y="5474292"/>
            <a:ext cx="947638" cy="31115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비가동현황</a:t>
            </a:r>
            <a:endParaRPr kumimoji="0" lang="en-US" altLang="ko-KR" sz="900" kern="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3" name="직사각형 582"/>
          <p:cNvSpPr/>
          <p:nvPr/>
        </p:nvSpPr>
        <p:spPr>
          <a:xfrm>
            <a:off x="7258024" y="5987308"/>
            <a:ext cx="947638" cy="31115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품질정보현황</a:t>
            </a:r>
            <a:endParaRPr kumimoji="0" lang="en-US" altLang="ko-KR" sz="900" kern="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6" name="타원 585"/>
          <p:cNvSpPr/>
          <p:nvPr/>
        </p:nvSpPr>
        <p:spPr>
          <a:xfrm>
            <a:off x="8167793" y="2952056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87" name="타원 586"/>
          <p:cNvSpPr/>
          <p:nvPr/>
        </p:nvSpPr>
        <p:spPr>
          <a:xfrm>
            <a:off x="8167793" y="4540895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8" name="직선 화살표 연결선 587"/>
          <p:cNvCxnSpPr>
            <a:stCxn id="519" idx="3"/>
            <a:endCxn id="586" idx="2"/>
          </p:cNvCxnSpPr>
          <p:nvPr/>
        </p:nvCxnSpPr>
        <p:spPr>
          <a:xfrm flipV="1">
            <a:off x="7991440" y="3046512"/>
            <a:ext cx="176353" cy="3430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직선 화살표 연결선 588"/>
          <p:cNvCxnSpPr>
            <a:stCxn id="526" idx="3"/>
            <a:endCxn id="587" idx="2"/>
          </p:cNvCxnSpPr>
          <p:nvPr/>
        </p:nvCxnSpPr>
        <p:spPr>
          <a:xfrm>
            <a:off x="8010490" y="4625978"/>
            <a:ext cx="157303" cy="937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0" name="타원 589"/>
          <p:cNvSpPr/>
          <p:nvPr/>
        </p:nvSpPr>
        <p:spPr>
          <a:xfrm>
            <a:off x="8167793" y="2705273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91" name="타원 590"/>
          <p:cNvSpPr/>
          <p:nvPr/>
        </p:nvSpPr>
        <p:spPr>
          <a:xfrm>
            <a:off x="8167793" y="4225215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592" name="직선 화살표 연결선 591"/>
          <p:cNvCxnSpPr>
            <a:stCxn id="240" idx="3"/>
            <a:endCxn id="590" idx="2"/>
          </p:cNvCxnSpPr>
          <p:nvPr/>
        </p:nvCxnSpPr>
        <p:spPr>
          <a:xfrm flipV="1">
            <a:off x="7991440" y="2799729"/>
            <a:ext cx="176353" cy="867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직선 화살표 연결선 594"/>
          <p:cNvCxnSpPr>
            <a:stCxn id="522" idx="3"/>
            <a:endCxn id="591" idx="2"/>
          </p:cNvCxnSpPr>
          <p:nvPr/>
        </p:nvCxnSpPr>
        <p:spPr>
          <a:xfrm flipV="1">
            <a:off x="8010490" y="4319671"/>
            <a:ext cx="157303" cy="1048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타원 599"/>
          <p:cNvSpPr/>
          <p:nvPr/>
        </p:nvSpPr>
        <p:spPr>
          <a:xfrm>
            <a:off x="6703993" y="5066175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02" name="타원 601"/>
          <p:cNvSpPr/>
          <p:nvPr/>
        </p:nvSpPr>
        <p:spPr>
          <a:xfrm>
            <a:off x="7678047" y="5160631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04" name="타원 603"/>
          <p:cNvSpPr/>
          <p:nvPr/>
        </p:nvSpPr>
        <p:spPr>
          <a:xfrm>
            <a:off x="8167793" y="3275493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05" name="타원 604"/>
          <p:cNvSpPr/>
          <p:nvPr/>
        </p:nvSpPr>
        <p:spPr>
          <a:xfrm>
            <a:off x="8167793" y="1923110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6" name="직선 화살표 연결선 605"/>
          <p:cNvCxnSpPr>
            <a:stCxn id="513" idx="3"/>
            <a:endCxn id="605" idx="2"/>
          </p:cNvCxnSpPr>
          <p:nvPr/>
        </p:nvCxnSpPr>
        <p:spPr>
          <a:xfrm>
            <a:off x="7991441" y="1995694"/>
            <a:ext cx="176352" cy="2187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직선 화살표 연결선 608"/>
          <p:cNvCxnSpPr>
            <a:stCxn id="581" idx="3"/>
            <a:endCxn id="604" idx="2"/>
          </p:cNvCxnSpPr>
          <p:nvPr/>
        </p:nvCxnSpPr>
        <p:spPr>
          <a:xfrm>
            <a:off x="7991440" y="3353240"/>
            <a:ext cx="176353" cy="1670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직선 화살표 연결선 611"/>
          <p:cNvCxnSpPr>
            <a:stCxn id="600" idx="4"/>
            <a:endCxn id="580" idx="0"/>
          </p:cNvCxnSpPr>
          <p:nvPr/>
        </p:nvCxnSpPr>
        <p:spPr>
          <a:xfrm>
            <a:off x="6800831" y="5255087"/>
            <a:ext cx="30528" cy="21920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직선 화살표 연결선 614"/>
          <p:cNvCxnSpPr>
            <a:stCxn id="602" idx="4"/>
            <a:endCxn id="582" idx="0"/>
          </p:cNvCxnSpPr>
          <p:nvPr/>
        </p:nvCxnSpPr>
        <p:spPr>
          <a:xfrm flipH="1">
            <a:off x="7731843" y="5349543"/>
            <a:ext cx="43042" cy="12474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9" name="타원 618"/>
          <p:cNvSpPr/>
          <p:nvPr/>
        </p:nvSpPr>
        <p:spPr>
          <a:xfrm>
            <a:off x="6769894" y="6058755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20" name="직선 화살표 연결선 619"/>
          <p:cNvCxnSpPr>
            <a:stCxn id="619" idx="6"/>
            <a:endCxn id="583" idx="1"/>
          </p:cNvCxnSpPr>
          <p:nvPr/>
        </p:nvCxnSpPr>
        <p:spPr>
          <a:xfrm flipV="1">
            <a:off x="6963569" y="6142883"/>
            <a:ext cx="294455" cy="1032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직선 화살표 연결선 623"/>
          <p:cNvCxnSpPr>
            <a:stCxn id="496" idx="2"/>
            <a:endCxn id="497" idx="0"/>
          </p:cNvCxnSpPr>
          <p:nvPr/>
        </p:nvCxnSpPr>
        <p:spPr>
          <a:xfrm flipH="1">
            <a:off x="4353946" y="5670302"/>
            <a:ext cx="1" cy="22445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9" name="타원 628"/>
          <p:cNvSpPr/>
          <p:nvPr/>
        </p:nvSpPr>
        <p:spPr>
          <a:xfrm>
            <a:off x="5119365" y="6120408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30" name="직선 화살표 연결선 629"/>
          <p:cNvCxnSpPr>
            <a:stCxn id="629" idx="2"/>
            <a:endCxn id="497" idx="3"/>
          </p:cNvCxnSpPr>
          <p:nvPr/>
        </p:nvCxnSpPr>
        <p:spPr>
          <a:xfrm flipH="1" flipV="1">
            <a:off x="4882980" y="6079306"/>
            <a:ext cx="236385" cy="13555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9" name="직사각형 638"/>
          <p:cNvSpPr/>
          <p:nvPr/>
        </p:nvSpPr>
        <p:spPr>
          <a:xfrm>
            <a:off x="470397" y="5981550"/>
            <a:ext cx="936625" cy="360363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kern="0">
                <a:solidFill>
                  <a:srgbClr val="FFFF00"/>
                </a:solidFill>
                <a:latin typeface="+mn-ea"/>
              </a:rPr>
              <a:t>각종 리포트</a:t>
            </a:r>
            <a:endParaRPr kumimoji="0" lang="ko-KR" altLang="en-US" sz="900" kern="0" dirty="0">
              <a:solidFill>
                <a:srgbClr val="FFFF00"/>
              </a:solidFill>
              <a:latin typeface="+mn-ea"/>
            </a:endParaRPr>
          </a:p>
        </p:txBody>
      </p:sp>
      <p:cxnSp>
        <p:nvCxnSpPr>
          <p:cNvPr id="640" name="꺾인 연결선 639"/>
          <p:cNvCxnSpPr>
            <a:stCxn id="184" idx="2"/>
            <a:endCxn id="189" idx="1"/>
          </p:cNvCxnSpPr>
          <p:nvPr/>
        </p:nvCxnSpPr>
        <p:spPr>
          <a:xfrm rot="5400000">
            <a:off x="97099" y="3839456"/>
            <a:ext cx="1229792" cy="468313"/>
          </a:xfrm>
          <a:prstGeom prst="bentConnector4">
            <a:avLst>
              <a:gd name="adj1" fmla="val 10177"/>
              <a:gd name="adj2" fmla="val 126441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직선 화살표 연결선 643"/>
          <p:cNvCxnSpPr>
            <a:stCxn id="189" idx="2"/>
            <a:endCxn id="190" idx="0"/>
          </p:cNvCxnSpPr>
          <p:nvPr/>
        </p:nvCxnSpPr>
        <p:spPr>
          <a:xfrm>
            <a:off x="946151" y="4867895"/>
            <a:ext cx="0" cy="1309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직선 화살표 연결선 646"/>
          <p:cNvCxnSpPr>
            <a:stCxn id="190" idx="2"/>
            <a:endCxn id="187" idx="0"/>
          </p:cNvCxnSpPr>
          <p:nvPr/>
        </p:nvCxnSpPr>
        <p:spPr>
          <a:xfrm>
            <a:off x="946151" y="5359234"/>
            <a:ext cx="0" cy="1309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0" name="직선 화살표 연결선 649"/>
          <p:cNvCxnSpPr>
            <a:stCxn id="187" idx="2"/>
            <a:endCxn id="639" idx="0"/>
          </p:cNvCxnSpPr>
          <p:nvPr/>
        </p:nvCxnSpPr>
        <p:spPr>
          <a:xfrm flipH="1">
            <a:off x="938710" y="5850573"/>
            <a:ext cx="7441" cy="13097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8" name="직사각형 657"/>
          <p:cNvSpPr/>
          <p:nvPr/>
        </p:nvSpPr>
        <p:spPr>
          <a:xfrm>
            <a:off x="1625600" y="4287834"/>
            <a:ext cx="1054100" cy="268287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kern="0">
                <a:solidFill>
                  <a:srgbClr val="FFFF00"/>
                </a:solidFill>
                <a:latin typeface="+mn-ea"/>
              </a:rPr>
              <a:t>구매계획관리</a:t>
            </a:r>
            <a:endParaRPr kumimoji="0" lang="ko-KR" altLang="en-US" sz="900" kern="0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659" name="직사각형 658"/>
          <p:cNvSpPr/>
          <p:nvPr/>
        </p:nvSpPr>
        <p:spPr>
          <a:xfrm>
            <a:off x="1616672" y="4623905"/>
            <a:ext cx="1054100" cy="268287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발주관리</a:t>
            </a:r>
            <a:endParaRPr kumimoji="0" lang="ko-KR" altLang="en-US" sz="900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60" name="직사각형 659"/>
          <p:cNvSpPr/>
          <p:nvPr/>
        </p:nvSpPr>
        <p:spPr>
          <a:xfrm>
            <a:off x="1616672" y="5415993"/>
            <a:ext cx="1054100" cy="268287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입고관리</a:t>
            </a:r>
            <a:endParaRPr kumimoji="0" lang="ko-KR" altLang="en-US" sz="900" kern="0" dirty="0">
              <a:solidFill>
                <a:srgbClr val="0000FF"/>
              </a:solidFill>
              <a:latin typeface="+mn-ea"/>
            </a:endParaRPr>
          </a:p>
        </p:txBody>
      </p:sp>
      <p:cxnSp>
        <p:nvCxnSpPr>
          <p:cNvPr id="662" name="직선 화살표 연결선 661"/>
          <p:cNvCxnSpPr>
            <a:stCxn id="659" idx="2"/>
            <a:endCxn id="660" idx="0"/>
          </p:cNvCxnSpPr>
          <p:nvPr/>
        </p:nvCxnSpPr>
        <p:spPr>
          <a:xfrm>
            <a:off x="2143722" y="4892192"/>
            <a:ext cx="0" cy="52380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5" name="꺾인 연결선 664"/>
          <p:cNvCxnSpPr>
            <a:stCxn id="698" idx="1"/>
            <a:endCxn id="660" idx="0"/>
          </p:cNvCxnSpPr>
          <p:nvPr/>
        </p:nvCxnSpPr>
        <p:spPr>
          <a:xfrm rot="10800000" flipV="1">
            <a:off x="2143722" y="5116049"/>
            <a:ext cx="175984" cy="299943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0" name="직사각형 679"/>
          <p:cNvSpPr/>
          <p:nvPr/>
        </p:nvSpPr>
        <p:spPr>
          <a:xfrm>
            <a:off x="1622598" y="6044320"/>
            <a:ext cx="1036959" cy="265000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kern="0">
                <a:solidFill>
                  <a:srgbClr val="FFFF00"/>
                </a:solidFill>
                <a:latin typeface="+mn-ea"/>
              </a:rPr>
              <a:t>각종 리포트</a:t>
            </a:r>
            <a:endParaRPr kumimoji="0" lang="ko-KR" altLang="en-US" sz="900" kern="0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688" name="Rectangle 16"/>
          <p:cNvSpPr>
            <a:spLocks noChangeArrowheads="1"/>
          </p:cNvSpPr>
          <p:nvPr/>
        </p:nvSpPr>
        <p:spPr bwMode="auto">
          <a:xfrm>
            <a:off x="8530731" y="4201914"/>
            <a:ext cx="1009649" cy="27236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defTabSz="914331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>
                <a:latin typeface="+mn-ea"/>
                <a:ea typeface="+mn-ea"/>
              </a:rPr>
              <a:t>성적서정보</a:t>
            </a:r>
            <a:endParaRPr kumimoji="0" lang="en-US" altLang="ko-KR" sz="900" dirty="0">
              <a:latin typeface="+mn-ea"/>
              <a:ea typeface="+mn-ea"/>
            </a:endParaRPr>
          </a:p>
        </p:txBody>
      </p:sp>
      <p:sp>
        <p:nvSpPr>
          <p:cNvPr id="689" name="직사각형 688"/>
          <p:cNvSpPr/>
          <p:nvPr/>
        </p:nvSpPr>
        <p:spPr>
          <a:xfrm>
            <a:off x="8525353" y="4643019"/>
            <a:ext cx="1015027" cy="268287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kern="0">
                <a:solidFill>
                  <a:srgbClr val="FFFF00"/>
                </a:solidFill>
                <a:latin typeface="+mn-ea"/>
              </a:rPr>
              <a:t>성적서조회</a:t>
            </a:r>
            <a:endParaRPr kumimoji="0" lang="ko-KR" altLang="en-US" sz="900" kern="0" dirty="0">
              <a:solidFill>
                <a:srgbClr val="FFFF00"/>
              </a:solidFill>
              <a:latin typeface="+mn-ea"/>
            </a:endParaRPr>
          </a:p>
        </p:txBody>
      </p:sp>
      <p:cxnSp>
        <p:nvCxnSpPr>
          <p:cNvPr id="690" name="직선 화살표 연결선 689"/>
          <p:cNvCxnSpPr>
            <a:stCxn id="688" idx="2"/>
            <a:endCxn id="689" idx="0"/>
          </p:cNvCxnSpPr>
          <p:nvPr/>
        </p:nvCxnSpPr>
        <p:spPr>
          <a:xfrm flipH="1">
            <a:off x="9032867" y="4474278"/>
            <a:ext cx="2689" cy="16874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6" name="직사각형 695"/>
          <p:cNvSpPr/>
          <p:nvPr/>
        </p:nvSpPr>
        <p:spPr>
          <a:xfrm>
            <a:off x="8743722" y="1537667"/>
            <a:ext cx="839787" cy="268288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재고현황조회</a:t>
            </a:r>
            <a:endParaRPr kumimoji="0" lang="ko-KR" altLang="en-US" sz="900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98" name="Rectangle 16"/>
          <p:cNvSpPr>
            <a:spLocks noChangeArrowheads="1"/>
          </p:cNvSpPr>
          <p:nvPr/>
        </p:nvSpPr>
        <p:spPr bwMode="auto">
          <a:xfrm>
            <a:off x="2319706" y="4979868"/>
            <a:ext cx="647631" cy="27236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defTabSz="914331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>
                <a:latin typeface="+mn-ea"/>
                <a:ea typeface="+mn-ea"/>
              </a:rPr>
              <a:t>출하정보</a:t>
            </a:r>
            <a:endParaRPr kumimoji="0" lang="en-US" altLang="ko-KR" sz="900" dirty="0">
              <a:latin typeface="+mn-ea"/>
              <a:ea typeface="+mn-ea"/>
            </a:endParaRPr>
          </a:p>
        </p:txBody>
      </p:sp>
      <p:sp>
        <p:nvSpPr>
          <p:cNvPr id="701" name="직사각형 700"/>
          <p:cNvSpPr/>
          <p:nvPr/>
        </p:nvSpPr>
        <p:spPr>
          <a:xfrm>
            <a:off x="8743722" y="1995213"/>
            <a:ext cx="839787" cy="268288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수량조정</a:t>
            </a:r>
            <a:endParaRPr kumimoji="0" lang="ko-KR" altLang="en-US" sz="900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02" name="직사각형 701"/>
          <p:cNvSpPr/>
          <p:nvPr/>
        </p:nvSpPr>
        <p:spPr>
          <a:xfrm>
            <a:off x="8743722" y="2452759"/>
            <a:ext cx="839787" cy="268288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위치조정</a:t>
            </a:r>
            <a:endParaRPr kumimoji="0" lang="ko-KR" altLang="en-US" sz="900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03" name="직사각형 702"/>
          <p:cNvSpPr/>
          <p:nvPr/>
        </p:nvSpPr>
        <p:spPr>
          <a:xfrm>
            <a:off x="8743722" y="2910305"/>
            <a:ext cx="839787" cy="268288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수불이력조회</a:t>
            </a:r>
            <a:endParaRPr kumimoji="0" lang="ko-KR" altLang="en-US" sz="900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04" name="직사각형 703"/>
          <p:cNvSpPr/>
          <p:nvPr/>
        </p:nvSpPr>
        <p:spPr>
          <a:xfrm>
            <a:off x="8743722" y="3367850"/>
            <a:ext cx="839787" cy="268288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재고장</a:t>
            </a:r>
            <a:endParaRPr kumimoji="0" lang="ko-KR" altLang="en-US" sz="900" kern="0" dirty="0">
              <a:solidFill>
                <a:srgbClr val="0000FF"/>
              </a:solidFill>
              <a:latin typeface="+mn-ea"/>
            </a:endParaRPr>
          </a:p>
        </p:txBody>
      </p:sp>
      <p:cxnSp>
        <p:nvCxnSpPr>
          <p:cNvPr id="705" name="직선 화살표 연결선 704"/>
          <p:cNvCxnSpPr>
            <a:stCxn id="696" idx="2"/>
            <a:endCxn id="701" idx="0"/>
          </p:cNvCxnSpPr>
          <p:nvPr/>
        </p:nvCxnSpPr>
        <p:spPr>
          <a:xfrm>
            <a:off x="9163616" y="1805955"/>
            <a:ext cx="0" cy="18925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직선 화살표 연결선 707"/>
          <p:cNvCxnSpPr>
            <a:stCxn id="701" idx="2"/>
            <a:endCxn id="702" idx="0"/>
          </p:cNvCxnSpPr>
          <p:nvPr/>
        </p:nvCxnSpPr>
        <p:spPr>
          <a:xfrm>
            <a:off x="9163616" y="2263501"/>
            <a:ext cx="0" cy="18925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직선 화살표 연결선 710"/>
          <p:cNvCxnSpPr>
            <a:stCxn id="702" idx="2"/>
            <a:endCxn id="703" idx="0"/>
          </p:cNvCxnSpPr>
          <p:nvPr/>
        </p:nvCxnSpPr>
        <p:spPr>
          <a:xfrm>
            <a:off x="9163616" y="2721047"/>
            <a:ext cx="0" cy="18925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직선 화살표 연결선 713"/>
          <p:cNvCxnSpPr>
            <a:stCxn id="703" idx="2"/>
            <a:endCxn id="704" idx="0"/>
          </p:cNvCxnSpPr>
          <p:nvPr/>
        </p:nvCxnSpPr>
        <p:spPr>
          <a:xfrm>
            <a:off x="9163616" y="3178593"/>
            <a:ext cx="0" cy="18925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" name="타원 717"/>
          <p:cNvSpPr/>
          <p:nvPr/>
        </p:nvSpPr>
        <p:spPr>
          <a:xfrm>
            <a:off x="8408132" y="1412776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19" name="직선 화살표 연결선 718"/>
          <p:cNvCxnSpPr>
            <a:stCxn id="718" idx="6"/>
            <a:endCxn id="696" idx="1"/>
          </p:cNvCxnSpPr>
          <p:nvPr/>
        </p:nvCxnSpPr>
        <p:spPr>
          <a:xfrm>
            <a:off x="8601807" y="1507232"/>
            <a:ext cx="141915" cy="16457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타원 722"/>
          <p:cNvSpPr/>
          <p:nvPr/>
        </p:nvSpPr>
        <p:spPr>
          <a:xfrm>
            <a:off x="1511148" y="5079680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24" name="직선 화살표 연결선 723"/>
          <p:cNvCxnSpPr>
            <a:stCxn id="190" idx="3"/>
            <a:endCxn id="723" idx="2"/>
          </p:cNvCxnSpPr>
          <p:nvPr/>
        </p:nvCxnSpPr>
        <p:spPr>
          <a:xfrm flipV="1">
            <a:off x="1414463" y="5174136"/>
            <a:ext cx="96685" cy="491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타원 726"/>
          <p:cNvSpPr/>
          <p:nvPr/>
        </p:nvSpPr>
        <p:spPr>
          <a:xfrm>
            <a:off x="8408132" y="1828654"/>
            <a:ext cx="248579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10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29" name="타원 728"/>
          <p:cNvSpPr/>
          <p:nvPr/>
        </p:nvSpPr>
        <p:spPr>
          <a:xfrm>
            <a:off x="2473335" y="5782815"/>
            <a:ext cx="238910" cy="2069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10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30" name="꺾인 연결선 729"/>
          <p:cNvCxnSpPr>
            <a:stCxn id="660" idx="2"/>
            <a:endCxn id="729" idx="2"/>
          </p:cNvCxnSpPr>
          <p:nvPr/>
        </p:nvCxnSpPr>
        <p:spPr>
          <a:xfrm rot="16200000" flipH="1">
            <a:off x="2207515" y="5620486"/>
            <a:ext cx="202027" cy="329613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4" name="타원 733"/>
          <p:cNvSpPr/>
          <p:nvPr/>
        </p:nvSpPr>
        <p:spPr>
          <a:xfrm>
            <a:off x="8408132" y="1620715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35" name="직선 화살표 연결선 734"/>
          <p:cNvCxnSpPr>
            <a:stCxn id="727" idx="6"/>
            <a:endCxn id="696" idx="1"/>
          </p:cNvCxnSpPr>
          <p:nvPr/>
        </p:nvCxnSpPr>
        <p:spPr>
          <a:xfrm flipV="1">
            <a:off x="8656711" y="1671811"/>
            <a:ext cx="87011" cy="25129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직선 화살표 연결선 737"/>
          <p:cNvCxnSpPr>
            <a:stCxn id="734" idx="6"/>
            <a:endCxn id="696" idx="1"/>
          </p:cNvCxnSpPr>
          <p:nvPr/>
        </p:nvCxnSpPr>
        <p:spPr>
          <a:xfrm flipV="1">
            <a:off x="8601807" y="1671811"/>
            <a:ext cx="141915" cy="4336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2" name="직사각형 741"/>
          <p:cNvSpPr/>
          <p:nvPr/>
        </p:nvSpPr>
        <p:spPr>
          <a:xfrm>
            <a:off x="8528887" y="5013176"/>
            <a:ext cx="1007959" cy="31115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부적합관리</a:t>
            </a:r>
            <a:endParaRPr kumimoji="0" lang="en-US" altLang="ko-KR" sz="900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3" name="직사각형 752"/>
          <p:cNvSpPr/>
          <p:nvPr/>
        </p:nvSpPr>
        <p:spPr>
          <a:xfrm>
            <a:off x="2835529" y="3520753"/>
            <a:ext cx="880809" cy="274007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재작업지시</a:t>
            </a:r>
            <a:endParaRPr kumimoji="0" lang="en-US" altLang="ko-KR" sz="900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2" name="타원 761"/>
          <p:cNvSpPr/>
          <p:nvPr/>
        </p:nvSpPr>
        <p:spPr>
          <a:xfrm>
            <a:off x="3480285" y="3024064"/>
            <a:ext cx="248579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11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63" name="직선 화살표 연결선 762"/>
          <p:cNvCxnSpPr>
            <a:stCxn id="762" idx="4"/>
            <a:endCxn id="753" idx="0"/>
          </p:cNvCxnSpPr>
          <p:nvPr/>
        </p:nvCxnSpPr>
        <p:spPr>
          <a:xfrm flipH="1">
            <a:off x="3275934" y="3212976"/>
            <a:ext cx="328641" cy="30777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직선 화살표 연결선 768"/>
          <p:cNvCxnSpPr>
            <a:stCxn id="753" idx="2"/>
            <a:endCxn id="178" idx="1"/>
          </p:cNvCxnSpPr>
          <p:nvPr/>
        </p:nvCxnSpPr>
        <p:spPr>
          <a:xfrm>
            <a:off x="3275934" y="3794760"/>
            <a:ext cx="49245" cy="19307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7" name="직사각형 776"/>
          <p:cNvSpPr/>
          <p:nvPr/>
        </p:nvSpPr>
        <p:spPr>
          <a:xfrm>
            <a:off x="8513646" y="5884634"/>
            <a:ext cx="1007959" cy="31115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제품성적서관리</a:t>
            </a:r>
            <a:endParaRPr kumimoji="0" lang="en-US" altLang="ko-KR" sz="900" kern="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9" name="타원 778"/>
          <p:cNvSpPr/>
          <p:nvPr/>
        </p:nvSpPr>
        <p:spPr>
          <a:xfrm>
            <a:off x="8915233" y="5530555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0" name="직선 화살표 연결선 779"/>
          <p:cNvCxnSpPr>
            <a:stCxn id="779" idx="4"/>
            <a:endCxn id="777" idx="0"/>
          </p:cNvCxnSpPr>
          <p:nvPr/>
        </p:nvCxnSpPr>
        <p:spPr>
          <a:xfrm>
            <a:off x="9012071" y="5719467"/>
            <a:ext cx="5555" cy="16516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4" name="직사각형 783"/>
          <p:cNvSpPr/>
          <p:nvPr/>
        </p:nvSpPr>
        <p:spPr>
          <a:xfrm>
            <a:off x="1614108" y="2968798"/>
            <a:ext cx="1054100" cy="268287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FFFF00"/>
                </a:solidFill>
                <a:latin typeface="+mn-ea"/>
              </a:rPr>
              <a:t>설비</a:t>
            </a:r>
            <a:r>
              <a:rPr kumimoji="0" lang="en-US" altLang="ko-KR" sz="900" kern="0">
                <a:solidFill>
                  <a:srgbClr val="FFFF00"/>
                </a:solidFill>
                <a:latin typeface="+mn-ea"/>
              </a:rPr>
              <a:t>Master</a:t>
            </a:r>
            <a:endParaRPr kumimoji="0" lang="ko-KR" altLang="en-US" sz="900" kern="0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85" name="직사각형 784"/>
          <p:cNvSpPr/>
          <p:nvPr/>
        </p:nvSpPr>
        <p:spPr>
          <a:xfrm>
            <a:off x="1614108" y="3312150"/>
            <a:ext cx="1054100" cy="268287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FFFF00"/>
                </a:solidFill>
                <a:latin typeface="+mn-ea"/>
              </a:rPr>
              <a:t>점검계획관리</a:t>
            </a:r>
            <a:endParaRPr kumimoji="0" lang="ko-KR" altLang="en-US" sz="900" kern="0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86" name="직사각형 785"/>
          <p:cNvSpPr/>
          <p:nvPr/>
        </p:nvSpPr>
        <p:spPr>
          <a:xfrm>
            <a:off x="1614108" y="3665222"/>
            <a:ext cx="1054100" cy="268287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>
                <a:solidFill>
                  <a:srgbClr val="FFFF00"/>
                </a:solidFill>
                <a:latin typeface="+mn-ea"/>
              </a:rPr>
              <a:t>점검현황관리</a:t>
            </a:r>
            <a:endParaRPr kumimoji="0" lang="ko-KR" altLang="en-US" sz="900" kern="0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87" name="Rectangle 16"/>
          <p:cNvSpPr>
            <a:spLocks noChangeArrowheads="1"/>
          </p:cNvSpPr>
          <p:nvPr/>
        </p:nvSpPr>
        <p:spPr bwMode="auto">
          <a:xfrm>
            <a:off x="8370147" y="474355"/>
            <a:ext cx="674407" cy="133681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>
                <a:solidFill>
                  <a:srgbClr val="0000FF"/>
                </a:solidFill>
                <a:latin typeface="+mn-ea"/>
              </a:rPr>
              <a:t>1</a:t>
            </a:r>
            <a:r>
              <a:rPr kumimoji="0" lang="ko-KR" altLang="en-US" sz="900" kern="0">
                <a:solidFill>
                  <a:srgbClr val="0000FF"/>
                </a:solidFill>
                <a:latin typeface="+mn-ea"/>
              </a:rPr>
              <a:t>단계 개발</a:t>
            </a:r>
            <a:endParaRPr kumimoji="0" lang="en-US" altLang="ko-KR" sz="900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88" name="Rectangle 16"/>
          <p:cNvSpPr>
            <a:spLocks noChangeArrowheads="1"/>
          </p:cNvSpPr>
          <p:nvPr/>
        </p:nvSpPr>
        <p:spPr bwMode="auto">
          <a:xfrm>
            <a:off x="9129464" y="474355"/>
            <a:ext cx="674407" cy="133681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>
                <a:solidFill>
                  <a:srgbClr val="FFFF00"/>
                </a:solidFill>
                <a:latin typeface="+mn-ea"/>
              </a:rPr>
              <a:t>2</a:t>
            </a:r>
            <a:r>
              <a:rPr kumimoji="0" lang="ko-KR" altLang="en-US" sz="900" kern="0">
                <a:solidFill>
                  <a:srgbClr val="FFFF00"/>
                </a:solidFill>
                <a:latin typeface="+mn-ea"/>
              </a:rPr>
              <a:t>단계 개발</a:t>
            </a:r>
            <a:endParaRPr kumimoji="0" lang="en-US" altLang="ko-KR" sz="900" kern="0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73" name="타원 172"/>
          <p:cNvSpPr/>
          <p:nvPr/>
        </p:nvSpPr>
        <p:spPr>
          <a:xfrm>
            <a:off x="9249746" y="5572585"/>
            <a:ext cx="216921" cy="232679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11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74" name="직선 화살표 연결선 173"/>
          <p:cNvCxnSpPr>
            <a:stCxn id="742" idx="2"/>
            <a:endCxn id="173" idx="1"/>
          </p:cNvCxnSpPr>
          <p:nvPr/>
        </p:nvCxnSpPr>
        <p:spPr>
          <a:xfrm>
            <a:off x="9032867" y="5324326"/>
            <a:ext cx="248646" cy="28233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/>
          <p:cNvSpPr/>
          <p:nvPr/>
        </p:nvSpPr>
        <p:spPr>
          <a:xfrm>
            <a:off x="3296816" y="3960168"/>
            <a:ext cx="193675" cy="1889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55075" y="5327868"/>
            <a:ext cx="867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전환처리건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2845479" y="3235462"/>
            <a:ext cx="867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전환처리건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3005505" y="4114780"/>
            <a:ext cx="86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재작업 포장</a:t>
            </a:r>
            <a:endParaRPr lang="en-US" altLang="ko-KR" sz="1000">
              <a:latin typeface="+mn-ea"/>
              <a:ea typeface="+mn-ea"/>
            </a:endParaRPr>
          </a:p>
          <a:p>
            <a:r>
              <a:rPr lang="ko-KR" altLang="en-US" sz="1000">
                <a:latin typeface="+mn-ea"/>
                <a:ea typeface="+mn-ea"/>
              </a:rPr>
              <a:t>단말기</a:t>
            </a:r>
          </a:p>
        </p:txBody>
      </p:sp>
    </p:spTree>
    <p:extLst>
      <p:ext uri="{BB962C8B-B14F-4D97-AF65-F5344CB8AC3E}">
        <p14:creationId xmlns:p14="http://schemas.microsoft.com/office/powerpoint/2010/main" val="4017658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96981"/>
              </p:ext>
            </p:extLst>
          </p:nvPr>
        </p:nvGraphicFramePr>
        <p:xfrm>
          <a:off x="301650" y="2025683"/>
          <a:ext cx="8387780" cy="2198646"/>
        </p:xfrm>
        <a:graphic>
          <a:graphicData uri="http://schemas.openxmlformats.org/drawingml/2006/table">
            <a:tbl>
              <a:tblPr/>
              <a:tblGrid>
                <a:gridCol w="334190">
                  <a:extLst>
                    <a:ext uri="{9D8B030D-6E8A-4147-A177-3AD203B41FA5}">
                      <a16:colId xmlns:a16="http://schemas.microsoft.com/office/drawing/2014/main" val="346631481"/>
                    </a:ext>
                  </a:extLst>
                </a:gridCol>
                <a:gridCol w="536906">
                  <a:extLst>
                    <a:ext uri="{9D8B030D-6E8A-4147-A177-3AD203B41FA5}">
                      <a16:colId xmlns:a16="http://schemas.microsoft.com/office/drawing/2014/main" val="2518134834"/>
                    </a:ext>
                  </a:extLst>
                </a:gridCol>
                <a:gridCol w="467886">
                  <a:extLst>
                    <a:ext uri="{9D8B030D-6E8A-4147-A177-3AD203B41FA5}">
                      <a16:colId xmlns:a16="http://schemas.microsoft.com/office/drawing/2014/main" val="2686180974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0365658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828270327"/>
                    </a:ext>
                  </a:extLst>
                </a:gridCol>
                <a:gridCol w="278736">
                  <a:extLst>
                    <a:ext uri="{9D8B030D-6E8A-4147-A177-3AD203B41FA5}">
                      <a16:colId xmlns:a16="http://schemas.microsoft.com/office/drawing/2014/main" val="3712875559"/>
                    </a:ext>
                  </a:extLst>
                </a:gridCol>
                <a:gridCol w="536906">
                  <a:extLst>
                    <a:ext uri="{9D8B030D-6E8A-4147-A177-3AD203B41FA5}">
                      <a16:colId xmlns:a16="http://schemas.microsoft.com/office/drawing/2014/main" val="225931797"/>
                    </a:ext>
                  </a:extLst>
                </a:gridCol>
                <a:gridCol w="536906">
                  <a:extLst>
                    <a:ext uri="{9D8B030D-6E8A-4147-A177-3AD203B41FA5}">
                      <a16:colId xmlns:a16="http://schemas.microsoft.com/office/drawing/2014/main" val="1370281693"/>
                    </a:ext>
                  </a:extLst>
                </a:gridCol>
                <a:gridCol w="536906">
                  <a:extLst>
                    <a:ext uri="{9D8B030D-6E8A-4147-A177-3AD203B41FA5}">
                      <a16:colId xmlns:a16="http://schemas.microsoft.com/office/drawing/2014/main" val="1816682322"/>
                    </a:ext>
                  </a:extLst>
                </a:gridCol>
                <a:gridCol w="536906">
                  <a:extLst>
                    <a:ext uri="{9D8B030D-6E8A-4147-A177-3AD203B41FA5}">
                      <a16:colId xmlns:a16="http://schemas.microsoft.com/office/drawing/2014/main" val="3105921046"/>
                    </a:ext>
                  </a:extLst>
                </a:gridCol>
                <a:gridCol w="536906">
                  <a:extLst>
                    <a:ext uri="{9D8B030D-6E8A-4147-A177-3AD203B41FA5}">
                      <a16:colId xmlns:a16="http://schemas.microsoft.com/office/drawing/2014/main" val="73968928"/>
                    </a:ext>
                  </a:extLst>
                </a:gridCol>
                <a:gridCol w="536906">
                  <a:extLst>
                    <a:ext uri="{9D8B030D-6E8A-4147-A177-3AD203B41FA5}">
                      <a16:colId xmlns:a16="http://schemas.microsoft.com/office/drawing/2014/main" val="2295531770"/>
                    </a:ext>
                  </a:extLst>
                </a:gridCol>
                <a:gridCol w="536906">
                  <a:extLst>
                    <a:ext uri="{9D8B030D-6E8A-4147-A177-3AD203B41FA5}">
                      <a16:colId xmlns:a16="http://schemas.microsoft.com/office/drawing/2014/main" val="296489561"/>
                    </a:ext>
                  </a:extLst>
                </a:gridCol>
                <a:gridCol w="536906">
                  <a:extLst>
                    <a:ext uri="{9D8B030D-6E8A-4147-A177-3AD203B41FA5}">
                      <a16:colId xmlns:a16="http://schemas.microsoft.com/office/drawing/2014/main" val="1798285148"/>
                    </a:ext>
                  </a:extLst>
                </a:gridCol>
                <a:gridCol w="536906">
                  <a:extLst>
                    <a:ext uri="{9D8B030D-6E8A-4147-A177-3AD203B41FA5}">
                      <a16:colId xmlns:a16="http://schemas.microsoft.com/office/drawing/2014/main" val="15287054"/>
                    </a:ext>
                  </a:extLst>
                </a:gridCol>
                <a:gridCol w="536906">
                  <a:extLst>
                    <a:ext uri="{9D8B030D-6E8A-4147-A177-3AD203B41FA5}">
                      <a16:colId xmlns:a16="http://schemas.microsoft.com/office/drawing/2014/main" val="450763176"/>
                    </a:ext>
                  </a:extLst>
                </a:gridCol>
                <a:gridCol w="536906">
                  <a:extLst>
                    <a:ext uri="{9D8B030D-6E8A-4147-A177-3AD203B41FA5}">
                      <a16:colId xmlns:a16="http://schemas.microsoft.com/office/drawing/2014/main" val="1783080013"/>
                    </a:ext>
                  </a:extLst>
                </a:gridCol>
              </a:tblGrid>
              <a:tr h="3664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생산의뢰번호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의뢰순번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생산의뢰일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지시폭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지시컷팅수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코일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실폭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컷팅수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개별중량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품목코드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형태코드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26478"/>
                  </a:ext>
                </a:extLst>
              </a:tr>
              <a:tr h="3664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G-230209-001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S-220123-01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2022-08-24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RPSPS1000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1,964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316368"/>
                  </a:ext>
                </a:extLst>
              </a:tr>
              <a:tr h="3664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G-230209-001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S-220123-02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2022-08-25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764751"/>
                  </a:ext>
                </a:extLst>
              </a:tr>
              <a:tr h="3664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G-230209-002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S-220123-03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2022-08-26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656049"/>
                  </a:ext>
                </a:extLst>
              </a:tr>
              <a:tr h="3664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G-230209-002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S-220123-04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2022-08-25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1,964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294734"/>
                  </a:ext>
                </a:extLst>
              </a:tr>
              <a:tr h="3664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G-230209-003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S-220123-05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2022-08-26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68063"/>
                  </a:ext>
                </a:extLst>
              </a:tr>
            </a:tbl>
          </a:graphicData>
        </a:graphic>
      </p:graphicFrame>
      <p:sp>
        <p:nvSpPr>
          <p:cNvPr id="27" name="Panel"/>
          <p:cNvSpPr/>
          <p:nvPr/>
        </p:nvSpPr>
        <p:spPr>
          <a:xfrm>
            <a:off x="185964" y="915854"/>
            <a:ext cx="8655467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256858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현장관리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슬리팅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슬리팅공정에 대한 작업지시 조회 및 실적을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13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단말기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투입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927159" y="917172"/>
            <a:ext cx="928041" cy="259558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그룹번호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생산의뢰번호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생산의뢰일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지시폭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지시컷팅수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실폭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실적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</a:t>
            </a: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중량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실적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</a:t>
            </a: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합계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실적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</a:t>
            </a: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품목명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형태코드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재질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-MILL,</a:t>
            </a: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호칭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실두께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폭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부서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등록자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등록일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Button"/>
          <p:cNvSpPr/>
          <p:nvPr/>
        </p:nvSpPr>
        <p:spPr>
          <a:xfrm>
            <a:off x="289624" y="1021572"/>
            <a:ext cx="1062733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작업자선택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100" y="1684623"/>
            <a:ext cx="8430764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작업지시 목록</a:t>
            </a:r>
          </a:p>
        </p:txBody>
      </p:sp>
      <p:sp>
        <p:nvSpPr>
          <p:cNvPr id="37" name="Panel"/>
          <p:cNvSpPr/>
          <p:nvPr/>
        </p:nvSpPr>
        <p:spPr>
          <a:xfrm>
            <a:off x="7092181" y="1698487"/>
            <a:ext cx="504056" cy="214069"/>
          </a:xfrm>
          <a:prstGeom prst="rect">
            <a:avLst/>
          </a:prstGeom>
          <a:solidFill>
            <a:srgbClr val="92D05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완료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Panel"/>
          <p:cNvSpPr/>
          <p:nvPr/>
        </p:nvSpPr>
        <p:spPr>
          <a:xfrm>
            <a:off x="7638771" y="1698487"/>
            <a:ext cx="504056" cy="214069"/>
          </a:xfrm>
          <a:prstGeom prst="rect">
            <a:avLst/>
          </a:prstGeom>
          <a:solidFill>
            <a:srgbClr val="FFFF0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진행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Panel"/>
          <p:cNvSpPr/>
          <p:nvPr/>
        </p:nvSpPr>
        <p:spPr>
          <a:xfrm>
            <a:off x="8185360" y="1698487"/>
            <a:ext cx="504056" cy="214069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확정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Button"/>
          <p:cNvSpPr/>
          <p:nvPr/>
        </p:nvSpPr>
        <p:spPr>
          <a:xfrm>
            <a:off x="5009249" y="1021572"/>
            <a:ext cx="864789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실적입력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Button"/>
          <p:cNvSpPr/>
          <p:nvPr/>
        </p:nvSpPr>
        <p:spPr>
          <a:xfrm>
            <a:off x="5961112" y="1021572"/>
            <a:ext cx="904953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비가동 시작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Button">
            <a:hlinkClick r:id="rId17" action="ppaction://hlinksldjump"/>
          </p:cNvPr>
          <p:cNvSpPr/>
          <p:nvPr/>
        </p:nvSpPr>
        <p:spPr>
          <a:xfrm>
            <a:off x="6955348" y="1029300"/>
            <a:ext cx="877972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품질정보 등록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1" name="Scrollbar" descr="&lt;SmartSettings&gt;&lt;SmartResize enabled=&quot;True&quot; minWidth=&quot;60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01653" y="4311606"/>
            <a:ext cx="8387763" cy="275420"/>
            <a:chOff x="595686" y="3155457"/>
            <a:chExt cx="2304356" cy="144017"/>
          </a:xfrm>
          <a:solidFill>
            <a:srgbClr val="FFFFFF"/>
          </a:solidFill>
        </p:grpSpPr>
        <p:sp>
          <p:nvSpPr>
            <p:cNvPr id="92" name="Track"/>
            <p:cNvSpPr/>
            <p:nvPr/>
          </p:nvSpPr>
          <p:spPr>
            <a:xfrm>
              <a:off x="595686" y="3155457"/>
              <a:ext cx="2304356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Scroll Thumb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0"/>
              </p:custDataLst>
            </p:nvPr>
          </p:nvSpPr>
          <p:spPr>
            <a:xfrm>
              <a:off x="640484" y="3171498"/>
              <a:ext cx="1962819" cy="111940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Chevron" descr="&lt;SmartSettings&gt;&lt;SmartResize anchorLeft=&quot;Absolute&quot; anchorTop=&quot;None&quot; anchorRight=&quot;None&quot; anchorBottom=&quot;None&quot; /&gt;&lt;/SmartSettings&gt;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auto">
            <a:xfrm rot="5400000" flipH="1">
              <a:off x="600199" y="3222498"/>
              <a:ext cx="33469" cy="9939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Chevro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 rot="16200000" flipH="1">
              <a:off x="2862929" y="3222495"/>
              <a:ext cx="33471" cy="993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Card"/>
          <p:cNvSpPr/>
          <p:nvPr/>
        </p:nvSpPr>
        <p:spPr>
          <a:xfrm>
            <a:off x="1438085" y="1021572"/>
            <a:ext cx="3514915" cy="278395"/>
          </a:xfrm>
          <a:prstGeom prst="roundRect">
            <a:avLst>
              <a:gd name="adj" fmla="val 1433"/>
            </a:avLst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2023-02-03</a:t>
            </a:r>
            <a:endParaRPr 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7" name="Card"/>
          <p:cNvSpPr/>
          <p:nvPr/>
        </p:nvSpPr>
        <p:spPr>
          <a:xfrm>
            <a:off x="1438085" y="1357453"/>
            <a:ext cx="3514915" cy="278395"/>
          </a:xfrm>
          <a:prstGeom prst="roundRect">
            <a:avLst>
              <a:gd name="adj" fmla="val 1433"/>
            </a:avLst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홍길동</a:t>
            </a:r>
            <a:endParaRPr 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1" name="Tooltip" descr="&lt;SmartSettings&gt;&lt;SmartResize enabled=&quot;True&quot; minWidth=&quot;6&quot; minHeight=&quot;2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3865174" y="656090"/>
            <a:ext cx="2937664" cy="421584"/>
            <a:chOff x="-156296" y="1525297"/>
            <a:chExt cx="2937664" cy="421584"/>
          </a:xfrm>
          <a:solidFill>
            <a:srgbClr val="FFFFCC"/>
          </a:solidFill>
        </p:grpSpPr>
        <p:sp>
          <p:nvSpPr>
            <p:cNvPr id="102" name="Box" descr="&lt;Tags&gt;&lt;SMARTRESIZEANCHORS&gt;None,Absolute,Absolute,Absolute&lt;/SMARTRESIZEANCHORS&gt;&lt;/Tags&gt;"/>
            <p:cNvSpPr/>
            <p:nvPr/>
          </p:nvSpPr>
          <p:spPr>
            <a:xfrm>
              <a:off x="-156296" y="1525297"/>
              <a:ext cx="2937664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선택한 작업지시 건 투입완료로 상태 변경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스켈프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가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개 이상 없을 경우 투입완료 처리 불가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4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380492" y="2518249"/>
            <a:ext cx="131556" cy="131556"/>
            <a:chOff x="554563" y="2632644"/>
            <a:chExt cx="131556" cy="131556"/>
          </a:xfrm>
        </p:grpSpPr>
        <p:sp>
          <p:nvSpPr>
            <p:cNvPr id="150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1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379920" y="2841713"/>
            <a:ext cx="131556" cy="131556"/>
            <a:chOff x="554563" y="2632644"/>
            <a:chExt cx="131556" cy="131556"/>
          </a:xfrm>
        </p:grpSpPr>
        <p:sp>
          <p:nvSpPr>
            <p:cNvPr id="153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4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379920" y="3201753"/>
            <a:ext cx="131556" cy="131556"/>
            <a:chOff x="554563" y="2632644"/>
            <a:chExt cx="131556" cy="131556"/>
          </a:xfrm>
        </p:grpSpPr>
        <p:sp>
          <p:nvSpPr>
            <p:cNvPr id="156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7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381064" y="3561793"/>
            <a:ext cx="131556" cy="131556"/>
            <a:chOff x="554563" y="2632644"/>
            <a:chExt cx="131556" cy="131556"/>
          </a:xfrm>
        </p:grpSpPr>
        <p:sp>
          <p:nvSpPr>
            <p:cNvPr id="159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0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390208" y="3894401"/>
            <a:ext cx="131556" cy="131556"/>
            <a:chOff x="554563" y="2632644"/>
            <a:chExt cx="131556" cy="131556"/>
          </a:xfrm>
        </p:grpSpPr>
        <p:sp>
          <p:nvSpPr>
            <p:cNvPr id="162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4" name="Cutout"/>
          <p:cNvGrpSpPr/>
          <p:nvPr/>
        </p:nvGrpSpPr>
        <p:grpSpPr>
          <a:xfrm>
            <a:off x="8601528" y="2026163"/>
            <a:ext cx="239903" cy="2198165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185" name="Fill"/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6" name="Border"/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87" name="직사각형 186"/>
          <p:cNvSpPr/>
          <p:nvPr/>
        </p:nvSpPr>
        <p:spPr>
          <a:xfrm>
            <a:off x="288462" y="2376872"/>
            <a:ext cx="8400954" cy="37754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Button">
            <a:hlinkClick r:id="rId17" action="ppaction://hlinksldjump"/>
          </p:cNvPr>
          <p:cNvSpPr/>
          <p:nvPr/>
        </p:nvSpPr>
        <p:spPr>
          <a:xfrm>
            <a:off x="7891452" y="1043592"/>
            <a:ext cx="877972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QR</a:t>
            </a:r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9" name="Play"/>
          <p:cNvSpPr>
            <a:spLocks noChangeAspect="1" noEditPoints="1"/>
          </p:cNvSpPr>
          <p:nvPr/>
        </p:nvSpPr>
        <p:spPr bwMode="auto">
          <a:xfrm flipH="1">
            <a:off x="1470832" y="1064549"/>
            <a:ext cx="123408" cy="204211"/>
          </a:xfrm>
          <a:custGeom>
            <a:avLst/>
            <a:gdLst>
              <a:gd name="T0" fmla="*/ 0 w 267"/>
              <a:gd name="T1" fmla="*/ 0 h 313"/>
              <a:gd name="T2" fmla="*/ 0 w 267"/>
              <a:gd name="T3" fmla="*/ 313 h 313"/>
              <a:gd name="T4" fmla="*/ 267 w 267"/>
              <a:gd name="T5" fmla="*/ 156 h 313"/>
              <a:gd name="T6" fmla="*/ 0 w 267"/>
              <a:gd name="T7" fmla="*/ 0 h 313"/>
              <a:gd name="T8" fmla="*/ 27 w 267"/>
              <a:gd name="T9" fmla="*/ 46 h 313"/>
              <a:gd name="T10" fmla="*/ 214 w 267"/>
              <a:gd name="T11" fmla="*/ 156 h 313"/>
              <a:gd name="T12" fmla="*/ 27 w 267"/>
              <a:gd name="T13" fmla="*/ 266 h 313"/>
              <a:gd name="T14" fmla="*/ 27 w 267"/>
              <a:gd name="T15" fmla="*/ 4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7" h="313">
                <a:moveTo>
                  <a:pt x="0" y="0"/>
                </a:moveTo>
                <a:lnTo>
                  <a:pt x="0" y="313"/>
                </a:lnTo>
                <a:cubicBezTo>
                  <a:pt x="89" y="261"/>
                  <a:pt x="178" y="209"/>
                  <a:pt x="267" y="156"/>
                </a:cubicBezTo>
                <a:lnTo>
                  <a:pt x="0" y="0"/>
                </a:lnTo>
                <a:close/>
                <a:moveTo>
                  <a:pt x="27" y="46"/>
                </a:moveTo>
                <a:lnTo>
                  <a:pt x="214" y="156"/>
                </a:lnTo>
                <a:lnTo>
                  <a:pt x="27" y="266"/>
                </a:lnTo>
                <a:lnTo>
                  <a:pt x="27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0" name="Play"/>
          <p:cNvSpPr>
            <a:spLocks noChangeAspect="1" noEditPoints="1"/>
          </p:cNvSpPr>
          <p:nvPr/>
        </p:nvSpPr>
        <p:spPr bwMode="auto">
          <a:xfrm>
            <a:off x="4808984" y="1064549"/>
            <a:ext cx="97792" cy="204211"/>
          </a:xfrm>
          <a:custGeom>
            <a:avLst/>
            <a:gdLst>
              <a:gd name="T0" fmla="*/ 0 w 267"/>
              <a:gd name="T1" fmla="*/ 0 h 313"/>
              <a:gd name="T2" fmla="*/ 0 w 267"/>
              <a:gd name="T3" fmla="*/ 313 h 313"/>
              <a:gd name="T4" fmla="*/ 267 w 267"/>
              <a:gd name="T5" fmla="*/ 156 h 313"/>
              <a:gd name="T6" fmla="*/ 0 w 267"/>
              <a:gd name="T7" fmla="*/ 0 h 313"/>
              <a:gd name="T8" fmla="*/ 27 w 267"/>
              <a:gd name="T9" fmla="*/ 46 h 313"/>
              <a:gd name="T10" fmla="*/ 214 w 267"/>
              <a:gd name="T11" fmla="*/ 156 h 313"/>
              <a:gd name="T12" fmla="*/ 27 w 267"/>
              <a:gd name="T13" fmla="*/ 266 h 313"/>
              <a:gd name="T14" fmla="*/ 27 w 267"/>
              <a:gd name="T15" fmla="*/ 4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7" h="313">
                <a:moveTo>
                  <a:pt x="0" y="0"/>
                </a:moveTo>
                <a:lnTo>
                  <a:pt x="0" y="313"/>
                </a:lnTo>
                <a:cubicBezTo>
                  <a:pt x="89" y="261"/>
                  <a:pt x="178" y="209"/>
                  <a:pt x="267" y="156"/>
                </a:cubicBezTo>
                <a:lnTo>
                  <a:pt x="0" y="0"/>
                </a:lnTo>
                <a:close/>
                <a:moveTo>
                  <a:pt x="27" y="46"/>
                </a:moveTo>
                <a:lnTo>
                  <a:pt x="214" y="156"/>
                </a:lnTo>
                <a:lnTo>
                  <a:pt x="27" y="266"/>
                </a:lnTo>
                <a:lnTo>
                  <a:pt x="27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1" name="Tooltip" descr="&lt;SmartSettings&gt;&lt;SmartResize enabled=&quot;True&quot; minWidth=&quot;6&quot; minHeight=&quot;2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6985203" y="781393"/>
            <a:ext cx="2153795" cy="273708"/>
            <a:chOff x="235641" y="1673173"/>
            <a:chExt cx="2153795" cy="273708"/>
          </a:xfrm>
          <a:solidFill>
            <a:srgbClr val="FFFFCC"/>
          </a:solidFill>
        </p:grpSpPr>
        <p:sp>
          <p:nvSpPr>
            <p:cNvPr id="52" name="Box" descr="&lt;Tags&gt;&lt;SMARTRESIZEANCHORS&gt;None,Absolute,Absolute,Absolute&lt;/SMARTRESIZEANCHORS&gt;&lt;/Tags&gt;"/>
            <p:cNvSpPr/>
            <p:nvPr/>
          </p:nvSpPr>
          <p:spPr>
            <a:xfrm>
              <a:off x="235641" y="1673173"/>
              <a:ext cx="2153795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선택한 작업지시의 발행된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만큰 인쇄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5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864424"/>
              </p:ext>
            </p:extLst>
          </p:nvPr>
        </p:nvGraphicFramePr>
        <p:xfrm>
          <a:off x="301648" y="4839311"/>
          <a:ext cx="7883715" cy="1470008"/>
        </p:xfrm>
        <a:graphic>
          <a:graphicData uri="http://schemas.openxmlformats.org/drawingml/2006/table">
            <a:tbl>
              <a:tblPr/>
              <a:tblGrid>
                <a:gridCol w="1126245">
                  <a:extLst>
                    <a:ext uri="{9D8B030D-6E8A-4147-A177-3AD203B41FA5}">
                      <a16:colId xmlns:a16="http://schemas.microsoft.com/office/drawing/2014/main" val="2653067750"/>
                    </a:ext>
                  </a:extLst>
                </a:gridCol>
                <a:gridCol w="1126245">
                  <a:extLst>
                    <a:ext uri="{9D8B030D-6E8A-4147-A177-3AD203B41FA5}">
                      <a16:colId xmlns:a16="http://schemas.microsoft.com/office/drawing/2014/main" val="4231197348"/>
                    </a:ext>
                  </a:extLst>
                </a:gridCol>
                <a:gridCol w="1126245">
                  <a:extLst>
                    <a:ext uri="{9D8B030D-6E8A-4147-A177-3AD203B41FA5}">
                      <a16:colId xmlns:a16="http://schemas.microsoft.com/office/drawing/2014/main" val="1816749571"/>
                    </a:ext>
                  </a:extLst>
                </a:gridCol>
                <a:gridCol w="1126245">
                  <a:extLst>
                    <a:ext uri="{9D8B030D-6E8A-4147-A177-3AD203B41FA5}">
                      <a16:colId xmlns:a16="http://schemas.microsoft.com/office/drawing/2014/main" val="886670904"/>
                    </a:ext>
                  </a:extLst>
                </a:gridCol>
                <a:gridCol w="1126245">
                  <a:extLst>
                    <a:ext uri="{9D8B030D-6E8A-4147-A177-3AD203B41FA5}">
                      <a16:colId xmlns:a16="http://schemas.microsoft.com/office/drawing/2014/main" val="1719001450"/>
                    </a:ext>
                  </a:extLst>
                </a:gridCol>
                <a:gridCol w="1126245">
                  <a:extLst>
                    <a:ext uri="{9D8B030D-6E8A-4147-A177-3AD203B41FA5}">
                      <a16:colId xmlns:a16="http://schemas.microsoft.com/office/drawing/2014/main" val="3459151398"/>
                    </a:ext>
                  </a:extLst>
                </a:gridCol>
                <a:gridCol w="1126245">
                  <a:extLst>
                    <a:ext uri="{9D8B030D-6E8A-4147-A177-3AD203B41FA5}">
                      <a16:colId xmlns:a16="http://schemas.microsoft.com/office/drawing/2014/main" val="493353397"/>
                    </a:ext>
                  </a:extLst>
                </a:gridCol>
              </a:tblGrid>
              <a:tr h="245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품목코드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개별중량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QR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인쇄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등록자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등록일자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506418"/>
                  </a:ext>
                </a:extLst>
              </a:tr>
              <a:tr h="1968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940160"/>
                  </a:ext>
                </a:extLst>
              </a:tr>
              <a:tr h="1468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8693"/>
                  </a:ext>
                </a:extLst>
              </a:tr>
              <a:tr h="1468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H2000193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CAW97380-03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90030"/>
                  </a:ext>
                </a:extLst>
              </a:tr>
              <a:tr h="1468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H2000193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CAW97380-04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62528"/>
                  </a:ext>
                </a:extLst>
              </a:tr>
              <a:tr h="1468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H2000193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CAW97380-05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47608"/>
                  </a:ext>
                </a:extLst>
              </a:tr>
              <a:tr h="1468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H2000193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CAW97380-06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673315"/>
                  </a:ext>
                </a:extLst>
              </a:tr>
              <a:tr h="1468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H2000193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CAW97380-07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998417"/>
                  </a:ext>
                </a:extLst>
              </a:tr>
              <a:tr h="1468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H2000193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CAW97380-08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924470"/>
                  </a:ext>
                </a:extLst>
              </a:tr>
            </a:tbl>
          </a:graphicData>
        </a:graphic>
      </p:graphicFrame>
      <p:sp>
        <p:nvSpPr>
          <p:cNvPr id="61" name="Printer"/>
          <p:cNvSpPr>
            <a:spLocks noChangeAspect="1" noEditPoints="1"/>
          </p:cNvSpPr>
          <p:nvPr/>
        </p:nvSpPr>
        <p:spPr bwMode="auto">
          <a:xfrm>
            <a:off x="5313040" y="5142250"/>
            <a:ext cx="109155" cy="109155"/>
          </a:xfrm>
          <a:custGeom>
            <a:avLst/>
            <a:gdLst>
              <a:gd name="T0" fmla="*/ 120 w 667"/>
              <a:gd name="T1" fmla="*/ 0 h 667"/>
              <a:gd name="T2" fmla="*/ 120 w 667"/>
              <a:gd name="T3" fmla="*/ 187 h 667"/>
              <a:gd name="T4" fmla="*/ 40 w 667"/>
              <a:gd name="T5" fmla="*/ 187 h 667"/>
              <a:gd name="T6" fmla="*/ 0 w 667"/>
              <a:gd name="T7" fmla="*/ 227 h 667"/>
              <a:gd name="T8" fmla="*/ 0 w 667"/>
              <a:gd name="T9" fmla="*/ 507 h 667"/>
              <a:gd name="T10" fmla="*/ 40 w 667"/>
              <a:gd name="T11" fmla="*/ 547 h 667"/>
              <a:gd name="T12" fmla="*/ 120 w 667"/>
              <a:gd name="T13" fmla="*/ 547 h 667"/>
              <a:gd name="T14" fmla="*/ 120 w 667"/>
              <a:gd name="T15" fmla="*/ 667 h 667"/>
              <a:gd name="T16" fmla="*/ 547 w 667"/>
              <a:gd name="T17" fmla="*/ 667 h 667"/>
              <a:gd name="T18" fmla="*/ 547 w 667"/>
              <a:gd name="T19" fmla="*/ 547 h 667"/>
              <a:gd name="T20" fmla="*/ 627 w 667"/>
              <a:gd name="T21" fmla="*/ 547 h 667"/>
              <a:gd name="T22" fmla="*/ 667 w 667"/>
              <a:gd name="T23" fmla="*/ 507 h 667"/>
              <a:gd name="T24" fmla="*/ 667 w 667"/>
              <a:gd name="T25" fmla="*/ 227 h 667"/>
              <a:gd name="T26" fmla="*/ 627 w 667"/>
              <a:gd name="T27" fmla="*/ 187 h 667"/>
              <a:gd name="T28" fmla="*/ 547 w 667"/>
              <a:gd name="T29" fmla="*/ 187 h 667"/>
              <a:gd name="T30" fmla="*/ 547 w 667"/>
              <a:gd name="T31" fmla="*/ 0 h 667"/>
              <a:gd name="T32" fmla="*/ 120 w 667"/>
              <a:gd name="T33" fmla="*/ 0 h 667"/>
              <a:gd name="T34" fmla="*/ 147 w 667"/>
              <a:gd name="T35" fmla="*/ 27 h 667"/>
              <a:gd name="T36" fmla="*/ 520 w 667"/>
              <a:gd name="T37" fmla="*/ 27 h 667"/>
              <a:gd name="T38" fmla="*/ 520 w 667"/>
              <a:gd name="T39" fmla="*/ 187 h 667"/>
              <a:gd name="T40" fmla="*/ 147 w 667"/>
              <a:gd name="T41" fmla="*/ 187 h 667"/>
              <a:gd name="T42" fmla="*/ 147 w 667"/>
              <a:gd name="T43" fmla="*/ 27 h 667"/>
              <a:gd name="T44" fmla="*/ 40 w 667"/>
              <a:gd name="T45" fmla="*/ 214 h 667"/>
              <a:gd name="T46" fmla="*/ 627 w 667"/>
              <a:gd name="T47" fmla="*/ 214 h 667"/>
              <a:gd name="T48" fmla="*/ 640 w 667"/>
              <a:gd name="T49" fmla="*/ 227 h 667"/>
              <a:gd name="T50" fmla="*/ 640 w 667"/>
              <a:gd name="T51" fmla="*/ 507 h 667"/>
              <a:gd name="T52" fmla="*/ 627 w 667"/>
              <a:gd name="T53" fmla="*/ 520 h 667"/>
              <a:gd name="T54" fmla="*/ 547 w 667"/>
              <a:gd name="T55" fmla="*/ 520 h 667"/>
              <a:gd name="T56" fmla="*/ 547 w 667"/>
              <a:gd name="T57" fmla="*/ 374 h 667"/>
              <a:gd name="T58" fmla="*/ 533 w 667"/>
              <a:gd name="T59" fmla="*/ 374 h 667"/>
              <a:gd name="T60" fmla="*/ 120 w 667"/>
              <a:gd name="T61" fmla="*/ 374 h 667"/>
              <a:gd name="T62" fmla="*/ 120 w 667"/>
              <a:gd name="T63" fmla="*/ 520 h 667"/>
              <a:gd name="T64" fmla="*/ 40 w 667"/>
              <a:gd name="T65" fmla="*/ 520 h 667"/>
              <a:gd name="T66" fmla="*/ 27 w 667"/>
              <a:gd name="T67" fmla="*/ 507 h 667"/>
              <a:gd name="T68" fmla="*/ 27 w 667"/>
              <a:gd name="T69" fmla="*/ 227 h 667"/>
              <a:gd name="T70" fmla="*/ 40 w 667"/>
              <a:gd name="T71" fmla="*/ 214 h 667"/>
              <a:gd name="T72" fmla="*/ 573 w 667"/>
              <a:gd name="T73" fmla="*/ 254 h 667"/>
              <a:gd name="T74" fmla="*/ 547 w 667"/>
              <a:gd name="T75" fmla="*/ 280 h 667"/>
              <a:gd name="T76" fmla="*/ 573 w 667"/>
              <a:gd name="T77" fmla="*/ 307 h 667"/>
              <a:gd name="T78" fmla="*/ 600 w 667"/>
              <a:gd name="T79" fmla="*/ 280 h 667"/>
              <a:gd name="T80" fmla="*/ 573 w 667"/>
              <a:gd name="T81" fmla="*/ 254 h 667"/>
              <a:gd name="T82" fmla="*/ 147 w 667"/>
              <a:gd name="T83" fmla="*/ 400 h 667"/>
              <a:gd name="T84" fmla="*/ 520 w 667"/>
              <a:gd name="T85" fmla="*/ 400 h 667"/>
              <a:gd name="T86" fmla="*/ 520 w 667"/>
              <a:gd name="T87" fmla="*/ 640 h 667"/>
              <a:gd name="T88" fmla="*/ 147 w 667"/>
              <a:gd name="T89" fmla="*/ 640 h 667"/>
              <a:gd name="T90" fmla="*/ 147 w 667"/>
              <a:gd name="T91" fmla="*/ 400 h 667"/>
              <a:gd name="T92" fmla="*/ 200 w 667"/>
              <a:gd name="T93" fmla="*/ 454 h 667"/>
              <a:gd name="T94" fmla="*/ 200 w 667"/>
              <a:gd name="T95" fmla="*/ 480 h 667"/>
              <a:gd name="T96" fmla="*/ 467 w 667"/>
              <a:gd name="T97" fmla="*/ 480 h 667"/>
              <a:gd name="T98" fmla="*/ 467 w 667"/>
              <a:gd name="T99" fmla="*/ 454 h 667"/>
              <a:gd name="T100" fmla="*/ 200 w 667"/>
              <a:gd name="T101" fmla="*/ 454 h 667"/>
              <a:gd name="T102" fmla="*/ 200 w 667"/>
              <a:gd name="T103" fmla="*/ 507 h 667"/>
              <a:gd name="T104" fmla="*/ 200 w 667"/>
              <a:gd name="T105" fmla="*/ 534 h 667"/>
              <a:gd name="T106" fmla="*/ 413 w 667"/>
              <a:gd name="T107" fmla="*/ 534 h 667"/>
              <a:gd name="T108" fmla="*/ 413 w 667"/>
              <a:gd name="T109" fmla="*/ 507 h 667"/>
              <a:gd name="T110" fmla="*/ 200 w 667"/>
              <a:gd name="T111" fmla="*/ 507 h 667"/>
              <a:gd name="T112" fmla="*/ 200 w 667"/>
              <a:gd name="T113" fmla="*/ 560 h 667"/>
              <a:gd name="T114" fmla="*/ 200 w 667"/>
              <a:gd name="T115" fmla="*/ 587 h 667"/>
              <a:gd name="T116" fmla="*/ 467 w 667"/>
              <a:gd name="T117" fmla="*/ 587 h 667"/>
              <a:gd name="T118" fmla="*/ 467 w 667"/>
              <a:gd name="T119" fmla="*/ 560 h 667"/>
              <a:gd name="T120" fmla="*/ 200 w 667"/>
              <a:gd name="T121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67" h="667">
                <a:moveTo>
                  <a:pt x="120" y="0"/>
                </a:moveTo>
                <a:lnTo>
                  <a:pt x="120" y="187"/>
                </a:lnTo>
                <a:lnTo>
                  <a:pt x="40" y="187"/>
                </a:lnTo>
                <a:cubicBezTo>
                  <a:pt x="18" y="187"/>
                  <a:pt x="0" y="205"/>
                  <a:pt x="0" y="227"/>
                </a:cubicBezTo>
                <a:lnTo>
                  <a:pt x="0" y="507"/>
                </a:lnTo>
                <a:cubicBezTo>
                  <a:pt x="0" y="529"/>
                  <a:pt x="18" y="547"/>
                  <a:pt x="40" y="547"/>
                </a:cubicBezTo>
                <a:lnTo>
                  <a:pt x="120" y="547"/>
                </a:lnTo>
                <a:lnTo>
                  <a:pt x="120" y="667"/>
                </a:lnTo>
                <a:lnTo>
                  <a:pt x="547" y="667"/>
                </a:lnTo>
                <a:lnTo>
                  <a:pt x="547" y="547"/>
                </a:lnTo>
                <a:lnTo>
                  <a:pt x="627" y="547"/>
                </a:lnTo>
                <a:cubicBezTo>
                  <a:pt x="649" y="547"/>
                  <a:pt x="667" y="529"/>
                  <a:pt x="667" y="507"/>
                </a:cubicBezTo>
                <a:lnTo>
                  <a:pt x="667" y="227"/>
                </a:lnTo>
                <a:cubicBezTo>
                  <a:pt x="667" y="205"/>
                  <a:pt x="649" y="187"/>
                  <a:pt x="627" y="187"/>
                </a:cubicBezTo>
                <a:lnTo>
                  <a:pt x="547" y="187"/>
                </a:lnTo>
                <a:lnTo>
                  <a:pt x="547" y="0"/>
                </a:lnTo>
                <a:lnTo>
                  <a:pt x="120" y="0"/>
                </a:lnTo>
                <a:close/>
                <a:moveTo>
                  <a:pt x="147" y="27"/>
                </a:moveTo>
                <a:lnTo>
                  <a:pt x="520" y="27"/>
                </a:lnTo>
                <a:lnTo>
                  <a:pt x="520" y="187"/>
                </a:lnTo>
                <a:lnTo>
                  <a:pt x="147" y="187"/>
                </a:lnTo>
                <a:lnTo>
                  <a:pt x="147" y="27"/>
                </a:lnTo>
                <a:close/>
                <a:moveTo>
                  <a:pt x="40" y="214"/>
                </a:moveTo>
                <a:cubicBezTo>
                  <a:pt x="236" y="214"/>
                  <a:pt x="431" y="214"/>
                  <a:pt x="627" y="214"/>
                </a:cubicBezTo>
                <a:cubicBezTo>
                  <a:pt x="634" y="214"/>
                  <a:pt x="640" y="219"/>
                  <a:pt x="640" y="227"/>
                </a:cubicBezTo>
                <a:lnTo>
                  <a:pt x="640" y="507"/>
                </a:lnTo>
                <a:cubicBezTo>
                  <a:pt x="640" y="514"/>
                  <a:pt x="634" y="520"/>
                  <a:pt x="627" y="520"/>
                </a:cubicBezTo>
                <a:lnTo>
                  <a:pt x="547" y="520"/>
                </a:lnTo>
                <a:lnTo>
                  <a:pt x="547" y="374"/>
                </a:lnTo>
                <a:lnTo>
                  <a:pt x="533" y="374"/>
                </a:lnTo>
                <a:lnTo>
                  <a:pt x="120" y="374"/>
                </a:lnTo>
                <a:lnTo>
                  <a:pt x="120" y="520"/>
                </a:lnTo>
                <a:lnTo>
                  <a:pt x="40" y="520"/>
                </a:lnTo>
                <a:cubicBezTo>
                  <a:pt x="33" y="520"/>
                  <a:pt x="27" y="514"/>
                  <a:pt x="27" y="507"/>
                </a:cubicBezTo>
                <a:lnTo>
                  <a:pt x="27" y="227"/>
                </a:lnTo>
                <a:cubicBezTo>
                  <a:pt x="27" y="219"/>
                  <a:pt x="33" y="214"/>
                  <a:pt x="40" y="214"/>
                </a:cubicBezTo>
                <a:close/>
                <a:moveTo>
                  <a:pt x="573" y="254"/>
                </a:moveTo>
                <a:cubicBezTo>
                  <a:pt x="559" y="254"/>
                  <a:pt x="547" y="266"/>
                  <a:pt x="547" y="280"/>
                </a:cubicBezTo>
                <a:cubicBezTo>
                  <a:pt x="547" y="295"/>
                  <a:pt x="559" y="307"/>
                  <a:pt x="573" y="307"/>
                </a:cubicBezTo>
                <a:cubicBezTo>
                  <a:pt x="588" y="307"/>
                  <a:pt x="600" y="295"/>
                  <a:pt x="600" y="280"/>
                </a:cubicBezTo>
                <a:cubicBezTo>
                  <a:pt x="600" y="266"/>
                  <a:pt x="588" y="254"/>
                  <a:pt x="573" y="254"/>
                </a:cubicBezTo>
                <a:close/>
                <a:moveTo>
                  <a:pt x="147" y="400"/>
                </a:moveTo>
                <a:lnTo>
                  <a:pt x="520" y="400"/>
                </a:lnTo>
                <a:cubicBezTo>
                  <a:pt x="520" y="481"/>
                  <a:pt x="520" y="560"/>
                  <a:pt x="520" y="640"/>
                </a:cubicBezTo>
                <a:lnTo>
                  <a:pt x="147" y="640"/>
                </a:lnTo>
                <a:cubicBezTo>
                  <a:pt x="147" y="560"/>
                  <a:pt x="147" y="480"/>
                  <a:pt x="147" y="400"/>
                </a:cubicBezTo>
                <a:close/>
                <a:moveTo>
                  <a:pt x="200" y="454"/>
                </a:moveTo>
                <a:cubicBezTo>
                  <a:pt x="182" y="453"/>
                  <a:pt x="182" y="481"/>
                  <a:pt x="200" y="480"/>
                </a:cubicBezTo>
                <a:lnTo>
                  <a:pt x="467" y="480"/>
                </a:lnTo>
                <a:cubicBezTo>
                  <a:pt x="485" y="481"/>
                  <a:pt x="485" y="453"/>
                  <a:pt x="467" y="454"/>
                </a:cubicBezTo>
                <a:lnTo>
                  <a:pt x="200" y="454"/>
                </a:lnTo>
                <a:close/>
                <a:moveTo>
                  <a:pt x="200" y="507"/>
                </a:moveTo>
                <a:cubicBezTo>
                  <a:pt x="182" y="507"/>
                  <a:pt x="182" y="534"/>
                  <a:pt x="200" y="534"/>
                </a:cubicBezTo>
                <a:lnTo>
                  <a:pt x="413" y="534"/>
                </a:lnTo>
                <a:cubicBezTo>
                  <a:pt x="432" y="534"/>
                  <a:pt x="432" y="507"/>
                  <a:pt x="413" y="507"/>
                </a:cubicBezTo>
                <a:lnTo>
                  <a:pt x="200" y="507"/>
                </a:lnTo>
                <a:close/>
                <a:moveTo>
                  <a:pt x="200" y="560"/>
                </a:moveTo>
                <a:cubicBezTo>
                  <a:pt x="182" y="560"/>
                  <a:pt x="182" y="587"/>
                  <a:pt x="200" y="587"/>
                </a:cubicBezTo>
                <a:lnTo>
                  <a:pt x="467" y="587"/>
                </a:lnTo>
                <a:cubicBezTo>
                  <a:pt x="485" y="587"/>
                  <a:pt x="485" y="560"/>
                  <a:pt x="467" y="560"/>
                </a:cubicBezTo>
                <a:lnTo>
                  <a:pt x="200" y="56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Printer"/>
          <p:cNvSpPr>
            <a:spLocks noChangeAspect="1" noEditPoints="1"/>
          </p:cNvSpPr>
          <p:nvPr/>
        </p:nvSpPr>
        <p:spPr bwMode="auto">
          <a:xfrm>
            <a:off x="5313040" y="5292137"/>
            <a:ext cx="109155" cy="109155"/>
          </a:xfrm>
          <a:custGeom>
            <a:avLst/>
            <a:gdLst>
              <a:gd name="T0" fmla="*/ 120 w 667"/>
              <a:gd name="T1" fmla="*/ 0 h 667"/>
              <a:gd name="T2" fmla="*/ 120 w 667"/>
              <a:gd name="T3" fmla="*/ 187 h 667"/>
              <a:gd name="T4" fmla="*/ 40 w 667"/>
              <a:gd name="T5" fmla="*/ 187 h 667"/>
              <a:gd name="T6" fmla="*/ 0 w 667"/>
              <a:gd name="T7" fmla="*/ 227 h 667"/>
              <a:gd name="T8" fmla="*/ 0 w 667"/>
              <a:gd name="T9" fmla="*/ 507 h 667"/>
              <a:gd name="T10" fmla="*/ 40 w 667"/>
              <a:gd name="T11" fmla="*/ 547 h 667"/>
              <a:gd name="T12" fmla="*/ 120 w 667"/>
              <a:gd name="T13" fmla="*/ 547 h 667"/>
              <a:gd name="T14" fmla="*/ 120 w 667"/>
              <a:gd name="T15" fmla="*/ 667 h 667"/>
              <a:gd name="T16" fmla="*/ 547 w 667"/>
              <a:gd name="T17" fmla="*/ 667 h 667"/>
              <a:gd name="T18" fmla="*/ 547 w 667"/>
              <a:gd name="T19" fmla="*/ 547 h 667"/>
              <a:gd name="T20" fmla="*/ 627 w 667"/>
              <a:gd name="T21" fmla="*/ 547 h 667"/>
              <a:gd name="T22" fmla="*/ 667 w 667"/>
              <a:gd name="T23" fmla="*/ 507 h 667"/>
              <a:gd name="T24" fmla="*/ 667 w 667"/>
              <a:gd name="T25" fmla="*/ 227 h 667"/>
              <a:gd name="T26" fmla="*/ 627 w 667"/>
              <a:gd name="T27" fmla="*/ 187 h 667"/>
              <a:gd name="T28" fmla="*/ 547 w 667"/>
              <a:gd name="T29" fmla="*/ 187 h 667"/>
              <a:gd name="T30" fmla="*/ 547 w 667"/>
              <a:gd name="T31" fmla="*/ 0 h 667"/>
              <a:gd name="T32" fmla="*/ 120 w 667"/>
              <a:gd name="T33" fmla="*/ 0 h 667"/>
              <a:gd name="T34" fmla="*/ 147 w 667"/>
              <a:gd name="T35" fmla="*/ 27 h 667"/>
              <a:gd name="T36" fmla="*/ 520 w 667"/>
              <a:gd name="T37" fmla="*/ 27 h 667"/>
              <a:gd name="T38" fmla="*/ 520 w 667"/>
              <a:gd name="T39" fmla="*/ 187 h 667"/>
              <a:gd name="T40" fmla="*/ 147 w 667"/>
              <a:gd name="T41" fmla="*/ 187 h 667"/>
              <a:gd name="T42" fmla="*/ 147 w 667"/>
              <a:gd name="T43" fmla="*/ 27 h 667"/>
              <a:gd name="T44" fmla="*/ 40 w 667"/>
              <a:gd name="T45" fmla="*/ 214 h 667"/>
              <a:gd name="T46" fmla="*/ 627 w 667"/>
              <a:gd name="T47" fmla="*/ 214 h 667"/>
              <a:gd name="T48" fmla="*/ 640 w 667"/>
              <a:gd name="T49" fmla="*/ 227 h 667"/>
              <a:gd name="T50" fmla="*/ 640 w 667"/>
              <a:gd name="T51" fmla="*/ 507 h 667"/>
              <a:gd name="T52" fmla="*/ 627 w 667"/>
              <a:gd name="T53" fmla="*/ 520 h 667"/>
              <a:gd name="T54" fmla="*/ 547 w 667"/>
              <a:gd name="T55" fmla="*/ 520 h 667"/>
              <a:gd name="T56" fmla="*/ 547 w 667"/>
              <a:gd name="T57" fmla="*/ 374 h 667"/>
              <a:gd name="T58" fmla="*/ 533 w 667"/>
              <a:gd name="T59" fmla="*/ 374 h 667"/>
              <a:gd name="T60" fmla="*/ 120 w 667"/>
              <a:gd name="T61" fmla="*/ 374 h 667"/>
              <a:gd name="T62" fmla="*/ 120 w 667"/>
              <a:gd name="T63" fmla="*/ 520 h 667"/>
              <a:gd name="T64" fmla="*/ 40 w 667"/>
              <a:gd name="T65" fmla="*/ 520 h 667"/>
              <a:gd name="T66" fmla="*/ 27 w 667"/>
              <a:gd name="T67" fmla="*/ 507 h 667"/>
              <a:gd name="T68" fmla="*/ 27 w 667"/>
              <a:gd name="T69" fmla="*/ 227 h 667"/>
              <a:gd name="T70" fmla="*/ 40 w 667"/>
              <a:gd name="T71" fmla="*/ 214 h 667"/>
              <a:gd name="T72" fmla="*/ 573 w 667"/>
              <a:gd name="T73" fmla="*/ 254 h 667"/>
              <a:gd name="T74" fmla="*/ 547 w 667"/>
              <a:gd name="T75" fmla="*/ 280 h 667"/>
              <a:gd name="T76" fmla="*/ 573 w 667"/>
              <a:gd name="T77" fmla="*/ 307 h 667"/>
              <a:gd name="T78" fmla="*/ 600 w 667"/>
              <a:gd name="T79" fmla="*/ 280 h 667"/>
              <a:gd name="T80" fmla="*/ 573 w 667"/>
              <a:gd name="T81" fmla="*/ 254 h 667"/>
              <a:gd name="T82" fmla="*/ 147 w 667"/>
              <a:gd name="T83" fmla="*/ 400 h 667"/>
              <a:gd name="T84" fmla="*/ 520 w 667"/>
              <a:gd name="T85" fmla="*/ 400 h 667"/>
              <a:gd name="T86" fmla="*/ 520 w 667"/>
              <a:gd name="T87" fmla="*/ 640 h 667"/>
              <a:gd name="T88" fmla="*/ 147 w 667"/>
              <a:gd name="T89" fmla="*/ 640 h 667"/>
              <a:gd name="T90" fmla="*/ 147 w 667"/>
              <a:gd name="T91" fmla="*/ 400 h 667"/>
              <a:gd name="T92" fmla="*/ 200 w 667"/>
              <a:gd name="T93" fmla="*/ 454 h 667"/>
              <a:gd name="T94" fmla="*/ 200 w 667"/>
              <a:gd name="T95" fmla="*/ 480 h 667"/>
              <a:gd name="T96" fmla="*/ 467 w 667"/>
              <a:gd name="T97" fmla="*/ 480 h 667"/>
              <a:gd name="T98" fmla="*/ 467 w 667"/>
              <a:gd name="T99" fmla="*/ 454 h 667"/>
              <a:gd name="T100" fmla="*/ 200 w 667"/>
              <a:gd name="T101" fmla="*/ 454 h 667"/>
              <a:gd name="T102" fmla="*/ 200 w 667"/>
              <a:gd name="T103" fmla="*/ 507 h 667"/>
              <a:gd name="T104" fmla="*/ 200 w 667"/>
              <a:gd name="T105" fmla="*/ 534 h 667"/>
              <a:gd name="T106" fmla="*/ 413 w 667"/>
              <a:gd name="T107" fmla="*/ 534 h 667"/>
              <a:gd name="T108" fmla="*/ 413 w 667"/>
              <a:gd name="T109" fmla="*/ 507 h 667"/>
              <a:gd name="T110" fmla="*/ 200 w 667"/>
              <a:gd name="T111" fmla="*/ 507 h 667"/>
              <a:gd name="T112" fmla="*/ 200 w 667"/>
              <a:gd name="T113" fmla="*/ 560 h 667"/>
              <a:gd name="T114" fmla="*/ 200 w 667"/>
              <a:gd name="T115" fmla="*/ 587 h 667"/>
              <a:gd name="T116" fmla="*/ 467 w 667"/>
              <a:gd name="T117" fmla="*/ 587 h 667"/>
              <a:gd name="T118" fmla="*/ 467 w 667"/>
              <a:gd name="T119" fmla="*/ 560 h 667"/>
              <a:gd name="T120" fmla="*/ 200 w 667"/>
              <a:gd name="T121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67" h="667">
                <a:moveTo>
                  <a:pt x="120" y="0"/>
                </a:moveTo>
                <a:lnTo>
                  <a:pt x="120" y="187"/>
                </a:lnTo>
                <a:lnTo>
                  <a:pt x="40" y="187"/>
                </a:lnTo>
                <a:cubicBezTo>
                  <a:pt x="18" y="187"/>
                  <a:pt x="0" y="205"/>
                  <a:pt x="0" y="227"/>
                </a:cubicBezTo>
                <a:lnTo>
                  <a:pt x="0" y="507"/>
                </a:lnTo>
                <a:cubicBezTo>
                  <a:pt x="0" y="529"/>
                  <a:pt x="18" y="547"/>
                  <a:pt x="40" y="547"/>
                </a:cubicBezTo>
                <a:lnTo>
                  <a:pt x="120" y="547"/>
                </a:lnTo>
                <a:lnTo>
                  <a:pt x="120" y="667"/>
                </a:lnTo>
                <a:lnTo>
                  <a:pt x="547" y="667"/>
                </a:lnTo>
                <a:lnTo>
                  <a:pt x="547" y="547"/>
                </a:lnTo>
                <a:lnTo>
                  <a:pt x="627" y="547"/>
                </a:lnTo>
                <a:cubicBezTo>
                  <a:pt x="649" y="547"/>
                  <a:pt x="667" y="529"/>
                  <a:pt x="667" y="507"/>
                </a:cubicBezTo>
                <a:lnTo>
                  <a:pt x="667" y="227"/>
                </a:lnTo>
                <a:cubicBezTo>
                  <a:pt x="667" y="205"/>
                  <a:pt x="649" y="187"/>
                  <a:pt x="627" y="187"/>
                </a:cubicBezTo>
                <a:lnTo>
                  <a:pt x="547" y="187"/>
                </a:lnTo>
                <a:lnTo>
                  <a:pt x="547" y="0"/>
                </a:lnTo>
                <a:lnTo>
                  <a:pt x="120" y="0"/>
                </a:lnTo>
                <a:close/>
                <a:moveTo>
                  <a:pt x="147" y="27"/>
                </a:moveTo>
                <a:lnTo>
                  <a:pt x="520" y="27"/>
                </a:lnTo>
                <a:lnTo>
                  <a:pt x="520" y="187"/>
                </a:lnTo>
                <a:lnTo>
                  <a:pt x="147" y="187"/>
                </a:lnTo>
                <a:lnTo>
                  <a:pt x="147" y="27"/>
                </a:lnTo>
                <a:close/>
                <a:moveTo>
                  <a:pt x="40" y="214"/>
                </a:moveTo>
                <a:cubicBezTo>
                  <a:pt x="236" y="214"/>
                  <a:pt x="431" y="214"/>
                  <a:pt x="627" y="214"/>
                </a:cubicBezTo>
                <a:cubicBezTo>
                  <a:pt x="634" y="214"/>
                  <a:pt x="640" y="219"/>
                  <a:pt x="640" y="227"/>
                </a:cubicBezTo>
                <a:lnTo>
                  <a:pt x="640" y="507"/>
                </a:lnTo>
                <a:cubicBezTo>
                  <a:pt x="640" y="514"/>
                  <a:pt x="634" y="520"/>
                  <a:pt x="627" y="520"/>
                </a:cubicBezTo>
                <a:lnTo>
                  <a:pt x="547" y="520"/>
                </a:lnTo>
                <a:lnTo>
                  <a:pt x="547" y="374"/>
                </a:lnTo>
                <a:lnTo>
                  <a:pt x="533" y="374"/>
                </a:lnTo>
                <a:lnTo>
                  <a:pt x="120" y="374"/>
                </a:lnTo>
                <a:lnTo>
                  <a:pt x="120" y="520"/>
                </a:lnTo>
                <a:lnTo>
                  <a:pt x="40" y="520"/>
                </a:lnTo>
                <a:cubicBezTo>
                  <a:pt x="33" y="520"/>
                  <a:pt x="27" y="514"/>
                  <a:pt x="27" y="507"/>
                </a:cubicBezTo>
                <a:lnTo>
                  <a:pt x="27" y="227"/>
                </a:lnTo>
                <a:cubicBezTo>
                  <a:pt x="27" y="219"/>
                  <a:pt x="33" y="214"/>
                  <a:pt x="40" y="214"/>
                </a:cubicBezTo>
                <a:close/>
                <a:moveTo>
                  <a:pt x="573" y="254"/>
                </a:moveTo>
                <a:cubicBezTo>
                  <a:pt x="559" y="254"/>
                  <a:pt x="547" y="266"/>
                  <a:pt x="547" y="280"/>
                </a:cubicBezTo>
                <a:cubicBezTo>
                  <a:pt x="547" y="295"/>
                  <a:pt x="559" y="307"/>
                  <a:pt x="573" y="307"/>
                </a:cubicBezTo>
                <a:cubicBezTo>
                  <a:pt x="588" y="307"/>
                  <a:pt x="600" y="295"/>
                  <a:pt x="600" y="280"/>
                </a:cubicBezTo>
                <a:cubicBezTo>
                  <a:pt x="600" y="266"/>
                  <a:pt x="588" y="254"/>
                  <a:pt x="573" y="254"/>
                </a:cubicBezTo>
                <a:close/>
                <a:moveTo>
                  <a:pt x="147" y="400"/>
                </a:moveTo>
                <a:lnTo>
                  <a:pt x="520" y="400"/>
                </a:lnTo>
                <a:cubicBezTo>
                  <a:pt x="520" y="481"/>
                  <a:pt x="520" y="560"/>
                  <a:pt x="520" y="640"/>
                </a:cubicBezTo>
                <a:lnTo>
                  <a:pt x="147" y="640"/>
                </a:lnTo>
                <a:cubicBezTo>
                  <a:pt x="147" y="560"/>
                  <a:pt x="147" y="480"/>
                  <a:pt x="147" y="400"/>
                </a:cubicBezTo>
                <a:close/>
                <a:moveTo>
                  <a:pt x="200" y="454"/>
                </a:moveTo>
                <a:cubicBezTo>
                  <a:pt x="182" y="453"/>
                  <a:pt x="182" y="481"/>
                  <a:pt x="200" y="480"/>
                </a:cubicBezTo>
                <a:lnTo>
                  <a:pt x="467" y="480"/>
                </a:lnTo>
                <a:cubicBezTo>
                  <a:pt x="485" y="481"/>
                  <a:pt x="485" y="453"/>
                  <a:pt x="467" y="454"/>
                </a:cubicBezTo>
                <a:lnTo>
                  <a:pt x="200" y="454"/>
                </a:lnTo>
                <a:close/>
                <a:moveTo>
                  <a:pt x="200" y="507"/>
                </a:moveTo>
                <a:cubicBezTo>
                  <a:pt x="182" y="507"/>
                  <a:pt x="182" y="534"/>
                  <a:pt x="200" y="534"/>
                </a:cubicBezTo>
                <a:lnTo>
                  <a:pt x="413" y="534"/>
                </a:lnTo>
                <a:cubicBezTo>
                  <a:pt x="432" y="534"/>
                  <a:pt x="432" y="507"/>
                  <a:pt x="413" y="507"/>
                </a:cubicBezTo>
                <a:lnTo>
                  <a:pt x="200" y="507"/>
                </a:lnTo>
                <a:close/>
                <a:moveTo>
                  <a:pt x="200" y="560"/>
                </a:moveTo>
                <a:cubicBezTo>
                  <a:pt x="182" y="560"/>
                  <a:pt x="182" y="587"/>
                  <a:pt x="200" y="587"/>
                </a:cubicBezTo>
                <a:lnTo>
                  <a:pt x="467" y="587"/>
                </a:lnTo>
                <a:cubicBezTo>
                  <a:pt x="485" y="587"/>
                  <a:pt x="485" y="560"/>
                  <a:pt x="467" y="560"/>
                </a:cubicBezTo>
                <a:lnTo>
                  <a:pt x="200" y="56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Printer"/>
          <p:cNvSpPr>
            <a:spLocks noChangeAspect="1" noEditPoints="1"/>
          </p:cNvSpPr>
          <p:nvPr/>
        </p:nvSpPr>
        <p:spPr bwMode="auto">
          <a:xfrm>
            <a:off x="5313040" y="5442024"/>
            <a:ext cx="109155" cy="109155"/>
          </a:xfrm>
          <a:custGeom>
            <a:avLst/>
            <a:gdLst>
              <a:gd name="T0" fmla="*/ 120 w 667"/>
              <a:gd name="T1" fmla="*/ 0 h 667"/>
              <a:gd name="T2" fmla="*/ 120 w 667"/>
              <a:gd name="T3" fmla="*/ 187 h 667"/>
              <a:gd name="T4" fmla="*/ 40 w 667"/>
              <a:gd name="T5" fmla="*/ 187 h 667"/>
              <a:gd name="T6" fmla="*/ 0 w 667"/>
              <a:gd name="T7" fmla="*/ 227 h 667"/>
              <a:gd name="T8" fmla="*/ 0 w 667"/>
              <a:gd name="T9" fmla="*/ 507 h 667"/>
              <a:gd name="T10" fmla="*/ 40 w 667"/>
              <a:gd name="T11" fmla="*/ 547 h 667"/>
              <a:gd name="T12" fmla="*/ 120 w 667"/>
              <a:gd name="T13" fmla="*/ 547 h 667"/>
              <a:gd name="T14" fmla="*/ 120 w 667"/>
              <a:gd name="T15" fmla="*/ 667 h 667"/>
              <a:gd name="T16" fmla="*/ 547 w 667"/>
              <a:gd name="T17" fmla="*/ 667 h 667"/>
              <a:gd name="T18" fmla="*/ 547 w 667"/>
              <a:gd name="T19" fmla="*/ 547 h 667"/>
              <a:gd name="T20" fmla="*/ 627 w 667"/>
              <a:gd name="T21" fmla="*/ 547 h 667"/>
              <a:gd name="T22" fmla="*/ 667 w 667"/>
              <a:gd name="T23" fmla="*/ 507 h 667"/>
              <a:gd name="T24" fmla="*/ 667 w 667"/>
              <a:gd name="T25" fmla="*/ 227 h 667"/>
              <a:gd name="T26" fmla="*/ 627 w 667"/>
              <a:gd name="T27" fmla="*/ 187 h 667"/>
              <a:gd name="T28" fmla="*/ 547 w 667"/>
              <a:gd name="T29" fmla="*/ 187 h 667"/>
              <a:gd name="T30" fmla="*/ 547 w 667"/>
              <a:gd name="T31" fmla="*/ 0 h 667"/>
              <a:gd name="T32" fmla="*/ 120 w 667"/>
              <a:gd name="T33" fmla="*/ 0 h 667"/>
              <a:gd name="T34" fmla="*/ 147 w 667"/>
              <a:gd name="T35" fmla="*/ 27 h 667"/>
              <a:gd name="T36" fmla="*/ 520 w 667"/>
              <a:gd name="T37" fmla="*/ 27 h 667"/>
              <a:gd name="T38" fmla="*/ 520 w 667"/>
              <a:gd name="T39" fmla="*/ 187 h 667"/>
              <a:gd name="T40" fmla="*/ 147 w 667"/>
              <a:gd name="T41" fmla="*/ 187 h 667"/>
              <a:gd name="T42" fmla="*/ 147 w 667"/>
              <a:gd name="T43" fmla="*/ 27 h 667"/>
              <a:gd name="T44" fmla="*/ 40 w 667"/>
              <a:gd name="T45" fmla="*/ 214 h 667"/>
              <a:gd name="T46" fmla="*/ 627 w 667"/>
              <a:gd name="T47" fmla="*/ 214 h 667"/>
              <a:gd name="T48" fmla="*/ 640 w 667"/>
              <a:gd name="T49" fmla="*/ 227 h 667"/>
              <a:gd name="T50" fmla="*/ 640 w 667"/>
              <a:gd name="T51" fmla="*/ 507 h 667"/>
              <a:gd name="T52" fmla="*/ 627 w 667"/>
              <a:gd name="T53" fmla="*/ 520 h 667"/>
              <a:gd name="T54" fmla="*/ 547 w 667"/>
              <a:gd name="T55" fmla="*/ 520 h 667"/>
              <a:gd name="T56" fmla="*/ 547 w 667"/>
              <a:gd name="T57" fmla="*/ 374 h 667"/>
              <a:gd name="T58" fmla="*/ 533 w 667"/>
              <a:gd name="T59" fmla="*/ 374 h 667"/>
              <a:gd name="T60" fmla="*/ 120 w 667"/>
              <a:gd name="T61" fmla="*/ 374 h 667"/>
              <a:gd name="T62" fmla="*/ 120 w 667"/>
              <a:gd name="T63" fmla="*/ 520 h 667"/>
              <a:gd name="T64" fmla="*/ 40 w 667"/>
              <a:gd name="T65" fmla="*/ 520 h 667"/>
              <a:gd name="T66" fmla="*/ 27 w 667"/>
              <a:gd name="T67" fmla="*/ 507 h 667"/>
              <a:gd name="T68" fmla="*/ 27 w 667"/>
              <a:gd name="T69" fmla="*/ 227 h 667"/>
              <a:gd name="T70" fmla="*/ 40 w 667"/>
              <a:gd name="T71" fmla="*/ 214 h 667"/>
              <a:gd name="T72" fmla="*/ 573 w 667"/>
              <a:gd name="T73" fmla="*/ 254 h 667"/>
              <a:gd name="T74" fmla="*/ 547 w 667"/>
              <a:gd name="T75" fmla="*/ 280 h 667"/>
              <a:gd name="T76" fmla="*/ 573 w 667"/>
              <a:gd name="T77" fmla="*/ 307 h 667"/>
              <a:gd name="T78" fmla="*/ 600 w 667"/>
              <a:gd name="T79" fmla="*/ 280 h 667"/>
              <a:gd name="T80" fmla="*/ 573 w 667"/>
              <a:gd name="T81" fmla="*/ 254 h 667"/>
              <a:gd name="T82" fmla="*/ 147 w 667"/>
              <a:gd name="T83" fmla="*/ 400 h 667"/>
              <a:gd name="T84" fmla="*/ 520 w 667"/>
              <a:gd name="T85" fmla="*/ 400 h 667"/>
              <a:gd name="T86" fmla="*/ 520 w 667"/>
              <a:gd name="T87" fmla="*/ 640 h 667"/>
              <a:gd name="T88" fmla="*/ 147 w 667"/>
              <a:gd name="T89" fmla="*/ 640 h 667"/>
              <a:gd name="T90" fmla="*/ 147 w 667"/>
              <a:gd name="T91" fmla="*/ 400 h 667"/>
              <a:gd name="T92" fmla="*/ 200 w 667"/>
              <a:gd name="T93" fmla="*/ 454 h 667"/>
              <a:gd name="T94" fmla="*/ 200 w 667"/>
              <a:gd name="T95" fmla="*/ 480 h 667"/>
              <a:gd name="T96" fmla="*/ 467 w 667"/>
              <a:gd name="T97" fmla="*/ 480 h 667"/>
              <a:gd name="T98" fmla="*/ 467 w 667"/>
              <a:gd name="T99" fmla="*/ 454 h 667"/>
              <a:gd name="T100" fmla="*/ 200 w 667"/>
              <a:gd name="T101" fmla="*/ 454 h 667"/>
              <a:gd name="T102" fmla="*/ 200 w 667"/>
              <a:gd name="T103" fmla="*/ 507 h 667"/>
              <a:gd name="T104" fmla="*/ 200 w 667"/>
              <a:gd name="T105" fmla="*/ 534 h 667"/>
              <a:gd name="T106" fmla="*/ 413 w 667"/>
              <a:gd name="T107" fmla="*/ 534 h 667"/>
              <a:gd name="T108" fmla="*/ 413 w 667"/>
              <a:gd name="T109" fmla="*/ 507 h 667"/>
              <a:gd name="T110" fmla="*/ 200 w 667"/>
              <a:gd name="T111" fmla="*/ 507 h 667"/>
              <a:gd name="T112" fmla="*/ 200 w 667"/>
              <a:gd name="T113" fmla="*/ 560 h 667"/>
              <a:gd name="T114" fmla="*/ 200 w 667"/>
              <a:gd name="T115" fmla="*/ 587 h 667"/>
              <a:gd name="T116" fmla="*/ 467 w 667"/>
              <a:gd name="T117" fmla="*/ 587 h 667"/>
              <a:gd name="T118" fmla="*/ 467 w 667"/>
              <a:gd name="T119" fmla="*/ 560 h 667"/>
              <a:gd name="T120" fmla="*/ 200 w 667"/>
              <a:gd name="T121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67" h="667">
                <a:moveTo>
                  <a:pt x="120" y="0"/>
                </a:moveTo>
                <a:lnTo>
                  <a:pt x="120" y="187"/>
                </a:lnTo>
                <a:lnTo>
                  <a:pt x="40" y="187"/>
                </a:lnTo>
                <a:cubicBezTo>
                  <a:pt x="18" y="187"/>
                  <a:pt x="0" y="205"/>
                  <a:pt x="0" y="227"/>
                </a:cubicBezTo>
                <a:lnTo>
                  <a:pt x="0" y="507"/>
                </a:lnTo>
                <a:cubicBezTo>
                  <a:pt x="0" y="529"/>
                  <a:pt x="18" y="547"/>
                  <a:pt x="40" y="547"/>
                </a:cubicBezTo>
                <a:lnTo>
                  <a:pt x="120" y="547"/>
                </a:lnTo>
                <a:lnTo>
                  <a:pt x="120" y="667"/>
                </a:lnTo>
                <a:lnTo>
                  <a:pt x="547" y="667"/>
                </a:lnTo>
                <a:lnTo>
                  <a:pt x="547" y="547"/>
                </a:lnTo>
                <a:lnTo>
                  <a:pt x="627" y="547"/>
                </a:lnTo>
                <a:cubicBezTo>
                  <a:pt x="649" y="547"/>
                  <a:pt x="667" y="529"/>
                  <a:pt x="667" y="507"/>
                </a:cubicBezTo>
                <a:lnTo>
                  <a:pt x="667" y="227"/>
                </a:lnTo>
                <a:cubicBezTo>
                  <a:pt x="667" y="205"/>
                  <a:pt x="649" y="187"/>
                  <a:pt x="627" y="187"/>
                </a:cubicBezTo>
                <a:lnTo>
                  <a:pt x="547" y="187"/>
                </a:lnTo>
                <a:lnTo>
                  <a:pt x="547" y="0"/>
                </a:lnTo>
                <a:lnTo>
                  <a:pt x="120" y="0"/>
                </a:lnTo>
                <a:close/>
                <a:moveTo>
                  <a:pt x="147" y="27"/>
                </a:moveTo>
                <a:lnTo>
                  <a:pt x="520" y="27"/>
                </a:lnTo>
                <a:lnTo>
                  <a:pt x="520" y="187"/>
                </a:lnTo>
                <a:lnTo>
                  <a:pt x="147" y="187"/>
                </a:lnTo>
                <a:lnTo>
                  <a:pt x="147" y="27"/>
                </a:lnTo>
                <a:close/>
                <a:moveTo>
                  <a:pt x="40" y="214"/>
                </a:moveTo>
                <a:cubicBezTo>
                  <a:pt x="236" y="214"/>
                  <a:pt x="431" y="214"/>
                  <a:pt x="627" y="214"/>
                </a:cubicBezTo>
                <a:cubicBezTo>
                  <a:pt x="634" y="214"/>
                  <a:pt x="640" y="219"/>
                  <a:pt x="640" y="227"/>
                </a:cubicBezTo>
                <a:lnTo>
                  <a:pt x="640" y="507"/>
                </a:lnTo>
                <a:cubicBezTo>
                  <a:pt x="640" y="514"/>
                  <a:pt x="634" y="520"/>
                  <a:pt x="627" y="520"/>
                </a:cubicBezTo>
                <a:lnTo>
                  <a:pt x="547" y="520"/>
                </a:lnTo>
                <a:lnTo>
                  <a:pt x="547" y="374"/>
                </a:lnTo>
                <a:lnTo>
                  <a:pt x="533" y="374"/>
                </a:lnTo>
                <a:lnTo>
                  <a:pt x="120" y="374"/>
                </a:lnTo>
                <a:lnTo>
                  <a:pt x="120" y="520"/>
                </a:lnTo>
                <a:lnTo>
                  <a:pt x="40" y="520"/>
                </a:lnTo>
                <a:cubicBezTo>
                  <a:pt x="33" y="520"/>
                  <a:pt x="27" y="514"/>
                  <a:pt x="27" y="507"/>
                </a:cubicBezTo>
                <a:lnTo>
                  <a:pt x="27" y="227"/>
                </a:lnTo>
                <a:cubicBezTo>
                  <a:pt x="27" y="219"/>
                  <a:pt x="33" y="214"/>
                  <a:pt x="40" y="214"/>
                </a:cubicBezTo>
                <a:close/>
                <a:moveTo>
                  <a:pt x="573" y="254"/>
                </a:moveTo>
                <a:cubicBezTo>
                  <a:pt x="559" y="254"/>
                  <a:pt x="547" y="266"/>
                  <a:pt x="547" y="280"/>
                </a:cubicBezTo>
                <a:cubicBezTo>
                  <a:pt x="547" y="295"/>
                  <a:pt x="559" y="307"/>
                  <a:pt x="573" y="307"/>
                </a:cubicBezTo>
                <a:cubicBezTo>
                  <a:pt x="588" y="307"/>
                  <a:pt x="600" y="295"/>
                  <a:pt x="600" y="280"/>
                </a:cubicBezTo>
                <a:cubicBezTo>
                  <a:pt x="600" y="266"/>
                  <a:pt x="588" y="254"/>
                  <a:pt x="573" y="254"/>
                </a:cubicBezTo>
                <a:close/>
                <a:moveTo>
                  <a:pt x="147" y="400"/>
                </a:moveTo>
                <a:lnTo>
                  <a:pt x="520" y="400"/>
                </a:lnTo>
                <a:cubicBezTo>
                  <a:pt x="520" y="481"/>
                  <a:pt x="520" y="560"/>
                  <a:pt x="520" y="640"/>
                </a:cubicBezTo>
                <a:lnTo>
                  <a:pt x="147" y="640"/>
                </a:lnTo>
                <a:cubicBezTo>
                  <a:pt x="147" y="560"/>
                  <a:pt x="147" y="480"/>
                  <a:pt x="147" y="400"/>
                </a:cubicBezTo>
                <a:close/>
                <a:moveTo>
                  <a:pt x="200" y="454"/>
                </a:moveTo>
                <a:cubicBezTo>
                  <a:pt x="182" y="453"/>
                  <a:pt x="182" y="481"/>
                  <a:pt x="200" y="480"/>
                </a:cubicBezTo>
                <a:lnTo>
                  <a:pt x="467" y="480"/>
                </a:lnTo>
                <a:cubicBezTo>
                  <a:pt x="485" y="481"/>
                  <a:pt x="485" y="453"/>
                  <a:pt x="467" y="454"/>
                </a:cubicBezTo>
                <a:lnTo>
                  <a:pt x="200" y="454"/>
                </a:lnTo>
                <a:close/>
                <a:moveTo>
                  <a:pt x="200" y="507"/>
                </a:moveTo>
                <a:cubicBezTo>
                  <a:pt x="182" y="507"/>
                  <a:pt x="182" y="534"/>
                  <a:pt x="200" y="534"/>
                </a:cubicBezTo>
                <a:lnTo>
                  <a:pt x="413" y="534"/>
                </a:lnTo>
                <a:cubicBezTo>
                  <a:pt x="432" y="534"/>
                  <a:pt x="432" y="507"/>
                  <a:pt x="413" y="507"/>
                </a:cubicBezTo>
                <a:lnTo>
                  <a:pt x="200" y="507"/>
                </a:lnTo>
                <a:close/>
                <a:moveTo>
                  <a:pt x="200" y="560"/>
                </a:moveTo>
                <a:cubicBezTo>
                  <a:pt x="182" y="560"/>
                  <a:pt x="182" y="587"/>
                  <a:pt x="200" y="587"/>
                </a:cubicBezTo>
                <a:lnTo>
                  <a:pt x="467" y="587"/>
                </a:lnTo>
                <a:cubicBezTo>
                  <a:pt x="485" y="587"/>
                  <a:pt x="485" y="560"/>
                  <a:pt x="467" y="560"/>
                </a:cubicBezTo>
                <a:lnTo>
                  <a:pt x="200" y="56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Printer"/>
          <p:cNvSpPr>
            <a:spLocks noChangeAspect="1" noEditPoints="1"/>
          </p:cNvSpPr>
          <p:nvPr/>
        </p:nvSpPr>
        <p:spPr bwMode="auto">
          <a:xfrm>
            <a:off x="5313040" y="5591911"/>
            <a:ext cx="109155" cy="109155"/>
          </a:xfrm>
          <a:custGeom>
            <a:avLst/>
            <a:gdLst>
              <a:gd name="T0" fmla="*/ 120 w 667"/>
              <a:gd name="T1" fmla="*/ 0 h 667"/>
              <a:gd name="T2" fmla="*/ 120 w 667"/>
              <a:gd name="T3" fmla="*/ 187 h 667"/>
              <a:gd name="T4" fmla="*/ 40 w 667"/>
              <a:gd name="T5" fmla="*/ 187 h 667"/>
              <a:gd name="T6" fmla="*/ 0 w 667"/>
              <a:gd name="T7" fmla="*/ 227 h 667"/>
              <a:gd name="T8" fmla="*/ 0 w 667"/>
              <a:gd name="T9" fmla="*/ 507 h 667"/>
              <a:gd name="T10" fmla="*/ 40 w 667"/>
              <a:gd name="T11" fmla="*/ 547 h 667"/>
              <a:gd name="T12" fmla="*/ 120 w 667"/>
              <a:gd name="T13" fmla="*/ 547 h 667"/>
              <a:gd name="T14" fmla="*/ 120 w 667"/>
              <a:gd name="T15" fmla="*/ 667 h 667"/>
              <a:gd name="T16" fmla="*/ 547 w 667"/>
              <a:gd name="T17" fmla="*/ 667 h 667"/>
              <a:gd name="T18" fmla="*/ 547 w 667"/>
              <a:gd name="T19" fmla="*/ 547 h 667"/>
              <a:gd name="T20" fmla="*/ 627 w 667"/>
              <a:gd name="T21" fmla="*/ 547 h 667"/>
              <a:gd name="T22" fmla="*/ 667 w 667"/>
              <a:gd name="T23" fmla="*/ 507 h 667"/>
              <a:gd name="T24" fmla="*/ 667 w 667"/>
              <a:gd name="T25" fmla="*/ 227 h 667"/>
              <a:gd name="T26" fmla="*/ 627 w 667"/>
              <a:gd name="T27" fmla="*/ 187 h 667"/>
              <a:gd name="T28" fmla="*/ 547 w 667"/>
              <a:gd name="T29" fmla="*/ 187 h 667"/>
              <a:gd name="T30" fmla="*/ 547 w 667"/>
              <a:gd name="T31" fmla="*/ 0 h 667"/>
              <a:gd name="T32" fmla="*/ 120 w 667"/>
              <a:gd name="T33" fmla="*/ 0 h 667"/>
              <a:gd name="T34" fmla="*/ 147 w 667"/>
              <a:gd name="T35" fmla="*/ 27 h 667"/>
              <a:gd name="T36" fmla="*/ 520 w 667"/>
              <a:gd name="T37" fmla="*/ 27 h 667"/>
              <a:gd name="T38" fmla="*/ 520 w 667"/>
              <a:gd name="T39" fmla="*/ 187 h 667"/>
              <a:gd name="T40" fmla="*/ 147 w 667"/>
              <a:gd name="T41" fmla="*/ 187 h 667"/>
              <a:gd name="T42" fmla="*/ 147 w 667"/>
              <a:gd name="T43" fmla="*/ 27 h 667"/>
              <a:gd name="T44" fmla="*/ 40 w 667"/>
              <a:gd name="T45" fmla="*/ 214 h 667"/>
              <a:gd name="T46" fmla="*/ 627 w 667"/>
              <a:gd name="T47" fmla="*/ 214 h 667"/>
              <a:gd name="T48" fmla="*/ 640 w 667"/>
              <a:gd name="T49" fmla="*/ 227 h 667"/>
              <a:gd name="T50" fmla="*/ 640 w 667"/>
              <a:gd name="T51" fmla="*/ 507 h 667"/>
              <a:gd name="T52" fmla="*/ 627 w 667"/>
              <a:gd name="T53" fmla="*/ 520 h 667"/>
              <a:gd name="T54" fmla="*/ 547 w 667"/>
              <a:gd name="T55" fmla="*/ 520 h 667"/>
              <a:gd name="T56" fmla="*/ 547 w 667"/>
              <a:gd name="T57" fmla="*/ 374 h 667"/>
              <a:gd name="T58" fmla="*/ 533 w 667"/>
              <a:gd name="T59" fmla="*/ 374 h 667"/>
              <a:gd name="T60" fmla="*/ 120 w 667"/>
              <a:gd name="T61" fmla="*/ 374 h 667"/>
              <a:gd name="T62" fmla="*/ 120 w 667"/>
              <a:gd name="T63" fmla="*/ 520 h 667"/>
              <a:gd name="T64" fmla="*/ 40 w 667"/>
              <a:gd name="T65" fmla="*/ 520 h 667"/>
              <a:gd name="T66" fmla="*/ 27 w 667"/>
              <a:gd name="T67" fmla="*/ 507 h 667"/>
              <a:gd name="T68" fmla="*/ 27 w 667"/>
              <a:gd name="T69" fmla="*/ 227 h 667"/>
              <a:gd name="T70" fmla="*/ 40 w 667"/>
              <a:gd name="T71" fmla="*/ 214 h 667"/>
              <a:gd name="T72" fmla="*/ 573 w 667"/>
              <a:gd name="T73" fmla="*/ 254 h 667"/>
              <a:gd name="T74" fmla="*/ 547 w 667"/>
              <a:gd name="T75" fmla="*/ 280 h 667"/>
              <a:gd name="T76" fmla="*/ 573 w 667"/>
              <a:gd name="T77" fmla="*/ 307 h 667"/>
              <a:gd name="T78" fmla="*/ 600 w 667"/>
              <a:gd name="T79" fmla="*/ 280 h 667"/>
              <a:gd name="T80" fmla="*/ 573 w 667"/>
              <a:gd name="T81" fmla="*/ 254 h 667"/>
              <a:gd name="T82" fmla="*/ 147 w 667"/>
              <a:gd name="T83" fmla="*/ 400 h 667"/>
              <a:gd name="T84" fmla="*/ 520 w 667"/>
              <a:gd name="T85" fmla="*/ 400 h 667"/>
              <a:gd name="T86" fmla="*/ 520 w 667"/>
              <a:gd name="T87" fmla="*/ 640 h 667"/>
              <a:gd name="T88" fmla="*/ 147 w 667"/>
              <a:gd name="T89" fmla="*/ 640 h 667"/>
              <a:gd name="T90" fmla="*/ 147 w 667"/>
              <a:gd name="T91" fmla="*/ 400 h 667"/>
              <a:gd name="T92" fmla="*/ 200 w 667"/>
              <a:gd name="T93" fmla="*/ 454 h 667"/>
              <a:gd name="T94" fmla="*/ 200 w 667"/>
              <a:gd name="T95" fmla="*/ 480 h 667"/>
              <a:gd name="T96" fmla="*/ 467 w 667"/>
              <a:gd name="T97" fmla="*/ 480 h 667"/>
              <a:gd name="T98" fmla="*/ 467 w 667"/>
              <a:gd name="T99" fmla="*/ 454 h 667"/>
              <a:gd name="T100" fmla="*/ 200 w 667"/>
              <a:gd name="T101" fmla="*/ 454 h 667"/>
              <a:gd name="T102" fmla="*/ 200 w 667"/>
              <a:gd name="T103" fmla="*/ 507 h 667"/>
              <a:gd name="T104" fmla="*/ 200 w 667"/>
              <a:gd name="T105" fmla="*/ 534 h 667"/>
              <a:gd name="T106" fmla="*/ 413 w 667"/>
              <a:gd name="T107" fmla="*/ 534 h 667"/>
              <a:gd name="T108" fmla="*/ 413 w 667"/>
              <a:gd name="T109" fmla="*/ 507 h 667"/>
              <a:gd name="T110" fmla="*/ 200 w 667"/>
              <a:gd name="T111" fmla="*/ 507 h 667"/>
              <a:gd name="T112" fmla="*/ 200 w 667"/>
              <a:gd name="T113" fmla="*/ 560 h 667"/>
              <a:gd name="T114" fmla="*/ 200 w 667"/>
              <a:gd name="T115" fmla="*/ 587 h 667"/>
              <a:gd name="T116" fmla="*/ 467 w 667"/>
              <a:gd name="T117" fmla="*/ 587 h 667"/>
              <a:gd name="T118" fmla="*/ 467 w 667"/>
              <a:gd name="T119" fmla="*/ 560 h 667"/>
              <a:gd name="T120" fmla="*/ 200 w 667"/>
              <a:gd name="T121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67" h="667">
                <a:moveTo>
                  <a:pt x="120" y="0"/>
                </a:moveTo>
                <a:lnTo>
                  <a:pt x="120" y="187"/>
                </a:lnTo>
                <a:lnTo>
                  <a:pt x="40" y="187"/>
                </a:lnTo>
                <a:cubicBezTo>
                  <a:pt x="18" y="187"/>
                  <a:pt x="0" y="205"/>
                  <a:pt x="0" y="227"/>
                </a:cubicBezTo>
                <a:lnTo>
                  <a:pt x="0" y="507"/>
                </a:lnTo>
                <a:cubicBezTo>
                  <a:pt x="0" y="529"/>
                  <a:pt x="18" y="547"/>
                  <a:pt x="40" y="547"/>
                </a:cubicBezTo>
                <a:lnTo>
                  <a:pt x="120" y="547"/>
                </a:lnTo>
                <a:lnTo>
                  <a:pt x="120" y="667"/>
                </a:lnTo>
                <a:lnTo>
                  <a:pt x="547" y="667"/>
                </a:lnTo>
                <a:lnTo>
                  <a:pt x="547" y="547"/>
                </a:lnTo>
                <a:lnTo>
                  <a:pt x="627" y="547"/>
                </a:lnTo>
                <a:cubicBezTo>
                  <a:pt x="649" y="547"/>
                  <a:pt x="667" y="529"/>
                  <a:pt x="667" y="507"/>
                </a:cubicBezTo>
                <a:lnTo>
                  <a:pt x="667" y="227"/>
                </a:lnTo>
                <a:cubicBezTo>
                  <a:pt x="667" y="205"/>
                  <a:pt x="649" y="187"/>
                  <a:pt x="627" y="187"/>
                </a:cubicBezTo>
                <a:lnTo>
                  <a:pt x="547" y="187"/>
                </a:lnTo>
                <a:lnTo>
                  <a:pt x="547" y="0"/>
                </a:lnTo>
                <a:lnTo>
                  <a:pt x="120" y="0"/>
                </a:lnTo>
                <a:close/>
                <a:moveTo>
                  <a:pt x="147" y="27"/>
                </a:moveTo>
                <a:lnTo>
                  <a:pt x="520" y="27"/>
                </a:lnTo>
                <a:lnTo>
                  <a:pt x="520" y="187"/>
                </a:lnTo>
                <a:lnTo>
                  <a:pt x="147" y="187"/>
                </a:lnTo>
                <a:lnTo>
                  <a:pt x="147" y="27"/>
                </a:lnTo>
                <a:close/>
                <a:moveTo>
                  <a:pt x="40" y="214"/>
                </a:moveTo>
                <a:cubicBezTo>
                  <a:pt x="236" y="214"/>
                  <a:pt x="431" y="214"/>
                  <a:pt x="627" y="214"/>
                </a:cubicBezTo>
                <a:cubicBezTo>
                  <a:pt x="634" y="214"/>
                  <a:pt x="640" y="219"/>
                  <a:pt x="640" y="227"/>
                </a:cubicBezTo>
                <a:lnTo>
                  <a:pt x="640" y="507"/>
                </a:lnTo>
                <a:cubicBezTo>
                  <a:pt x="640" y="514"/>
                  <a:pt x="634" y="520"/>
                  <a:pt x="627" y="520"/>
                </a:cubicBezTo>
                <a:lnTo>
                  <a:pt x="547" y="520"/>
                </a:lnTo>
                <a:lnTo>
                  <a:pt x="547" y="374"/>
                </a:lnTo>
                <a:lnTo>
                  <a:pt x="533" y="374"/>
                </a:lnTo>
                <a:lnTo>
                  <a:pt x="120" y="374"/>
                </a:lnTo>
                <a:lnTo>
                  <a:pt x="120" y="520"/>
                </a:lnTo>
                <a:lnTo>
                  <a:pt x="40" y="520"/>
                </a:lnTo>
                <a:cubicBezTo>
                  <a:pt x="33" y="520"/>
                  <a:pt x="27" y="514"/>
                  <a:pt x="27" y="507"/>
                </a:cubicBezTo>
                <a:lnTo>
                  <a:pt x="27" y="227"/>
                </a:lnTo>
                <a:cubicBezTo>
                  <a:pt x="27" y="219"/>
                  <a:pt x="33" y="214"/>
                  <a:pt x="40" y="214"/>
                </a:cubicBezTo>
                <a:close/>
                <a:moveTo>
                  <a:pt x="573" y="254"/>
                </a:moveTo>
                <a:cubicBezTo>
                  <a:pt x="559" y="254"/>
                  <a:pt x="547" y="266"/>
                  <a:pt x="547" y="280"/>
                </a:cubicBezTo>
                <a:cubicBezTo>
                  <a:pt x="547" y="295"/>
                  <a:pt x="559" y="307"/>
                  <a:pt x="573" y="307"/>
                </a:cubicBezTo>
                <a:cubicBezTo>
                  <a:pt x="588" y="307"/>
                  <a:pt x="600" y="295"/>
                  <a:pt x="600" y="280"/>
                </a:cubicBezTo>
                <a:cubicBezTo>
                  <a:pt x="600" y="266"/>
                  <a:pt x="588" y="254"/>
                  <a:pt x="573" y="254"/>
                </a:cubicBezTo>
                <a:close/>
                <a:moveTo>
                  <a:pt x="147" y="400"/>
                </a:moveTo>
                <a:lnTo>
                  <a:pt x="520" y="400"/>
                </a:lnTo>
                <a:cubicBezTo>
                  <a:pt x="520" y="481"/>
                  <a:pt x="520" y="560"/>
                  <a:pt x="520" y="640"/>
                </a:cubicBezTo>
                <a:lnTo>
                  <a:pt x="147" y="640"/>
                </a:lnTo>
                <a:cubicBezTo>
                  <a:pt x="147" y="560"/>
                  <a:pt x="147" y="480"/>
                  <a:pt x="147" y="400"/>
                </a:cubicBezTo>
                <a:close/>
                <a:moveTo>
                  <a:pt x="200" y="454"/>
                </a:moveTo>
                <a:cubicBezTo>
                  <a:pt x="182" y="453"/>
                  <a:pt x="182" y="481"/>
                  <a:pt x="200" y="480"/>
                </a:cubicBezTo>
                <a:lnTo>
                  <a:pt x="467" y="480"/>
                </a:lnTo>
                <a:cubicBezTo>
                  <a:pt x="485" y="481"/>
                  <a:pt x="485" y="453"/>
                  <a:pt x="467" y="454"/>
                </a:cubicBezTo>
                <a:lnTo>
                  <a:pt x="200" y="454"/>
                </a:lnTo>
                <a:close/>
                <a:moveTo>
                  <a:pt x="200" y="507"/>
                </a:moveTo>
                <a:cubicBezTo>
                  <a:pt x="182" y="507"/>
                  <a:pt x="182" y="534"/>
                  <a:pt x="200" y="534"/>
                </a:cubicBezTo>
                <a:lnTo>
                  <a:pt x="413" y="534"/>
                </a:lnTo>
                <a:cubicBezTo>
                  <a:pt x="432" y="534"/>
                  <a:pt x="432" y="507"/>
                  <a:pt x="413" y="507"/>
                </a:cubicBezTo>
                <a:lnTo>
                  <a:pt x="200" y="507"/>
                </a:lnTo>
                <a:close/>
                <a:moveTo>
                  <a:pt x="200" y="560"/>
                </a:moveTo>
                <a:cubicBezTo>
                  <a:pt x="182" y="560"/>
                  <a:pt x="182" y="587"/>
                  <a:pt x="200" y="587"/>
                </a:cubicBezTo>
                <a:lnTo>
                  <a:pt x="467" y="587"/>
                </a:lnTo>
                <a:cubicBezTo>
                  <a:pt x="485" y="587"/>
                  <a:pt x="485" y="560"/>
                  <a:pt x="467" y="560"/>
                </a:cubicBezTo>
                <a:lnTo>
                  <a:pt x="200" y="56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Printer"/>
          <p:cNvSpPr>
            <a:spLocks noChangeAspect="1" noEditPoints="1"/>
          </p:cNvSpPr>
          <p:nvPr/>
        </p:nvSpPr>
        <p:spPr bwMode="auto">
          <a:xfrm>
            <a:off x="5313040" y="5741798"/>
            <a:ext cx="109155" cy="109155"/>
          </a:xfrm>
          <a:custGeom>
            <a:avLst/>
            <a:gdLst>
              <a:gd name="T0" fmla="*/ 120 w 667"/>
              <a:gd name="T1" fmla="*/ 0 h 667"/>
              <a:gd name="T2" fmla="*/ 120 w 667"/>
              <a:gd name="T3" fmla="*/ 187 h 667"/>
              <a:gd name="T4" fmla="*/ 40 w 667"/>
              <a:gd name="T5" fmla="*/ 187 h 667"/>
              <a:gd name="T6" fmla="*/ 0 w 667"/>
              <a:gd name="T7" fmla="*/ 227 h 667"/>
              <a:gd name="T8" fmla="*/ 0 w 667"/>
              <a:gd name="T9" fmla="*/ 507 h 667"/>
              <a:gd name="T10" fmla="*/ 40 w 667"/>
              <a:gd name="T11" fmla="*/ 547 h 667"/>
              <a:gd name="T12" fmla="*/ 120 w 667"/>
              <a:gd name="T13" fmla="*/ 547 h 667"/>
              <a:gd name="T14" fmla="*/ 120 w 667"/>
              <a:gd name="T15" fmla="*/ 667 h 667"/>
              <a:gd name="T16" fmla="*/ 547 w 667"/>
              <a:gd name="T17" fmla="*/ 667 h 667"/>
              <a:gd name="T18" fmla="*/ 547 w 667"/>
              <a:gd name="T19" fmla="*/ 547 h 667"/>
              <a:gd name="T20" fmla="*/ 627 w 667"/>
              <a:gd name="T21" fmla="*/ 547 h 667"/>
              <a:gd name="T22" fmla="*/ 667 w 667"/>
              <a:gd name="T23" fmla="*/ 507 h 667"/>
              <a:gd name="T24" fmla="*/ 667 w 667"/>
              <a:gd name="T25" fmla="*/ 227 h 667"/>
              <a:gd name="T26" fmla="*/ 627 w 667"/>
              <a:gd name="T27" fmla="*/ 187 h 667"/>
              <a:gd name="T28" fmla="*/ 547 w 667"/>
              <a:gd name="T29" fmla="*/ 187 h 667"/>
              <a:gd name="T30" fmla="*/ 547 w 667"/>
              <a:gd name="T31" fmla="*/ 0 h 667"/>
              <a:gd name="T32" fmla="*/ 120 w 667"/>
              <a:gd name="T33" fmla="*/ 0 h 667"/>
              <a:gd name="T34" fmla="*/ 147 w 667"/>
              <a:gd name="T35" fmla="*/ 27 h 667"/>
              <a:gd name="T36" fmla="*/ 520 w 667"/>
              <a:gd name="T37" fmla="*/ 27 h 667"/>
              <a:gd name="T38" fmla="*/ 520 w 667"/>
              <a:gd name="T39" fmla="*/ 187 h 667"/>
              <a:gd name="T40" fmla="*/ 147 w 667"/>
              <a:gd name="T41" fmla="*/ 187 h 667"/>
              <a:gd name="T42" fmla="*/ 147 w 667"/>
              <a:gd name="T43" fmla="*/ 27 h 667"/>
              <a:gd name="T44" fmla="*/ 40 w 667"/>
              <a:gd name="T45" fmla="*/ 214 h 667"/>
              <a:gd name="T46" fmla="*/ 627 w 667"/>
              <a:gd name="T47" fmla="*/ 214 h 667"/>
              <a:gd name="T48" fmla="*/ 640 w 667"/>
              <a:gd name="T49" fmla="*/ 227 h 667"/>
              <a:gd name="T50" fmla="*/ 640 w 667"/>
              <a:gd name="T51" fmla="*/ 507 h 667"/>
              <a:gd name="T52" fmla="*/ 627 w 667"/>
              <a:gd name="T53" fmla="*/ 520 h 667"/>
              <a:gd name="T54" fmla="*/ 547 w 667"/>
              <a:gd name="T55" fmla="*/ 520 h 667"/>
              <a:gd name="T56" fmla="*/ 547 w 667"/>
              <a:gd name="T57" fmla="*/ 374 h 667"/>
              <a:gd name="T58" fmla="*/ 533 w 667"/>
              <a:gd name="T59" fmla="*/ 374 h 667"/>
              <a:gd name="T60" fmla="*/ 120 w 667"/>
              <a:gd name="T61" fmla="*/ 374 h 667"/>
              <a:gd name="T62" fmla="*/ 120 w 667"/>
              <a:gd name="T63" fmla="*/ 520 h 667"/>
              <a:gd name="T64" fmla="*/ 40 w 667"/>
              <a:gd name="T65" fmla="*/ 520 h 667"/>
              <a:gd name="T66" fmla="*/ 27 w 667"/>
              <a:gd name="T67" fmla="*/ 507 h 667"/>
              <a:gd name="T68" fmla="*/ 27 w 667"/>
              <a:gd name="T69" fmla="*/ 227 h 667"/>
              <a:gd name="T70" fmla="*/ 40 w 667"/>
              <a:gd name="T71" fmla="*/ 214 h 667"/>
              <a:gd name="T72" fmla="*/ 573 w 667"/>
              <a:gd name="T73" fmla="*/ 254 h 667"/>
              <a:gd name="T74" fmla="*/ 547 w 667"/>
              <a:gd name="T75" fmla="*/ 280 h 667"/>
              <a:gd name="T76" fmla="*/ 573 w 667"/>
              <a:gd name="T77" fmla="*/ 307 h 667"/>
              <a:gd name="T78" fmla="*/ 600 w 667"/>
              <a:gd name="T79" fmla="*/ 280 h 667"/>
              <a:gd name="T80" fmla="*/ 573 w 667"/>
              <a:gd name="T81" fmla="*/ 254 h 667"/>
              <a:gd name="T82" fmla="*/ 147 w 667"/>
              <a:gd name="T83" fmla="*/ 400 h 667"/>
              <a:gd name="T84" fmla="*/ 520 w 667"/>
              <a:gd name="T85" fmla="*/ 400 h 667"/>
              <a:gd name="T86" fmla="*/ 520 w 667"/>
              <a:gd name="T87" fmla="*/ 640 h 667"/>
              <a:gd name="T88" fmla="*/ 147 w 667"/>
              <a:gd name="T89" fmla="*/ 640 h 667"/>
              <a:gd name="T90" fmla="*/ 147 w 667"/>
              <a:gd name="T91" fmla="*/ 400 h 667"/>
              <a:gd name="T92" fmla="*/ 200 w 667"/>
              <a:gd name="T93" fmla="*/ 454 h 667"/>
              <a:gd name="T94" fmla="*/ 200 w 667"/>
              <a:gd name="T95" fmla="*/ 480 h 667"/>
              <a:gd name="T96" fmla="*/ 467 w 667"/>
              <a:gd name="T97" fmla="*/ 480 h 667"/>
              <a:gd name="T98" fmla="*/ 467 w 667"/>
              <a:gd name="T99" fmla="*/ 454 h 667"/>
              <a:gd name="T100" fmla="*/ 200 w 667"/>
              <a:gd name="T101" fmla="*/ 454 h 667"/>
              <a:gd name="T102" fmla="*/ 200 w 667"/>
              <a:gd name="T103" fmla="*/ 507 h 667"/>
              <a:gd name="T104" fmla="*/ 200 w 667"/>
              <a:gd name="T105" fmla="*/ 534 h 667"/>
              <a:gd name="T106" fmla="*/ 413 w 667"/>
              <a:gd name="T107" fmla="*/ 534 h 667"/>
              <a:gd name="T108" fmla="*/ 413 w 667"/>
              <a:gd name="T109" fmla="*/ 507 h 667"/>
              <a:gd name="T110" fmla="*/ 200 w 667"/>
              <a:gd name="T111" fmla="*/ 507 h 667"/>
              <a:gd name="T112" fmla="*/ 200 w 667"/>
              <a:gd name="T113" fmla="*/ 560 h 667"/>
              <a:gd name="T114" fmla="*/ 200 w 667"/>
              <a:gd name="T115" fmla="*/ 587 h 667"/>
              <a:gd name="T116" fmla="*/ 467 w 667"/>
              <a:gd name="T117" fmla="*/ 587 h 667"/>
              <a:gd name="T118" fmla="*/ 467 w 667"/>
              <a:gd name="T119" fmla="*/ 560 h 667"/>
              <a:gd name="T120" fmla="*/ 200 w 667"/>
              <a:gd name="T121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67" h="667">
                <a:moveTo>
                  <a:pt x="120" y="0"/>
                </a:moveTo>
                <a:lnTo>
                  <a:pt x="120" y="187"/>
                </a:lnTo>
                <a:lnTo>
                  <a:pt x="40" y="187"/>
                </a:lnTo>
                <a:cubicBezTo>
                  <a:pt x="18" y="187"/>
                  <a:pt x="0" y="205"/>
                  <a:pt x="0" y="227"/>
                </a:cubicBezTo>
                <a:lnTo>
                  <a:pt x="0" y="507"/>
                </a:lnTo>
                <a:cubicBezTo>
                  <a:pt x="0" y="529"/>
                  <a:pt x="18" y="547"/>
                  <a:pt x="40" y="547"/>
                </a:cubicBezTo>
                <a:lnTo>
                  <a:pt x="120" y="547"/>
                </a:lnTo>
                <a:lnTo>
                  <a:pt x="120" y="667"/>
                </a:lnTo>
                <a:lnTo>
                  <a:pt x="547" y="667"/>
                </a:lnTo>
                <a:lnTo>
                  <a:pt x="547" y="547"/>
                </a:lnTo>
                <a:lnTo>
                  <a:pt x="627" y="547"/>
                </a:lnTo>
                <a:cubicBezTo>
                  <a:pt x="649" y="547"/>
                  <a:pt x="667" y="529"/>
                  <a:pt x="667" y="507"/>
                </a:cubicBezTo>
                <a:lnTo>
                  <a:pt x="667" y="227"/>
                </a:lnTo>
                <a:cubicBezTo>
                  <a:pt x="667" y="205"/>
                  <a:pt x="649" y="187"/>
                  <a:pt x="627" y="187"/>
                </a:cubicBezTo>
                <a:lnTo>
                  <a:pt x="547" y="187"/>
                </a:lnTo>
                <a:lnTo>
                  <a:pt x="547" y="0"/>
                </a:lnTo>
                <a:lnTo>
                  <a:pt x="120" y="0"/>
                </a:lnTo>
                <a:close/>
                <a:moveTo>
                  <a:pt x="147" y="27"/>
                </a:moveTo>
                <a:lnTo>
                  <a:pt x="520" y="27"/>
                </a:lnTo>
                <a:lnTo>
                  <a:pt x="520" y="187"/>
                </a:lnTo>
                <a:lnTo>
                  <a:pt x="147" y="187"/>
                </a:lnTo>
                <a:lnTo>
                  <a:pt x="147" y="27"/>
                </a:lnTo>
                <a:close/>
                <a:moveTo>
                  <a:pt x="40" y="214"/>
                </a:moveTo>
                <a:cubicBezTo>
                  <a:pt x="236" y="214"/>
                  <a:pt x="431" y="214"/>
                  <a:pt x="627" y="214"/>
                </a:cubicBezTo>
                <a:cubicBezTo>
                  <a:pt x="634" y="214"/>
                  <a:pt x="640" y="219"/>
                  <a:pt x="640" y="227"/>
                </a:cubicBezTo>
                <a:lnTo>
                  <a:pt x="640" y="507"/>
                </a:lnTo>
                <a:cubicBezTo>
                  <a:pt x="640" y="514"/>
                  <a:pt x="634" y="520"/>
                  <a:pt x="627" y="520"/>
                </a:cubicBezTo>
                <a:lnTo>
                  <a:pt x="547" y="520"/>
                </a:lnTo>
                <a:lnTo>
                  <a:pt x="547" y="374"/>
                </a:lnTo>
                <a:lnTo>
                  <a:pt x="533" y="374"/>
                </a:lnTo>
                <a:lnTo>
                  <a:pt x="120" y="374"/>
                </a:lnTo>
                <a:lnTo>
                  <a:pt x="120" y="520"/>
                </a:lnTo>
                <a:lnTo>
                  <a:pt x="40" y="520"/>
                </a:lnTo>
                <a:cubicBezTo>
                  <a:pt x="33" y="520"/>
                  <a:pt x="27" y="514"/>
                  <a:pt x="27" y="507"/>
                </a:cubicBezTo>
                <a:lnTo>
                  <a:pt x="27" y="227"/>
                </a:lnTo>
                <a:cubicBezTo>
                  <a:pt x="27" y="219"/>
                  <a:pt x="33" y="214"/>
                  <a:pt x="40" y="214"/>
                </a:cubicBezTo>
                <a:close/>
                <a:moveTo>
                  <a:pt x="573" y="254"/>
                </a:moveTo>
                <a:cubicBezTo>
                  <a:pt x="559" y="254"/>
                  <a:pt x="547" y="266"/>
                  <a:pt x="547" y="280"/>
                </a:cubicBezTo>
                <a:cubicBezTo>
                  <a:pt x="547" y="295"/>
                  <a:pt x="559" y="307"/>
                  <a:pt x="573" y="307"/>
                </a:cubicBezTo>
                <a:cubicBezTo>
                  <a:pt x="588" y="307"/>
                  <a:pt x="600" y="295"/>
                  <a:pt x="600" y="280"/>
                </a:cubicBezTo>
                <a:cubicBezTo>
                  <a:pt x="600" y="266"/>
                  <a:pt x="588" y="254"/>
                  <a:pt x="573" y="254"/>
                </a:cubicBezTo>
                <a:close/>
                <a:moveTo>
                  <a:pt x="147" y="400"/>
                </a:moveTo>
                <a:lnTo>
                  <a:pt x="520" y="400"/>
                </a:lnTo>
                <a:cubicBezTo>
                  <a:pt x="520" y="481"/>
                  <a:pt x="520" y="560"/>
                  <a:pt x="520" y="640"/>
                </a:cubicBezTo>
                <a:lnTo>
                  <a:pt x="147" y="640"/>
                </a:lnTo>
                <a:cubicBezTo>
                  <a:pt x="147" y="560"/>
                  <a:pt x="147" y="480"/>
                  <a:pt x="147" y="400"/>
                </a:cubicBezTo>
                <a:close/>
                <a:moveTo>
                  <a:pt x="200" y="454"/>
                </a:moveTo>
                <a:cubicBezTo>
                  <a:pt x="182" y="453"/>
                  <a:pt x="182" y="481"/>
                  <a:pt x="200" y="480"/>
                </a:cubicBezTo>
                <a:lnTo>
                  <a:pt x="467" y="480"/>
                </a:lnTo>
                <a:cubicBezTo>
                  <a:pt x="485" y="481"/>
                  <a:pt x="485" y="453"/>
                  <a:pt x="467" y="454"/>
                </a:cubicBezTo>
                <a:lnTo>
                  <a:pt x="200" y="454"/>
                </a:lnTo>
                <a:close/>
                <a:moveTo>
                  <a:pt x="200" y="507"/>
                </a:moveTo>
                <a:cubicBezTo>
                  <a:pt x="182" y="507"/>
                  <a:pt x="182" y="534"/>
                  <a:pt x="200" y="534"/>
                </a:cubicBezTo>
                <a:lnTo>
                  <a:pt x="413" y="534"/>
                </a:lnTo>
                <a:cubicBezTo>
                  <a:pt x="432" y="534"/>
                  <a:pt x="432" y="507"/>
                  <a:pt x="413" y="507"/>
                </a:cubicBezTo>
                <a:lnTo>
                  <a:pt x="200" y="507"/>
                </a:lnTo>
                <a:close/>
                <a:moveTo>
                  <a:pt x="200" y="560"/>
                </a:moveTo>
                <a:cubicBezTo>
                  <a:pt x="182" y="560"/>
                  <a:pt x="182" y="587"/>
                  <a:pt x="200" y="587"/>
                </a:cubicBezTo>
                <a:lnTo>
                  <a:pt x="467" y="587"/>
                </a:lnTo>
                <a:cubicBezTo>
                  <a:pt x="485" y="587"/>
                  <a:pt x="485" y="560"/>
                  <a:pt x="467" y="560"/>
                </a:cubicBezTo>
                <a:lnTo>
                  <a:pt x="200" y="56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Printer"/>
          <p:cNvSpPr>
            <a:spLocks noChangeAspect="1" noEditPoints="1"/>
          </p:cNvSpPr>
          <p:nvPr/>
        </p:nvSpPr>
        <p:spPr bwMode="auto">
          <a:xfrm>
            <a:off x="5313040" y="5891685"/>
            <a:ext cx="109155" cy="109155"/>
          </a:xfrm>
          <a:custGeom>
            <a:avLst/>
            <a:gdLst>
              <a:gd name="T0" fmla="*/ 120 w 667"/>
              <a:gd name="T1" fmla="*/ 0 h 667"/>
              <a:gd name="T2" fmla="*/ 120 w 667"/>
              <a:gd name="T3" fmla="*/ 187 h 667"/>
              <a:gd name="T4" fmla="*/ 40 w 667"/>
              <a:gd name="T5" fmla="*/ 187 h 667"/>
              <a:gd name="T6" fmla="*/ 0 w 667"/>
              <a:gd name="T7" fmla="*/ 227 h 667"/>
              <a:gd name="T8" fmla="*/ 0 w 667"/>
              <a:gd name="T9" fmla="*/ 507 h 667"/>
              <a:gd name="T10" fmla="*/ 40 w 667"/>
              <a:gd name="T11" fmla="*/ 547 h 667"/>
              <a:gd name="T12" fmla="*/ 120 w 667"/>
              <a:gd name="T13" fmla="*/ 547 h 667"/>
              <a:gd name="T14" fmla="*/ 120 w 667"/>
              <a:gd name="T15" fmla="*/ 667 h 667"/>
              <a:gd name="T16" fmla="*/ 547 w 667"/>
              <a:gd name="T17" fmla="*/ 667 h 667"/>
              <a:gd name="T18" fmla="*/ 547 w 667"/>
              <a:gd name="T19" fmla="*/ 547 h 667"/>
              <a:gd name="T20" fmla="*/ 627 w 667"/>
              <a:gd name="T21" fmla="*/ 547 h 667"/>
              <a:gd name="T22" fmla="*/ 667 w 667"/>
              <a:gd name="T23" fmla="*/ 507 h 667"/>
              <a:gd name="T24" fmla="*/ 667 w 667"/>
              <a:gd name="T25" fmla="*/ 227 h 667"/>
              <a:gd name="T26" fmla="*/ 627 w 667"/>
              <a:gd name="T27" fmla="*/ 187 h 667"/>
              <a:gd name="T28" fmla="*/ 547 w 667"/>
              <a:gd name="T29" fmla="*/ 187 h 667"/>
              <a:gd name="T30" fmla="*/ 547 w 667"/>
              <a:gd name="T31" fmla="*/ 0 h 667"/>
              <a:gd name="T32" fmla="*/ 120 w 667"/>
              <a:gd name="T33" fmla="*/ 0 h 667"/>
              <a:gd name="T34" fmla="*/ 147 w 667"/>
              <a:gd name="T35" fmla="*/ 27 h 667"/>
              <a:gd name="T36" fmla="*/ 520 w 667"/>
              <a:gd name="T37" fmla="*/ 27 h 667"/>
              <a:gd name="T38" fmla="*/ 520 w 667"/>
              <a:gd name="T39" fmla="*/ 187 h 667"/>
              <a:gd name="T40" fmla="*/ 147 w 667"/>
              <a:gd name="T41" fmla="*/ 187 h 667"/>
              <a:gd name="T42" fmla="*/ 147 w 667"/>
              <a:gd name="T43" fmla="*/ 27 h 667"/>
              <a:gd name="T44" fmla="*/ 40 w 667"/>
              <a:gd name="T45" fmla="*/ 214 h 667"/>
              <a:gd name="T46" fmla="*/ 627 w 667"/>
              <a:gd name="T47" fmla="*/ 214 h 667"/>
              <a:gd name="T48" fmla="*/ 640 w 667"/>
              <a:gd name="T49" fmla="*/ 227 h 667"/>
              <a:gd name="T50" fmla="*/ 640 w 667"/>
              <a:gd name="T51" fmla="*/ 507 h 667"/>
              <a:gd name="T52" fmla="*/ 627 w 667"/>
              <a:gd name="T53" fmla="*/ 520 h 667"/>
              <a:gd name="T54" fmla="*/ 547 w 667"/>
              <a:gd name="T55" fmla="*/ 520 h 667"/>
              <a:gd name="T56" fmla="*/ 547 w 667"/>
              <a:gd name="T57" fmla="*/ 374 h 667"/>
              <a:gd name="T58" fmla="*/ 533 w 667"/>
              <a:gd name="T59" fmla="*/ 374 h 667"/>
              <a:gd name="T60" fmla="*/ 120 w 667"/>
              <a:gd name="T61" fmla="*/ 374 h 667"/>
              <a:gd name="T62" fmla="*/ 120 w 667"/>
              <a:gd name="T63" fmla="*/ 520 h 667"/>
              <a:gd name="T64" fmla="*/ 40 w 667"/>
              <a:gd name="T65" fmla="*/ 520 h 667"/>
              <a:gd name="T66" fmla="*/ 27 w 667"/>
              <a:gd name="T67" fmla="*/ 507 h 667"/>
              <a:gd name="T68" fmla="*/ 27 w 667"/>
              <a:gd name="T69" fmla="*/ 227 h 667"/>
              <a:gd name="T70" fmla="*/ 40 w 667"/>
              <a:gd name="T71" fmla="*/ 214 h 667"/>
              <a:gd name="T72" fmla="*/ 573 w 667"/>
              <a:gd name="T73" fmla="*/ 254 h 667"/>
              <a:gd name="T74" fmla="*/ 547 w 667"/>
              <a:gd name="T75" fmla="*/ 280 h 667"/>
              <a:gd name="T76" fmla="*/ 573 w 667"/>
              <a:gd name="T77" fmla="*/ 307 h 667"/>
              <a:gd name="T78" fmla="*/ 600 w 667"/>
              <a:gd name="T79" fmla="*/ 280 h 667"/>
              <a:gd name="T80" fmla="*/ 573 w 667"/>
              <a:gd name="T81" fmla="*/ 254 h 667"/>
              <a:gd name="T82" fmla="*/ 147 w 667"/>
              <a:gd name="T83" fmla="*/ 400 h 667"/>
              <a:gd name="T84" fmla="*/ 520 w 667"/>
              <a:gd name="T85" fmla="*/ 400 h 667"/>
              <a:gd name="T86" fmla="*/ 520 w 667"/>
              <a:gd name="T87" fmla="*/ 640 h 667"/>
              <a:gd name="T88" fmla="*/ 147 w 667"/>
              <a:gd name="T89" fmla="*/ 640 h 667"/>
              <a:gd name="T90" fmla="*/ 147 w 667"/>
              <a:gd name="T91" fmla="*/ 400 h 667"/>
              <a:gd name="T92" fmla="*/ 200 w 667"/>
              <a:gd name="T93" fmla="*/ 454 h 667"/>
              <a:gd name="T94" fmla="*/ 200 w 667"/>
              <a:gd name="T95" fmla="*/ 480 h 667"/>
              <a:gd name="T96" fmla="*/ 467 w 667"/>
              <a:gd name="T97" fmla="*/ 480 h 667"/>
              <a:gd name="T98" fmla="*/ 467 w 667"/>
              <a:gd name="T99" fmla="*/ 454 h 667"/>
              <a:gd name="T100" fmla="*/ 200 w 667"/>
              <a:gd name="T101" fmla="*/ 454 h 667"/>
              <a:gd name="T102" fmla="*/ 200 w 667"/>
              <a:gd name="T103" fmla="*/ 507 h 667"/>
              <a:gd name="T104" fmla="*/ 200 w 667"/>
              <a:gd name="T105" fmla="*/ 534 h 667"/>
              <a:gd name="T106" fmla="*/ 413 w 667"/>
              <a:gd name="T107" fmla="*/ 534 h 667"/>
              <a:gd name="T108" fmla="*/ 413 w 667"/>
              <a:gd name="T109" fmla="*/ 507 h 667"/>
              <a:gd name="T110" fmla="*/ 200 w 667"/>
              <a:gd name="T111" fmla="*/ 507 h 667"/>
              <a:gd name="T112" fmla="*/ 200 w 667"/>
              <a:gd name="T113" fmla="*/ 560 h 667"/>
              <a:gd name="T114" fmla="*/ 200 w 667"/>
              <a:gd name="T115" fmla="*/ 587 h 667"/>
              <a:gd name="T116" fmla="*/ 467 w 667"/>
              <a:gd name="T117" fmla="*/ 587 h 667"/>
              <a:gd name="T118" fmla="*/ 467 w 667"/>
              <a:gd name="T119" fmla="*/ 560 h 667"/>
              <a:gd name="T120" fmla="*/ 200 w 667"/>
              <a:gd name="T121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67" h="667">
                <a:moveTo>
                  <a:pt x="120" y="0"/>
                </a:moveTo>
                <a:lnTo>
                  <a:pt x="120" y="187"/>
                </a:lnTo>
                <a:lnTo>
                  <a:pt x="40" y="187"/>
                </a:lnTo>
                <a:cubicBezTo>
                  <a:pt x="18" y="187"/>
                  <a:pt x="0" y="205"/>
                  <a:pt x="0" y="227"/>
                </a:cubicBezTo>
                <a:lnTo>
                  <a:pt x="0" y="507"/>
                </a:lnTo>
                <a:cubicBezTo>
                  <a:pt x="0" y="529"/>
                  <a:pt x="18" y="547"/>
                  <a:pt x="40" y="547"/>
                </a:cubicBezTo>
                <a:lnTo>
                  <a:pt x="120" y="547"/>
                </a:lnTo>
                <a:lnTo>
                  <a:pt x="120" y="667"/>
                </a:lnTo>
                <a:lnTo>
                  <a:pt x="547" y="667"/>
                </a:lnTo>
                <a:lnTo>
                  <a:pt x="547" y="547"/>
                </a:lnTo>
                <a:lnTo>
                  <a:pt x="627" y="547"/>
                </a:lnTo>
                <a:cubicBezTo>
                  <a:pt x="649" y="547"/>
                  <a:pt x="667" y="529"/>
                  <a:pt x="667" y="507"/>
                </a:cubicBezTo>
                <a:lnTo>
                  <a:pt x="667" y="227"/>
                </a:lnTo>
                <a:cubicBezTo>
                  <a:pt x="667" y="205"/>
                  <a:pt x="649" y="187"/>
                  <a:pt x="627" y="187"/>
                </a:cubicBezTo>
                <a:lnTo>
                  <a:pt x="547" y="187"/>
                </a:lnTo>
                <a:lnTo>
                  <a:pt x="547" y="0"/>
                </a:lnTo>
                <a:lnTo>
                  <a:pt x="120" y="0"/>
                </a:lnTo>
                <a:close/>
                <a:moveTo>
                  <a:pt x="147" y="27"/>
                </a:moveTo>
                <a:lnTo>
                  <a:pt x="520" y="27"/>
                </a:lnTo>
                <a:lnTo>
                  <a:pt x="520" y="187"/>
                </a:lnTo>
                <a:lnTo>
                  <a:pt x="147" y="187"/>
                </a:lnTo>
                <a:lnTo>
                  <a:pt x="147" y="27"/>
                </a:lnTo>
                <a:close/>
                <a:moveTo>
                  <a:pt x="40" y="214"/>
                </a:moveTo>
                <a:cubicBezTo>
                  <a:pt x="236" y="214"/>
                  <a:pt x="431" y="214"/>
                  <a:pt x="627" y="214"/>
                </a:cubicBezTo>
                <a:cubicBezTo>
                  <a:pt x="634" y="214"/>
                  <a:pt x="640" y="219"/>
                  <a:pt x="640" y="227"/>
                </a:cubicBezTo>
                <a:lnTo>
                  <a:pt x="640" y="507"/>
                </a:lnTo>
                <a:cubicBezTo>
                  <a:pt x="640" y="514"/>
                  <a:pt x="634" y="520"/>
                  <a:pt x="627" y="520"/>
                </a:cubicBezTo>
                <a:lnTo>
                  <a:pt x="547" y="520"/>
                </a:lnTo>
                <a:lnTo>
                  <a:pt x="547" y="374"/>
                </a:lnTo>
                <a:lnTo>
                  <a:pt x="533" y="374"/>
                </a:lnTo>
                <a:lnTo>
                  <a:pt x="120" y="374"/>
                </a:lnTo>
                <a:lnTo>
                  <a:pt x="120" y="520"/>
                </a:lnTo>
                <a:lnTo>
                  <a:pt x="40" y="520"/>
                </a:lnTo>
                <a:cubicBezTo>
                  <a:pt x="33" y="520"/>
                  <a:pt x="27" y="514"/>
                  <a:pt x="27" y="507"/>
                </a:cubicBezTo>
                <a:lnTo>
                  <a:pt x="27" y="227"/>
                </a:lnTo>
                <a:cubicBezTo>
                  <a:pt x="27" y="219"/>
                  <a:pt x="33" y="214"/>
                  <a:pt x="40" y="214"/>
                </a:cubicBezTo>
                <a:close/>
                <a:moveTo>
                  <a:pt x="573" y="254"/>
                </a:moveTo>
                <a:cubicBezTo>
                  <a:pt x="559" y="254"/>
                  <a:pt x="547" y="266"/>
                  <a:pt x="547" y="280"/>
                </a:cubicBezTo>
                <a:cubicBezTo>
                  <a:pt x="547" y="295"/>
                  <a:pt x="559" y="307"/>
                  <a:pt x="573" y="307"/>
                </a:cubicBezTo>
                <a:cubicBezTo>
                  <a:pt x="588" y="307"/>
                  <a:pt x="600" y="295"/>
                  <a:pt x="600" y="280"/>
                </a:cubicBezTo>
                <a:cubicBezTo>
                  <a:pt x="600" y="266"/>
                  <a:pt x="588" y="254"/>
                  <a:pt x="573" y="254"/>
                </a:cubicBezTo>
                <a:close/>
                <a:moveTo>
                  <a:pt x="147" y="400"/>
                </a:moveTo>
                <a:lnTo>
                  <a:pt x="520" y="400"/>
                </a:lnTo>
                <a:cubicBezTo>
                  <a:pt x="520" y="481"/>
                  <a:pt x="520" y="560"/>
                  <a:pt x="520" y="640"/>
                </a:cubicBezTo>
                <a:lnTo>
                  <a:pt x="147" y="640"/>
                </a:lnTo>
                <a:cubicBezTo>
                  <a:pt x="147" y="560"/>
                  <a:pt x="147" y="480"/>
                  <a:pt x="147" y="400"/>
                </a:cubicBezTo>
                <a:close/>
                <a:moveTo>
                  <a:pt x="200" y="454"/>
                </a:moveTo>
                <a:cubicBezTo>
                  <a:pt x="182" y="453"/>
                  <a:pt x="182" y="481"/>
                  <a:pt x="200" y="480"/>
                </a:cubicBezTo>
                <a:lnTo>
                  <a:pt x="467" y="480"/>
                </a:lnTo>
                <a:cubicBezTo>
                  <a:pt x="485" y="481"/>
                  <a:pt x="485" y="453"/>
                  <a:pt x="467" y="454"/>
                </a:cubicBezTo>
                <a:lnTo>
                  <a:pt x="200" y="454"/>
                </a:lnTo>
                <a:close/>
                <a:moveTo>
                  <a:pt x="200" y="507"/>
                </a:moveTo>
                <a:cubicBezTo>
                  <a:pt x="182" y="507"/>
                  <a:pt x="182" y="534"/>
                  <a:pt x="200" y="534"/>
                </a:cubicBezTo>
                <a:lnTo>
                  <a:pt x="413" y="534"/>
                </a:lnTo>
                <a:cubicBezTo>
                  <a:pt x="432" y="534"/>
                  <a:pt x="432" y="507"/>
                  <a:pt x="413" y="507"/>
                </a:cubicBezTo>
                <a:lnTo>
                  <a:pt x="200" y="507"/>
                </a:lnTo>
                <a:close/>
                <a:moveTo>
                  <a:pt x="200" y="560"/>
                </a:moveTo>
                <a:cubicBezTo>
                  <a:pt x="182" y="560"/>
                  <a:pt x="182" y="587"/>
                  <a:pt x="200" y="587"/>
                </a:cubicBezTo>
                <a:lnTo>
                  <a:pt x="467" y="587"/>
                </a:lnTo>
                <a:cubicBezTo>
                  <a:pt x="485" y="587"/>
                  <a:pt x="485" y="560"/>
                  <a:pt x="467" y="560"/>
                </a:cubicBezTo>
                <a:lnTo>
                  <a:pt x="200" y="56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Printer"/>
          <p:cNvSpPr>
            <a:spLocks noChangeAspect="1" noEditPoints="1"/>
          </p:cNvSpPr>
          <p:nvPr/>
        </p:nvSpPr>
        <p:spPr bwMode="auto">
          <a:xfrm>
            <a:off x="5313040" y="6041572"/>
            <a:ext cx="109155" cy="109155"/>
          </a:xfrm>
          <a:custGeom>
            <a:avLst/>
            <a:gdLst>
              <a:gd name="T0" fmla="*/ 120 w 667"/>
              <a:gd name="T1" fmla="*/ 0 h 667"/>
              <a:gd name="T2" fmla="*/ 120 w 667"/>
              <a:gd name="T3" fmla="*/ 187 h 667"/>
              <a:gd name="T4" fmla="*/ 40 w 667"/>
              <a:gd name="T5" fmla="*/ 187 h 667"/>
              <a:gd name="T6" fmla="*/ 0 w 667"/>
              <a:gd name="T7" fmla="*/ 227 h 667"/>
              <a:gd name="T8" fmla="*/ 0 w 667"/>
              <a:gd name="T9" fmla="*/ 507 h 667"/>
              <a:gd name="T10" fmla="*/ 40 w 667"/>
              <a:gd name="T11" fmla="*/ 547 h 667"/>
              <a:gd name="T12" fmla="*/ 120 w 667"/>
              <a:gd name="T13" fmla="*/ 547 h 667"/>
              <a:gd name="T14" fmla="*/ 120 w 667"/>
              <a:gd name="T15" fmla="*/ 667 h 667"/>
              <a:gd name="T16" fmla="*/ 547 w 667"/>
              <a:gd name="T17" fmla="*/ 667 h 667"/>
              <a:gd name="T18" fmla="*/ 547 w 667"/>
              <a:gd name="T19" fmla="*/ 547 h 667"/>
              <a:gd name="T20" fmla="*/ 627 w 667"/>
              <a:gd name="T21" fmla="*/ 547 h 667"/>
              <a:gd name="T22" fmla="*/ 667 w 667"/>
              <a:gd name="T23" fmla="*/ 507 h 667"/>
              <a:gd name="T24" fmla="*/ 667 w 667"/>
              <a:gd name="T25" fmla="*/ 227 h 667"/>
              <a:gd name="T26" fmla="*/ 627 w 667"/>
              <a:gd name="T27" fmla="*/ 187 h 667"/>
              <a:gd name="T28" fmla="*/ 547 w 667"/>
              <a:gd name="T29" fmla="*/ 187 h 667"/>
              <a:gd name="T30" fmla="*/ 547 w 667"/>
              <a:gd name="T31" fmla="*/ 0 h 667"/>
              <a:gd name="T32" fmla="*/ 120 w 667"/>
              <a:gd name="T33" fmla="*/ 0 h 667"/>
              <a:gd name="T34" fmla="*/ 147 w 667"/>
              <a:gd name="T35" fmla="*/ 27 h 667"/>
              <a:gd name="T36" fmla="*/ 520 w 667"/>
              <a:gd name="T37" fmla="*/ 27 h 667"/>
              <a:gd name="T38" fmla="*/ 520 w 667"/>
              <a:gd name="T39" fmla="*/ 187 h 667"/>
              <a:gd name="T40" fmla="*/ 147 w 667"/>
              <a:gd name="T41" fmla="*/ 187 h 667"/>
              <a:gd name="T42" fmla="*/ 147 w 667"/>
              <a:gd name="T43" fmla="*/ 27 h 667"/>
              <a:gd name="T44" fmla="*/ 40 w 667"/>
              <a:gd name="T45" fmla="*/ 214 h 667"/>
              <a:gd name="T46" fmla="*/ 627 w 667"/>
              <a:gd name="T47" fmla="*/ 214 h 667"/>
              <a:gd name="T48" fmla="*/ 640 w 667"/>
              <a:gd name="T49" fmla="*/ 227 h 667"/>
              <a:gd name="T50" fmla="*/ 640 w 667"/>
              <a:gd name="T51" fmla="*/ 507 h 667"/>
              <a:gd name="T52" fmla="*/ 627 w 667"/>
              <a:gd name="T53" fmla="*/ 520 h 667"/>
              <a:gd name="T54" fmla="*/ 547 w 667"/>
              <a:gd name="T55" fmla="*/ 520 h 667"/>
              <a:gd name="T56" fmla="*/ 547 w 667"/>
              <a:gd name="T57" fmla="*/ 374 h 667"/>
              <a:gd name="T58" fmla="*/ 533 w 667"/>
              <a:gd name="T59" fmla="*/ 374 h 667"/>
              <a:gd name="T60" fmla="*/ 120 w 667"/>
              <a:gd name="T61" fmla="*/ 374 h 667"/>
              <a:gd name="T62" fmla="*/ 120 w 667"/>
              <a:gd name="T63" fmla="*/ 520 h 667"/>
              <a:gd name="T64" fmla="*/ 40 w 667"/>
              <a:gd name="T65" fmla="*/ 520 h 667"/>
              <a:gd name="T66" fmla="*/ 27 w 667"/>
              <a:gd name="T67" fmla="*/ 507 h 667"/>
              <a:gd name="T68" fmla="*/ 27 w 667"/>
              <a:gd name="T69" fmla="*/ 227 h 667"/>
              <a:gd name="T70" fmla="*/ 40 w 667"/>
              <a:gd name="T71" fmla="*/ 214 h 667"/>
              <a:gd name="T72" fmla="*/ 573 w 667"/>
              <a:gd name="T73" fmla="*/ 254 h 667"/>
              <a:gd name="T74" fmla="*/ 547 w 667"/>
              <a:gd name="T75" fmla="*/ 280 h 667"/>
              <a:gd name="T76" fmla="*/ 573 w 667"/>
              <a:gd name="T77" fmla="*/ 307 h 667"/>
              <a:gd name="T78" fmla="*/ 600 w 667"/>
              <a:gd name="T79" fmla="*/ 280 h 667"/>
              <a:gd name="T80" fmla="*/ 573 w 667"/>
              <a:gd name="T81" fmla="*/ 254 h 667"/>
              <a:gd name="T82" fmla="*/ 147 w 667"/>
              <a:gd name="T83" fmla="*/ 400 h 667"/>
              <a:gd name="T84" fmla="*/ 520 w 667"/>
              <a:gd name="T85" fmla="*/ 400 h 667"/>
              <a:gd name="T86" fmla="*/ 520 w 667"/>
              <a:gd name="T87" fmla="*/ 640 h 667"/>
              <a:gd name="T88" fmla="*/ 147 w 667"/>
              <a:gd name="T89" fmla="*/ 640 h 667"/>
              <a:gd name="T90" fmla="*/ 147 w 667"/>
              <a:gd name="T91" fmla="*/ 400 h 667"/>
              <a:gd name="T92" fmla="*/ 200 w 667"/>
              <a:gd name="T93" fmla="*/ 454 h 667"/>
              <a:gd name="T94" fmla="*/ 200 w 667"/>
              <a:gd name="T95" fmla="*/ 480 h 667"/>
              <a:gd name="T96" fmla="*/ 467 w 667"/>
              <a:gd name="T97" fmla="*/ 480 h 667"/>
              <a:gd name="T98" fmla="*/ 467 w 667"/>
              <a:gd name="T99" fmla="*/ 454 h 667"/>
              <a:gd name="T100" fmla="*/ 200 w 667"/>
              <a:gd name="T101" fmla="*/ 454 h 667"/>
              <a:gd name="T102" fmla="*/ 200 w 667"/>
              <a:gd name="T103" fmla="*/ 507 h 667"/>
              <a:gd name="T104" fmla="*/ 200 w 667"/>
              <a:gd name="T105" fmla="*/ 534 h 667"/>
              <a:gd name="T106" fmla="*/ 413 w 667"/>
              <a:gd name="T107" fmla="*/ 534 h 667"/>
              <a:gd name="T108" fmla="*/ 413 w 667"/>
              <a:gd name="T109" fmla="*/ 507 h 667"/>
              <a:gd name="T110" fmla="*/ 200 w 667"/>
              <a:gd name="T111" fmla="*/ 507 h 667"/>
              <a:gd name="T112" fmla="*/ 200 w 667"/>
              <a:gd name="T113" fmla="*/ 560 h 667"/>
              <a:gd name="T114" fmla="*/ 200 w 667"/>
              <a:gd name="T115" fmla="*/ 587 h 667"/>
              <a:gd name="T116" fmla="*/ 467 w 667"/>
              <a:gd name="T117" fmla="*/ 587 h 667"/>
              <a:gd name="T118" fmla="*/ 467 w 667"/>
              <a:gd name="T119" fmla="*/ 560 h 667"/>
              <a:gd name="T120" fmla="*/ 200 w 667"/>
              <a:gd name="T121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67" h="667">
                <a:moveTo>
                  <a:pt x="120" y="0"/>
                </a:moveTo>
                <a:lnTo>
                  <a:pt x="120" y="187"/>
                </a:lnTo>
                <a:lnTo>
                  <a:pt x="40" y="187"/>
                </a:lnTo>
                <a:cubicBezTo>
                  <a:pt x="18" y="187"/>
                  <a:pt x="0" y="205"/>
                  <a:pt x="0" y="227"/>
                </a:cubicBezTo>
                <a:lnTo>
                  <a:pt x="0" y="507"/>
                </a:lnTo>
                <a:cubicBezTo>
                  <a:pt x="0" y="529"/>
                  <a:pt x="18" y="547"/>
                  <a:pt x="40" y="547"/>
                </a:cubicBezTo>
                <a:lnTo>
                  <a:pt x="120" y="547"/>
                </a:lnTo>
                <a:lnTo>
                  <a:pt x="120" y="667"/>
                </a:lnTo>
                <a:lnTo>
                  <a:pt x="547" y="667"/>
                </a:lnTo>
                <a:lnTo>
                  <a:pt x="547" y="547"/>
                </a:lnTo>
                <a:lnTo>
                  <a:pt x="627" y="547"/>
                </a:lnTo>
                <a:cubicBezTo>
                  <a:pt x="649" y="547"/>
                  <a:pt x="667" y="529"/>
                  <a:pt x="667" y="507"/>
                </a:cubicBezTo>
                <a:lnTo>
                  <a:pt x="667" y="227"/>
                </a:lnTo>
                <a:cubicBezTo>
                  <a:pt x="667" y="205"/>
                  <a:pt x="649" y="187"/>
                  <a:pt x="627" y="187"/>
                </a:cubicBezTo>
                <a:lnTo>
                  <a:pt x="547" y="187"/>
                </a:lnTo>
                <a:lnTo>
                  <a:pt x="547" y="0"/>
                </a:lnTo>
                <a:lnTo>
                  <a:pt x="120" y="0"/>
                </a:lnTo>
                <a:close/>
                <a:moveTo>
                  <a:pt x="147" y="27"/>
                </a:moveTo>
                <a:lnTo>
                  <a:pt x="520" y="27"/>
                </a:lnTo>
                <a:lnTo>
                  <a:pt x="520" y="187"/>
                </a:lnTo>
                <a:lnTo>
                  <a:pt x="147" y="187"/>
                </a:lnTo>
                <a:lnTo>
                  <a:pt x="147" y="27"/>
                </a:lnTo>
                <a:close/>
                <a:moveTo>
                  <a:pt x="40" y="214"/>
                </a:moveTo>
                <a:cubicBezTo>
                  <a:pt x="236" y="214"/>
                  <a:pt x="431" y="214"/>
                  <a:pt x="627" y="214"/>
                </a:cubicBezTo>
                <a:cubicBezTo>
                  <a:pt x="634" y="214"/>
                  <a:pt x="640" y="219"/>
                  <a:pt x="640" y="227"/>
                </a:cubicBezTo>
                <a:lnTo>
                  <a:pt x="640" y="507"/>
                </a:lnTo>
                <a:cubicBezTo>
                  <a:pt x="640" y="514"/>
                  <a:pt x="634" y="520"/>
                  <a:pt x="627" y="520"/>
                </a:cubicBezTo>
                <a:lnTo>
                  <a:pt x="547" y="520"/>
                </a:lnTo>
                <a:lnTo>
                  <a:pt x="547" y="374"/>
                </a:lnTo>
                <a:lnTo>
                  <a:pt x="533" y="374"/>
                </a:lnTo>
                <a:lnTo>
                  <a:pt x="120" y="374"/>
                </a:lnTo>
                <a:lnTo>
                  <a:pt x="120" y="520"/>
                </a:lnTo>
                <a:lnTo>
                  <a:pt x="40" y="520"/>
                </a:lnTo>
                <a:cubicBezTo>
                  <a:pt x="33" y="520"/>
                  <a:pt x="27" y="514"/>
                  <a:pt x="27" y="507"/>
                </a:cubicBezTo>
                <a:lnTo>
                  <a:pt x="27" y="227"/>
                </a:lnTo>
                <a:cubicBezTo>
                  <a:pt x="27" y="219"/>
                  <a:pt x="33" y="214"/>
                  <a:pt x="40" y="214"/>
                </a:cubicBezTo>
                <a:close/>
                <a:moveTo>
                  <a:pt x="573" y="254"/>
                </a:moveTo>
                <a:cubicBezTo>
                  <a:pt x="559" y="254"/>
                  <a:pt x="547" y="266"/>
                  <a:pt x="547" y="280"/>
                </a:cubicBezTo>
                <a:cubicBezTo>
                  <a:pt x="547" y="295"/>
                  <a:pt x="559" y="307"/>
                  <a:pt x="573" y="307"/>
                </a:cubicBezTo>
                <a:cubicBezTo>
                  <a:pt x="588" y="307"/>
                  <a:pt x="600" y="295"/>
                  <a:pt x="600" y="280"/>
                </a:cubicBezTo>
                <a:cubicBezTo>
                  <a:pt x="600" y="266"/>
                  <a:pt x="588" y="254"/>
                  <a:pt x="573" y="254"/>
                </a:cubicBezTo>
                <a:close/>
                <a:moveTo>
                  <a:pt x="147" y="400"/>
                </a:moveTo>
                <a:lnTo>
                  <a:pt x="520" y="400"/>
                </a:lnTo>
                <a:cubicBezTo>
                  <a:pt x="520" y="481"/>
                  <a:pt x="520" y="560"/>
                  <a:pt x="520" y="640"/>
                </a:cubicBezTo>
                <a:lnTo>
                  <a:pt x="147" y="640"/>
                </a:lnTo>
                <a:cubicBezTo>
                  <a:pt x="147" y="560"/>
                  <a:pt x="147" y="480"/>
                  <a:pt x="147" y="400"/>
                </a:cubicBezTo>
                <a:close/>
                <a:moveTo>
                  <a:pt x="200" y="454"/>
                </a:moveTo>
                <a:cubicBezTo>
                  <a:pt x="182" y="453"/>
                  <a:pt x="182" y="481"/>
                  <a:pt x="200" y="480"/>
                </a:cubicBezTo>
                <a:lnTo>
                  <a:pt x="467" y="480"/>
                </a:lnTo>
                <a:cubicBezTo>
                  <a:pt x="485" y="481"/>
                  <a:pt x="485" y="453"/>
                  <a:pt x="467" y="454"/>
                </a:cubicBezTo>
                <a:lnTo>
                  <a:pt x="200" y="454"/>
                </a:lnTo>
                <a:close/>
                <a:moveTo>
                  <a:pt x="200" y="507"/>
                </a:moveTo>
                <a:cubicBezTo>
                  <a:pt x="182" y="507"/>
                  <a:pt x="182" y="534"/>
                  <a:pt x="200" y="534"/>
                </a:cubicBezTo>
                <a:lnTo>
                  <a:pt x="413" y="534"/>
                </a:lnTo>
                <a:cubicBezTo>
                  <a:pt x="432" y="534"/>
                  <a:pt x="432" y="507"/>
                  <a:pt x="413" y="507"/>
                </a:cubicBezTo>
                <a:lnTo>
                  <a:pt x="200" y="507"/>
                </a:lnTo>
                <a:close/>
                <a:moveTo>
                  <a:pt x="200" y="560"/>
                </a:moveTo>
                <a:cubicBezTo>
                  <a:pt x="182" y="560"/>
                  <a:pt x="182" y="587"/>
                  <a:pt x="200" y="587"/>
                </a:cubicBezTo>
                <a:lnTo>
                  <a:pt x="467" y="587"/>
                </a:lnTo>
                <a:cubicBezTo>
                  <a:pt x="485" y="587"/>
                  <a:pt x="485" y="560"/>
                  <a:pt x="467" y="560"/>
                </a:cubicBezTo>
                <a:lnTo>
                  <a:pt x="200" y="56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Printer"/>
          <p:cNvSpPr>
            <a:spLocks noChangeAspect="1" noEditPoints="1"/>
          </p:cNvSpPr>
          <p:nvPr/>
        </p:nvSpPr>
        <p:spPr bwMode="auto">
          <a:xfrm>
            <a:off x="5313040" y="6191458"/>
            <a:ext cx="109155" cy="109155"/>
          </a:xfrm>
          <a:custGeom>
            <a:avLst/>
            <a:gdLst>
              <a:gd name="T0" fmla="*/ 120 w 667"/>
              <a:gd name="T1" fmla="*/ 0 h 667"/>
              <a:gd name="T2" fmla="*/ 120 w 667"/>
              <a:gd name="T3" fmla="*/ 187 h 667"/>
              <a:gd name="T4" fmla="*/ 40 w 667"/>
              <a:gd name="T5" fmla="*/ 187 h 667"/>
              <a:gd name="T6" fmla="*/ 0 w 667"/>
              <a:gd name="T7" fmla="*/ 227 h 667"/>
              <a:gd name="T8" fmla="*/ 0 w 667"/>
              <a:gd name="T9" fmla="*/ 507 h 667"/>
              <a:gd name="T10" fmla="*/ 40 w 667"/>
              <a:gd name="T11" fmla="*/ 547 h 667"/>
              <a:gd name="T12" fmla="*/ 120 w 667"/>
              <a:gd name="T13" fmla="*/ 547 h 667"/>
              <a:gd name="T14" fmla="*/ 120 w 667"/>
              <a:gd name="T15" fmla="*/ 667 h 667"/>
              <a:gd name="T16" fmla="*/ 547 w 667"/>
              <a:gd name="T17" fmla="*/ 667 h 667"/>
              <a:gd name="T18" fmla="*/ 547 w 667"/>
              <a:gd name="T19" fmla="*/ 547 h 667"/>
              <a:gd name="T20" fmla="*/ 627 w 667"/>
              <a:gd name="T21" fmla="*/ 547 h 667"/>
              <a:gd name="T22" fmla="*/ 667 w 667"/>
              <a:gd name="T23" fmla="*/ 507 h 667"/>
              <a:gd name="T24" fmla="*/ 667 w 667"/>
              <a:gd name="T25" fmla="*/ 227 h 667"/>
              <a:gd name="T26" fmla="*/ 627 w 667"/>
              <a:gd name="T27" fmla="*/ 187 h 667"/>
              <a:gd name="T28" fmla="*/ 547 w 667"/>
              <a:gd name="T29" fmla="*/ 187 h 667"/>
              <a:gd name="T30" fmla="*/ 547 w 667"/>
              <a:gd name="T31" fmla="*/ 0 h 667"/>
              <a:gd name="T32" fmla="*/ 120 w 667"/>
              <a:gd name="T33" fmla="*/ 0 h 667"/>
              <a:gd name="T34" fmla="*/ 147 w 667"/>
              <a:gd name="T35" fmla="*/ 27 h 667"/>
              <a:gd name="T36" fmla="*/ 520 w 667"/>
              <a:gd name="T37" fmla="*/ 27 h 667"/>
              <a:gd name="T38" fmla="*/ 520 w 667"/>
              <a:gd name="T39" fmla="*/ 187 h 667"/>
              <a:gd name="T40" fmla="*/ 147 w 667"/>
              <a:gd name="T41" fmla="*/ 187 h 667"/>
              <a:gd name="T42" fmla="*/ 147 w 667"/>
              <a:gd name="T43" fmla="*/ 27 h 667"/>
              <a:gd name="T44" fmla="*/ 40 w 667"/>
              <a:gd name="T45" fmla="*/ 214 h 667"/>
              <a:gd name="T46" fmla="*/ 627 w 667"/>
              <a:gd name="T47" fmla="*/ 214 h 667"/>
              <a:gd name="T48" fmla="*/ 640 w 667"/>
              <a:gd name="T49" fmla="*/ 227 h 667"/>
              <a:gd name="T50" fmla="*/ 640 w 667"/>
              <a:gd name="T51" fmla="*/ 507 h 667"/>
              <a:gd name="T52" fmla="*/ 627 w 667"/>
              <a:gd name="T53" fmla="*/ 520 h 667"/>
              <a:gd name="T54" fmla="*/ 547 w 667"/>
              <a:gd name="T55" fmla="*/ 520 h 667"/>
              <a:gd name="T56" fmla="*/ 547 w 667"/>
              <a:gd name="T57" fmla="*/ 374 h 667"/>
              <a:gd name="T58" fmla="*/ 533 w 667"/>
              <a:gd name="T59" fmla="*/ 374 h 667"/>
              <a:gd name="T60" fmla="*/ 120 w 667"/>
              <a:gd name="T61" fmla="*/ 374 h 667"/>
              <a:gd name="T62" fmla="*/ 120 w 667"/>
              <a:gd name="T63" fmla="*/ 520 h 667"/>
              <a:gd name="T64" fmla="*/ 40 w 667"/>
              <a:gd name="T65" fmla="*/ 520 h 667"/>
              <a:gd name="T66" fmla="*/ 27 w 667"/>
              <a:gd name="T67" fmla="*/ 507 h 667"/>
              <a:gd name="T68" fmla="*/ 27 w 667"/>
              <a:gd name="T69" fmla="*/ 227 h 667"/>
              <a:gd name="T70" fmla="*/ 40 w 667"/>
              <a:gd name="T71" fmla="*/ 214 h 667"/>
              <a:gd name="T72" fmla="*/ 573 w 667"/>
              <a:gd name="T73" fmla="*/ 254 h 667"/>
              <a:gd name="T74" fmla="*/ 547 w 667"/>
              <a:gd name="T75" fmla="*/ 280 h 667"/>
              <a:gd name="T76" fmla="*/ 573 w 667"/>
              <a:gd name="T77" fmla="*/ 307 h 667"/>
              <a:gd name="T78" fmla="*/ 600 w 667"/>
              <a:gd name="T79" fmla="*/ 280 h 667"/>
              <a:gd name="T80" fmla="*/ 573 w 667"/>
              <a:gd name="T81" fmla="*/ 254 h 667"/>
              <a:gd name="T82" fmla="*/ 147 w 667"/>
              <a:gd name="T83" fmla="*/ 400 h 667"/>
              <a:gd name="T84" fmla="*/ 520 w 667"/>
              <a:gd name="T85" fmla="*/ 400 h 667"/>
              <a:gd name="T86" fmla="*/ 520 w 667"/>
              <a:gd name="T87" fmla="*/ 640 h 667"/>
              <a:gd name="T88" fmla="*/ 147 w 667"/>
              <a:gd name="T89" fmla="*/ 640 h 667"/>
              <a:gd name="T90" fmla="*/ 147 w 667"/>
              <a:gd name="T91" fmla="*/ 400 h 667"/>
              <a:gd name="T92" fmla="*/ 200 w 667"/>
              <a:gd name="T93" fmla="*/ 454 h 667"/>
              <a:gd name="T94" fmla="*/ 200 w 667"/>
              <a:gd name="T95" fmla="*/ 480 h 667"/>
              <a:gd name="T96" fmla="*/ 467 w 667"/>
              <a:gd name="T97" fmla="*/ 480 h 667"/>
              <a:gd name="T98" fmla="*/ 467 w 667"/>
              <a:gd name="T99" fmla="*/ 454 h 667"/>
              <a:gd name="T100" fmla="*/ 200 w 667"/>
              <a:gd name="T101" fmla="*/ 454 h 667"/>
              <a:gd name="T102" fmla="*/ 200 w 667"/>
              <a:gd name="T103" fmla="*/ 507 h 667"/>
              <a:gd name="T104" fmla="*/ 200 w 667"/>
              <a:gd name="T105" fmla="*/ 534 h 667"/>
              <a:gd name="T106" fmla="*/ 413 w 667"/>
              <a:gd name="T107" fmla="*/ 534 h 667"/>
              <a:gd name="T108" fmla="*/ 413 w 667"/>
              <a:gd name="T109" fmla="*/ 507 h 667"/>
              <a:gd name="T110" fmla="*/ 200 w 667"/>
              <a:gd name="T111" fmla="*/ 507 h 667"/>
              <a:gd name="T112" fmla="*/ 200 w 667"/>
              <a:gd name="T113" fmla="*/ 560 h 667"/>
              <a:gd name="T114" fmla="*/ 200 w 667"/>
              <a:gd name="T115" fmla="*/ 587 h 667"/>
              <a:gd name="T116" fmla="*/ 467 w 667"/>
              <a:gd name="T117" fmla="*/ 587 h 667"/>
              <a:gd name="T118" fmla="*/ 467 w 667"/>
              <a:gd name="T119" fmla="*/ 560 h 667"/>
              <a:gd name="T120" fmla="*/ 200 w 667"/>
              <a:gd name="T121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67" h="667">
                <a:moveTo>
                  <a:pt x="120" y="0"/>
                </a:moveTo>
                <a:lnTo>
                  <a:pt x="120" y="187"/>
                </a:lnTo>
                <a:lnTo>
                  <a:pt x="40" y="187"/>
                </a:lnTo>
                <a:cubicBezTo>
                  <a:pt x="18" y="187"/>
                  <a:pt x="0" y="205"/>
                  <a:pt x="0" y="227"/>
                </a:cubicBezTo>
                <a:lnTo>
                  <a:pt x="0" y="507"/>
                </a:lnTo>
                <a:cubicBezTo>
                  <a:pt x="0" y="529"/>
                  <a:pt x="18" y="547"/>
                  <a:pt x="40" y="547"/>
                </a:cubicBezTo>
                <a:lnTo>
                  <a:pt x="120" y="547"/>
                </a:lnTo>
                <a:lnTo>
                  <a:pt x="120" y="667"/>
                </a:lnTo>
                <a:lnTo>
                  <a:pt x="547" y="667"/>
                </a:lnTo>
                <a:lnTo>
                  <a:pt x="547" y="547"/>
                </a:lnTo>
                <a:lnTo>
                  <a:pt x="627" y="547"/>
                </a:lnTo>
                <a:cubicBezTo>
                  <a:pt x="649" y="547"/>
                  <a:pt x="667" y="529"/>
                  <a:pt x="667" y="507"/>
                </a:cubicBezTo>
                <a:lnTo>
                  <a:pt x="667" y="227"/>
                </a:lnTo>
                <a:cubicBezTo>
                  <a:pt x="667" y="205"/>
                  <a:pt x="649" y="187"/>
                  <a:pt x="627" y="187"/>
                </a:cubicBezTo>
                <a:lnTo>
                  <a:pt x="547" y="187"/>
                </a:lnTo>
                <a:lnTo>
                  <a:pt x="547" y="0"/>
                </a:lnTo>
                <a:lnTo>
                  <a:pt x="120" y="0"/>
                </a:lnTo>
                <a:close/>
                <a:moveTo>
                  <a:pt x="147" y="27"/>
                </a:moveTo>
                <a:lnTo>
                  <a:pt x="520" y="27"/>
                </a:lnTo>
                <a:lnTo>
                  <a:pt x="520" y="187"/>
                </a:lnTo>
                <a:lnTo>
                  <a:pt x="147" y="187"/>
                </a:lnTo>
                <a:lnTo>
                  <a:pt x="147" y="27"/>
                </a:lnTo>
                <a:close/>
                <a:moveTo>
                  <a:pt x="40" y="214"/>
                </a:moveTo>
                <a:cubicBezTo>
                  <a:pt x="236" y="214"/>
                  <a:pt x="431" y="214"/>
                  <a:pt x="627" y="214"/>
                </a:cubicBezTo>
                <a:cubicBezTo>
                  <a:pt x="634" y="214"/>
                  <a:pt x="640" y="219"/>
                  <a:pt x="640" y="227"/>
                </a:cubicBezTo>
                <a:lnTo>
                  <a:pt x="640" y="507"/>
                </a:lnTo>
                <a:cubicBezTo>
                  <a:pt x="640" y="514"/>
                  <a:pt x="634" y="520"/>
                  <a:pt x="627" y="520"/>
                </a:cubicBezTo>
                <a:lnTo>
                  <a:pt x="547" y="520"/>
                </a:lnTo>
                <a:lnTo>
                  <a:pt x="547" y="374"/>
                </a:lnTo>
                <a:lnTo>
                  <a:pt x="533" y="374"/>
                </a:lnTo>
                <a:lnTo>
                  <a:pt x="120" y="374"/>
                </a:lnTo>
                <a:lnTo>
                  <a:pt x="120" y="520"/>
                </a:lnTo>
                <a:lnTo>
                  <a:pt x="40" y="520"/>
                </a:lnTo>
                <a:cubicBezTo>
                  <a:pt x="33" y="520"/>
                  <a:pt x="27" y="514"/>
                  <a:pt x="27" y="507"/>
                </a:cubicBezTo>
                <a:lnTo>
                  <a:pt x="27" y="227"/>
                </a:lnTo>
                <a:cubicBezTo>
                  <a:pt x="27" y="219"/>
                  <a:pt x="33" y="214"/>
                  <a:pt x="40" y="214"/>
                </a:cubicBezTo>
                <a:close/>
                <a:moveTo>
                  <a:pt x="573" y="254"/>
                </a:moveTo>
                <a:cubicBezTo>
                  <a:pt x="559" y="254"/>
                  <a:pt x="547" y="266"/>
                  <a:pt x="547" y="280"/>
                </a:cubicBezTo>
                <a:cubicBezTo>
                  <a:pt x="547" y="295"/>
                  <a:pt x="559" y="307"/>
                  <a:pt x="573" y="307"/>
                </a:cubicBezTo>
                <a:cubicBezTo>
                  <a:pt x="588" y="307"/>
                  <a:pt x="600" y="295"/>
                  <a:pt x="600" y="280"/>
                </a:cubicBezTo>
                <a:cubicBezTo>
                  <a:pt x="600" y="266"/>
                  <a:pt x="588" y="254"/>
                  <a:pt x="573" y="254"/>
                </a:cubicBezTo>
                <a:close/>
                <a:moveTo>
                  <a:pt x="147" y="400"/>
                </a:moveTo>
                <a:lnTo>
                  <a:pt x="520" y="400"/>
                </a:lnTo>
                <a:cubicBezTo>
                  <a:pt x="520" y="481"/>
                  <a:pt x="520" y="560"/>
                  <a:pt x="520" y="640"/>
                </a:cubicBezTo>
                <a:lnTo>
                  <a:pt x="147" y="640"/>
                </a:lnTo>
                <a:cubicBezTo>
                  <a:pt x="147" y="560"/>
                  <a:pt x="147" y="480"/>
                  <a:pt x="147" y="400"/>
                </a:cubicBezTo>
                <a:close/>
                <a:moveTo>
                  <a:pt x="200" y="454"/>
                </a:moveTo>
                <a:cubicBezTo>
                  <a:pt x="182" y="453"/>
                  <a:pt x="182" y="481"/>
                  <a:pt x="200" y="480"/>
                </a:cubicBezTo>
                <a:lnTo>
                  <a:pt x="467" y="480"/>
                </a:lnTo>
                <a:cubicBezTo>
                  <a:pt x="485" y="481"/>
                  <a:pt x="485" y="453"/>
                  <a:pt x="467" y="454"/>
                </a:cubicBezTo>
                <a:lnTo>
                  <a:pt x="200" y="454"/>
                </a:lnTo>
                <a:close/>
                <a:moveTo>
                  <a:pt x="200" y="507"/>
                </a:moveTo>
                <a:cubicBezTo>
                  <a:pt x="182" y="507"/>
                  <a:pt x="182" y="534"/>
                  <a:pt x="200" y="534"/>
                </a:cubicBezTo>
                <a:lnTo>
                  <a:pt x="413" y="534"/>
                </a:lnTo>
                <a:cubicBezTo>
                  <a:pt x="432" y="534"/>
                  <a:pt x="432" y="507"/>
                  <a:pt x="413" y="507"/>
                </a:cubicBezTo>
                <a:lnTo>
                  <a:pt x="200" y="507"/>
                </a:lnTo>
                <a:close/>
                <a:moveTo>
                  <a:pt x="200" y="560"/>
                </a:moveTo>
                <a:cubicBezTo>
                  <a:pt x="182" y="560"/>
                  <a:pt x="182" y="587"/>
                  <a:pt x="200" y="587"/>
                </a:cubicBezTo>
                <a:lnTo>
                  <a:pt x="467" y="587"/>
                </a:lnTo>
                <a:cubicBezTo>
                  <a:pt x="485" y="587"/>
                  <a:pt x="485" y="560"/>
                  <a:pt x="467" y="560"/>
                </a:cubicBezTo>
                <a:lnTo>
                  <a:pt x="200" y="56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88462" y="4577943"/>
            <a:ext cx="8400954" cy="2451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실적 정보 및 </a:t>
            </a:r>
            <a:r>
              <a:rPr lang="en-US" altLang="ko-KR" sz="1000">
                <a:latin typeface="+mn-ea"/>
                <a:ea typeface="+mn-ea"/>
              </a:rPr>
              <a:t>Lot </a:t>
            </a:r>
            <a:r>
              <a:rPr lang="ko-KR" altLang="en-US" sz="1000">
                <a:latin typeface="+mn-ea"/>
                <a:ea typeface="+mn-ea"/>
              </a:rPr>
              <a:t>정보</a:t>
            </a:r>
          </a:p>
        </p:txBody>
      </p:sp>
    </p:spTree>
    <p:extLst>
      <p:ext uri="{BB962C8B-B14F-4D97-AF65-F5344CB8AC3E}">
        <p14:creationId xmlns:p14="http://schemas.microsoft.com/office/powerpoint/2010/main" val="2578070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anel"/>
          <p:cNvSpPr/>
          <p:nvPr/>
        </p:nvSpPr>
        <p:spPr>
          <a:xfrm>
            <a:off x="342534" y="4001768"/>
            <a:ext cx="8426890" cy="100797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1" name="Panel"/>
          <p:cNvSpPr/>
          <p:nvPr/>
        </p:nvSpPr>
        <p:spPr>
          <a:xfrm>
            <a:off x="342534" y="2812330"/>
            <a:ext cx="8426890" cy="111729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anel"/>
          <p:cNvSpPr/>
          <p:nvPr/>
        </p:nvSpPr>
        <p:spPr>
          <a:xfrm>
            <a:off x="185964" y="915854"/>
            <a:ext cx="8655467" cy="4961418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013812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현장관리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스켈프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)&gt;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실적입력팝업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스켈프 공정에 대한 실적을 입력한다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7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단말기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절단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anel"/>
          <p:cNvSpPr/>
          <p:nvPr/>
        </p:nvSpPr>
        <p:spPr>
          <a:xfrm>
            <a:off x="342534" y="1156152"/>
            <a:ext cx="8426890" cy="143556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abel"/>
          <p:cNvSpPr txBox="1"/>
          <p:nvPr/>
        </p:nvSpPr>
        <p:spPr>
          <a:xfrm>
            <a:off x="505971" y="1195064"/>
            <a:ext cx="1042208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실적등록</a:t>
            </a:r>
            <a:r>
              <a:rPr lang="en-US" altLang="ko-KR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스켈프</a:t>
            </a:r>
            <a:r>
              <a:rPr lang="en-US" altLang="ko-KR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Info"/>
          <p:cNvSpPr>
            <a:spLocks noChangeAspect="1" noEditPoints="1"/>
          </p:cNvSpPr>
          <p:nvPr/>
        </p:nvSpPr>
        <p:spPr bwMode="auto">
          <a:xfrm>
            <a:off x="393896" y="1199690"/>
            <a:ext cx="161925" cy="161925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lose"/>
          <p:cNvSpPr>
            <a:spLocks noChangeAspect="1" noEditPoints="1"/>
          </p:cNvSpPr>
          <p:nvPr/>
        </p:nvSpPr>
        <p:spPr bwMode="auto">
          <a:xfrm>
            <a:off x="8535491" y="1207857"/>
            <a:ext cx="161925" cy="16351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" name="Labeled Field"/>
          <p:cNvGrpSpPr/>
          <p:nvPr/>
        </p:nvGrpSpPr>
        <p:grpSpPr>
          <a:xfrm>
            <a:off x="393896" y="1444351"/>
            <a:ext cx="2861180" cy="256509"/>
            <a:chOff x="551270" y="2032077"/>
            <a:chExt cx="2861180" cy="256509"/>
          </a:xfrm>
        </p:grpSpPr>
        <p:sp>
          <p:nvSpPr>
            <p:cNvPr id="17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ctr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>
                  <a:solidFill>
                    <a:srgbClr val="000000"/>
                  </a:solidFill>
                  <a:latin typeface="맑은 고딕" panose="020B0503020000020004" pitchFamily="50" charset="-127"/>
                </a:rPr>
                <a:t>P-220724-03</a:t>
              </a:r>
            </a:p>
          </p:txBody>
        </p:sp>
        <p:sp>
          <p:nvSpPr>
            <p:cNvPr id="18" name="Label"/>
            <p:cNvSpPr txBox="1"/>
            <p:nvPr/>
          </p:nvSpPr>
          <p:spPr>
            <a:xfrm>
              <a:off x="551270" y="2032106"/>
              <a:ext cx="1173444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 b="1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생산의뢰번호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Labeled Field"/>
          <p:cNvGrpSpPr/>
          <p:nvPr/>
        </p:nvGrpSpPr>
        <p:grpSpPr>
          <a:xfrm>
            <a:off x="3418838" y="1444351"/>
            <a:ext cx="2695848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20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품목코드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Labeled Field"/>
          <p:cNvGrpSpPr/>
          <p:nvPr/>
        </p:nvGrpSpPr>
        <p:grpSpPr>
          <a:xfrm>
            <a:off x="565455" y="1720232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23" name="Text Box"/>
            <p:cNvSpPr/>
            <p:nvPr/>
          </p:nvSpPr>
          <p:spPr>
            <a:xfrm>
              <a:off x="1718100" y="2032077"/>
              <a:ext cx="1694350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abel"/>
            <p:cNvSpPr txBox="1"/>
            <p:nvPr/>
          </p:nvSpPr>
          <p:spPr>
            <a:xfrm>
              <a:off x="716602" y="2032106"/>
              <a:ext cx="965856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형태코드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313041" y="5353199"/>
            <a:ext cx="2139769" cy="387191"/>
            <a:chOff x="5160053" y="4784956"/>
            <a:chExt cx="1189275" cy="220714"/>
          </a:xfrm>
        </p:grpSpPr>
        <p:sp>
          <p:nvSpPr>
            <p:cNvPr id="28" name="Button"/>
            <p:cNvSpPr>
              <a:spLocks/>
            </p:cNvSpPr>
            <p:nvPr/>
          </p:nvSpPr>
          <p:spPr bwMode="auto">
            <a:xfrm>
              <a:off x="5160053" y="4784956"/>
              <a:ext cx="1189275" cy="220714"/>
            </a:xfrm>
            <a:prstGeom prst="roundRect">
              <a:avLst>
                <a:gd name="adj" fmla="val 8776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hlinkClick r:id="rId11" action="ppaction://hlinksldjump"/>
                </a:rPr>
                <a:t>저장</a:t>
              </a:r>
              <a:r>
                <a:rPr lang="ko-KR" alt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및 </a:t>
              </a:r>
              <a:r>
                <a:rPr lang="en-US" altLang="ko-KR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 </a:t>
              </a:r>
              <a:r>
                <a:rPr lang="ko-KR" alt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발행</a:t>
              </a:r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Save"/>
            <p:cNvSpPr>
              <a:spLocks noChangeAspect="1" noEditPoints="1"/>
            </p:cNvSpPr>
            <p:nvPr/>
          </p:nvSpPr>
          <p:spPr bwMode="auto">
            <a:xfrm>
              <a:off x="5200074" y="4807290"/>
              <a:ext cx="161925" cy="161925"/>
            </a:xfrm>
            <a:custGeom>
              <a:avLst/>
              <a:gdLst>
                <a:gd name="T0" fmla="*/ 40 w 667"/>
                <a:gd name="T1" fmla="*/ 1 h 667"/>
                <a:gd name="T2" fmla="*/ 0 w 667"/>
                <a:gd name="T3" fmla="*/ 41 h 667"/>
                <a:gd name="T4" fmla="*/ 0 w 667"/>
                <a:gd name="T5" fmla="*/ 627 h 667"/>
                <a:gd name="T6" fmla="*/ 40 w 667"/>
                <a:gd name="T7" fmla="*/ 667 h 667"/>
                <a:gd name="T8" fmla="*/ 627 w 667"/>
                <a:gd name="T9" fmla="*/ 667 h 667"/>
                <a:gd name="T10" fmla="*/ 667 w 667"/>
                <a:gd name="T11" fmla="*/ 627 h 667"/>
                <a:gd name="T12" fmla="*/ 667 w 667"/>
                <a:gd name="T13" fmla="*/ 161 h 667"/>
                <a:gd name="T14" fmla="*/ 663 w 667"/>
                <a:gd name="T15" fmla="*/ 151 h 667"/>
                <a:gd name="T16" fmla="*/ 517 w 667"/>
                <a:gd name="T17" fmla="*/ 4 h 667"/>
                <a:gd name="T18" fmla="*/ 507 w 667"/>
                <a:gd name="T19" fmla="*/ 1 h 667"/>
                <a:gd name="T20" fmla="*/ 40 w 667"/>
                <a:gd name="T21" fmla="*/ 1 h 667"/>
                <a:gd name="T22" fmla="*/ 40 w 667"/>
                <a:gd name="T23" fmla="*/ 27 h 667"/>
                <a:gd name="T24" fmla="*/ 147 w 667"/>
                <a:gd name="T25" fmla="*/ 27 h 667"/>
                <a:gd name="T26" fmla="*/ 147 w 667"/>
                <a:gd name="T27" fmla="*/ 227 h 667"/>
                <a:gd name="T28" fmla="*/ 155 w 667"/>
                <a:gd name="T29" fmla="*/ 246 h 667"/>
                <a:gd name="T30" fmla="*/ 174 w 667"/>
                <a:gd name="T31" fmla="*/ 254 h 667"/>
                <a:gd name="T32" fmla="*/ 494 w 667"/>
                <a:gd name="T33" fmla="*/ 254 h 667"/>
                <a:gd name="T34" fmla="*/ 513 w 667"/>
                <a:gd name="T35" fmla="*/ 246 h 667"/>
                <a:gd name="T36" fmla="*/ 520 w 667"/>
                <a:gd name="T37" fmla="*/ 227 h 667"/>
                <a:gd name="T38" fmla="*/ 520 w 667"/>
                <a:gd name="T39" fmla="*/ 46 h 667"/>
                <a:gd name="T40" fmla="*/ 640 w 667"/>
                <a:gd name="T41" fmla="*/ 166 h 667"/>
                <a:gd name="T42" fmla="*/ 640 w 667"/>
                <a:gd name="T43" fmla="*/ 627 h 667"/>
                <a:gd name="T44" fmla="*/ 627 w 667"/>
                <a:gd name="T45" fmla="*/ 641 h 667"/>
                <a:gd name="T46" fmla="*/ 560 w 667"/>
                <a:gd name="T47" fmla="*/ 641 h 667"/>
                <a:gd name="T48" fmla="*/ 560 w 667"/>
                <a:gd name="T49" fmla="*/ 384 h 667"/>
                <a:gd name="T50" fmla="*/ 523 w 667"/>
                <a:gd name="T51" fmla="*/ 347 h 667"/>
                <a:gd name="T52" fmla="*/ 144 w 667"/>
                <a:gd name="T53" fmla="*/ 347 h 667"/>
                <a:gd name="T54" fmla="*/ 108 w 667"/>
                <a:gd name="T55" fmla="*/ 384 h 667"/>
                <a:gd name="T56" fmla="*/ 108 w 667"/>
                <a:gd name="T57" fmla="*/ 641 h 667"/>
                <a:gd name="T58" fmla="*/ 40 w 667"/>
                <a:gd name="T59" fmla="*/ 641 h 667"/>
                <a:gd name="T60" fmla="*/ 27 w 667"/>
                <a:gd name="T61" fmla="*/ 627 h 667"/>
                <a:gd name="T62" fmla="*/ 27 w 667"/>
                <a:gd name="T63" fmla="*/ 41 h 667"/>
                <a:gd name="T64" fmla="*/ 40 w 667"/>
                <a:gd name="T65" fmla="*/ 27 h 667"/>
                <a:gd name="T66" fmla="*/ 174 w 667"/>
                <a:gd name="T67" fmla="*/ 27 h 667"/>
                <a:gd name="T68" fmla="*/ 494 w 667"/>
                <a:gd name="T69" fmla="*/ 27 h 667"/>
                <a:gd name="T70" fmla="*/ 494 w 667"/>
                <a:gd name="T71" fmla="*/ 227 h 667"/>
                <a:gd name="T72" fmla="*/ 174 w 667"/>
                <a:gd name="T73" fmla="*/ 227 h 667"/>
                <a:gd name="T74" fmla="*/ 174 w 667"/>
                <a:gd name="T75" fmla="*/ 27 h 667"/>
                <a:gd name="T76" fmla="*/ 410 w 667"/>
                <a:gd name="T77" fmla="*/ 54 h 667"/>
                <a:gd name="T78" fmla="*/ 400 w 667"/>
                <a:gd name="T79" fmla="*/ 67 h 667"/>
                <a:gd name="T80" fmla="*/ 400 w 667"/>
                <a:gd name="T81" fmla="*/ 187 h 667"/>
                <a:gd name="T82" fmla="*/ 414 w 667"/>
                <a:gd name="T83" fmla="*/ 201 h 667"/>
                <a:gd name="T84" fmla="*/ 454 w 667"/>
                <a:gd name="T85" fmla="*/ 201 h 667"/>
                <a:gd name="T86" fmla="*/ 467 w 667"/>
                <a:gd name="T87" fmla="*/ 187 h 667"/>
                <a:gd name="T88" fmla="*/ 467 w 667"/>
                <a:gd name="T89" fmla="*/ 67 h 667"/>
                <a:gd name="T90" fmla="*/ 454 w 667"/>
                <a:gd name="T91" fmla="*/ 54 h 667"/>
                <a:gd name="T92" fmla="*/ 410 w 667"/>
                <a:gd name="T93" fmla="*/ 54 h 667"/>
                <a:gd name="T94" fmla="*/ 427 w 667"/>
                <a:gd name="T95" fmla="*/ 81 h 667"/>
                <a:gd name="T96" fmla="*/ 440 w 667"/>
                <a:gd name="T97" fmla="*/ 81 h 667"/>
                <a:gd name="T98" fmla="*/ 440 w 667"/>
                <a:gd name="T99" fmla="*/ 174 h 667"/>
                <a:gd name="T100" fmla="*/ 427 w 667"/>
                <a:gd name="T101" fmla="*/ 174 h 667"/>
                <a:gd name="T102" fmla="*/ 427 w 667"/>
                <a:gd name="T103" fmla="*/ 81 h 667"/>
                <a:gd name="T104" fmla="*/ 144 w 667"/>
                <a:gd name="T105" fmla="*/ 373 h 667"/>
                <a:gd name="T106" fmla="*/ 523 w 667"/>
                <a:gd name="T107" fmla="*/ 373 h 667"/>
                <a:gd name="T108" fmla="*/ 534 w 667"/>
                <a:gd name="T109" fmla="*/ 384 h 667"/>
                <a:gd name="T110" fmla="*/ 534 w 667"/>
                <a:gd name="T111" fmla="*/ 641 h 667"/>
                <a:gd name="T112" fmla="*/ 133 w 667"/>
                <a:gd name="T113" fmla="*/ 641 h 667"/>
                <a:gd name="T114" fmla="*/ 133 w 667"/>
                <a:gd name="T115" fmla="*/ 384 h 667"/>
                <a:gd name="T116" fmla="*/ 144 w 667"/>
                <a:gd name="T117" fmla="*/ 37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7" h="667">
                  <a:moveTo>
                    <a:pt x="40" y="1"/>
                  </a:moveTo>
                  <a:cubicBezTo>
                    <a:pt x="19" y="1"/>
                    <a:pt x="0" y="19"/>
                    <a:pt x="0" y="41"/>
                  </a:cubicBezTo>
                  <a:lnTo>
                    <a:pt x="0" y="627"/>
                  </a:lnTo>
                  <a:cubicBezTo>
                    <a:pt x="0" y="649"/>
                    <a:pt x="19" y="667"/>
                    <a:pt x="40" y="667"/>
                  </a:cubicBezTo>
                  <a:lnTo>
                    <a:pt x="627" y="667"/>
                  </a:lnTo>
                  <a:cubicBezTo>
                    <a:pt x="649" y="667"/>
                    <a:pt x="667" y="649"/>
                    <a:pt x="667" y="627"/>
                  </a:cubicBezTo>
                  <a:lnTo>
                    <a:pt x="667" y="161"/>
                  </a:lnTo>
                  <a:cubicBezTo>
                    <a:pt x="667" y="157"/>
                    <a:pt x="666" y="154"/>
                    <a:pt x="663" y="151"/>
                  </a:cubicBezTo>
                  <a:lnTo>
                    <a:pt x="517" y="4"/>
                  </a:lnTo>
                  <a:cubicBezTo>
                    <a:pt x="514" y="2"/>
                    <a:pt x="511" y="0"/>
                    <a:pt x="507" y="1"/>
                  </a:cubicBezTo>
                  <a:lnTo>
                    <a:pt x="40" y="1"/>
                  </a:lnTo>
                  <a:close/>
                  <a:moveTo>
                    <a:pt x="40" y="27"/>
                  </a:moveTo>
                  <a:lnTo>
                    <a:pt x="147" y="27"/>
                  </a:lnTo>
                  <a:lnTo>
                    <a:pt x="147" y="227"/>
                  </a:lnTo>
                  <a:cubicBezTo>
                    <a:pt x="147" y="234"/>
                    <a:pt x="150" y="241"/>
                    <a:pt x="155" y="246"/>
                  </a:cubicBezTo>
                  <a:cubicBezTo>
                    <a:pt x="160" y="251"/>
                    <a:pt x="167" y="254"/>
                    <a:pt x="174" y="254"/>
                  </a:cubicBezTo>
                  <a:lnTo>
                    <a:pt x="494" y="254"/>
                  </a:lnTo>
                  <a:cubicBezTo>
                    <a:pt x="501" y="254"/>
                    <a:pt x="508" y="251"/>
                    <a:pt x="513" y="246"/>
                  </a:cubicBezTo>
                  <a:cubicBezTo>
                    <a:pt x="518" y="241"/>
                    <a:pt x="520" y="234"/>
                    <a:pt x="520" y="227"/>
                  </a:cubicBezTo>
                  <a:lnTo>
                    <a:pt x="520" y="46"/>
                  </a:lnTo>
                  <a:lnTo>
                    <a:pt x="640" y="166"/>
                  </a:lnTo>
                  <a:lnTo>
                    <a:pt x="640" y="627"/>
                  </a:lnTo>
                  <a:cubicBezTo>
                    <a:pt x="640" y="635"/>
                    <a:pt x="635" y="641"/>
                    <a:pt x="627" y="641"/>
                  </a:cubicBezTo>
                  <a:lnTo>
                    <a:pt x="560" y="641"/>
                  </a:lnTo>
                  <a:lnTo>
                    <a:pt x="560" y="384"/>
                  </a:lnTo>
                  <a:cubicBezTo>
                    <a:pt x="560" y="364"/>
                    <a:pt x="543" y="347"/>
                    <a:pt x="523" y="347"/>
                  </a:cubicBezTo>
                  <a:lnTo>
                    <a:pt x="144" y="347"/>
                  </a:lnTo>
                  <a:cubicBezTo>
                    <a:pt x="124" y="347"/>
                    <a:pt x="108" y="364"/>
                    <a:pt x="108" y="384"/>
                  </a:cubicBezTo>
                  <a:lnTo>
                    <a:pt x="108" y="641"/>
                  </a:lnTo>
                  <a:lnTo>
                    <a:pt x="40" y="641"/>
                  </a:lnTo>
                  <a:cubicBezTo>
                    <a:pt x="33" y="641"/>
                    <a:pt x="27" y="635"/>
                    <a:pt x="27" y="627"/>
                  </a:cubicBezTo>
                  <a:lnTo>
                    <a:pt x="27" y="41"/>
                  </a:lnTo>
                  <a:cubicBezTo>
                    <a:pt x="27" y="33"/>
                    <a:pt x="33" y="27"/>
                    <a:pt x="40" y="27"/>
                  </a:cubicBezTo>
                  <a:close/>
                  <a:moveTo>
                    <a:pt x="174" y="27"/>
                  </a:moveTo>
                  <a:lnTo>
                    <a:pt x="494" y="27"/>
                  </a:lnTo>
                  <a:lnTo>
                    <a:pt x="494" y="227"/>
                  </a:lnTo>
                  <a:lnTo>
                    <a:pt x="174" y="227"/>
                  </a:lnTo>
                  <a:lnTo>
                    <a:pt x="174" y="27"/>
                  </a:lnTo>
                  <a:close/>
                  <a:moveTo>
                    <a:pt x="410" y="54"/>
                  </a:moveTo>
                  <a:cubicBezTo>
                    <a:pt x="406" y="54"/>
                    <a:pt x="400" y="61"/>
                    <a:pt x="400" y="67"/>
                  </a:cubicBezTo>
                  <a:lnTo>
                    <a:pt x="400" y="187"/>
                  </a:lnTo>
                  <a:cubicBezTo>
                    <a:pt x="400" y="194"/>
                    <a:pt x="407" y="201"/>
                    <a:pt x="414" y="201"/>
                  </a:cubicBezTo>
                  <a:lnTo>
                    <a:pt x="454" y="201"/>
                  </a:lnTo>
                  <a:cubicBezTo>
                    <a:pt x="461" y="201"/>
                    <a:pt x="467" y="194"/>
                    <a:pt x="467" y="187"/>
                  </a:cubicBezTo>
                  <a:lnTo>
                    <a:pt x="467" y="67"/>
                  </a:lnTo>
                  <a:cubicBezTo>
                    <a:pt x="467" y="60"/>
                    <a:pt x="461" y="54"/>
                    <a:pt x="454" y="54"/>
                  </a:cubicBezTo>
                  <a:cubicBezTo>
                    <a:pt x="439" y="54"/>
                    <a:pt x="424" y="54"/>
                    <a:pt x="410" y="54"/>
                  </a:cubicBezTo>
                  <a:close/>
                  <a:moveTo>
                    <a:pt x="427" y="81"/>
                  </a:moveTo>
                  <a:lnTo>
                    <a:pt x="440" y="81"/>
                  </a:lnTo>
                  <a:lnTo>
                    <a:pt x="440" y="174"/>
                  </a:lnTo>
                  <a:lnTo>
                    <a:pt x="427" y="174"/>
                  </a:lnTo>
                  <a:lnTo>
                    <a:pt x="427" y="81"/>
                  </a:lnTo>
                  <a:close/>
                  <a:moveTo>
                    <a:pt x="144" y="373"/>
                  </a:moveTo>
                  <a:lnTo>
                    <a:pt x="523" y="373"/>
                  </a:lnTo>
                  <a:cubicBezTo>
                    <a:pt x="529" y="373"/>
                    <a:pt x="534" y="378"/>
                    <a:pt x="534" y="384"/>
                  </a:cubicBezTo>
                  <a:lnTo>
                    <a:pt x="534" y="641"/>
                  </a:lnTo>
                  <a:lnTo>
                    <a:pt x="133" y="641"/>
                  </a:lnTo>
                  <a:lnTo>
                    <a:pt x="133" y="384"/>
                  </a:lnTo>
                  <a:cubicBezTo>
                    <a:pt x="133" y="378"/>
                    <a:pt x="138" y="373"/>
                    <a:pt x="144" y="373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686087" y="5353199"/>
            <a:ext cx="1029865" cy="387191"/>
            <a:chOff x="6392005" y="4784956"/>
            <a:chExt cx="572395" cy="220714"/>
          </a:xfrm>
        </p:grpSpPr>
        <p:sp>
          <p:nvSpPr>
            <p:cNvPr id="31" name="Button"/>
            <p:cNvSpPr>
              <a:spLocks/>
            </p:cNvSpPr>
            <p:nvPr/>
          </p:nvSpPr>
          <p:spPr bwMode="auto">
            <a:xfrm>
              <a:off x="6392005" y="4784956"/>
              <a:ext cx="572395" cy="220714"/>
            </a:xfrm>
            <a:prstGeom prst="roundRect">
              <a:avLst>
                <a:gd name="adj" fmla="val 8776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Close"/>
            <p:cNvSpPr>
              <a:spLocks noChangeAspect="1" noEditPoints="1"/>
            </p:cNvSpPr>
            <p:nvPr/>
          </p:nvSpPr>
          <p:spPr bwMode="auto">
            <a:xfrm>
              <a:off x="6417301" y="4810783"/>
              <a:ext cx="161925" cy="163512"/>
            </a:xfrm>
            <a:custGeom>
              <a:avLst/>
              <a:gdLst>
                <a:gd name="T0" fmla="*/ 333 w 667"/>
                <a:gd name="T1" fmla="*/ 0 h 667"/>
                <a:gd name="T2" fmla="*/ 0 w 667"/>
                <a:gd name="T3" fmla="*/ 334 h 667"/>
                <a:gd name="T4" fmla="*/ 333 w 667"/>
                <a:gd name="T5" fmla="*/ 667 h 667"/>
                <a:gd name="T6" fmla="*/ 667 w 667"/>
                <a:gd name="T7" fmla="*/ 334 h 667"/>
                <a:gd name="T8" fmla="*/ 333 w 667"/>
                <a:gd name="T9" fmla="*/ 0 h 667"/>
                <a:gd name="T10" fmla="*/ 333 w 667"/>
                <a:gd name="T11" fmla="*/ 27 h 667"/>
                <a:gd name="T12" fmla="*/ 640 w 667"/>
                <a:gd name="T13" fmla="*/ 334 h 667"/>
                <a:gd name="T14" fmla="*/ 333 w 667"/>
                <a:gd name="T15" fmla="*/ 640 h 667"/>
                <a:gd name="T16" fmla="*/ 27 w 667"/>
                <a:gd name="T17" fmla="*/ 334 h 667"/>
                <a:gd name="T18" fmla="*/ 333 w 667"/>
                <a:gd name="T19" fmla="*/ 27 h 667"/>
                <a:gd name="T20" fmla="*/ 210 w 667"/>
                <a:gd name="T21" fmla="*/ 200 h 667"/>
                <a:gd name="T22" fmla="*/ 204 w 667"/>
                <a:gd name="T23" fmla="*/ 223 h 667"/>
                <a:gd name="T24" fmla="*/ 314 w 667"/>
                <a:gd name="T25" fmla="*/ 334 h 667"/>
                <a:gd name="T26" fmla="*/ 204 w 667"/>
                <a:gd name="T27" fmla="*/ 444 h 667"/>
                <a:gd name="T28" fmla="*/ 223 w 667"/>
                <a:gd name="T29" fmla="*/ 463 h 667"/>
                <a:gd name="T30" fmla="*/ 333 w 667"/>
                <a:gd name="T31" fmla="*/ 353 h 667"/>
                <a:gd name="T32" fmla="*/ 444 w 667"/>
                <a:gd name="T33" fmla="*/ 463 h 667"/>
                <a:gd name="T34" fmla="*/ 463 w 667"/>
                <a:gd name="T35" fmla="*/ 463 h 667"/>
                <a:gd name="T36" fmla="*/ 463 w 667"/>
                <a:gd name="T37" fmla="*/ 444 h 667"/>
                <a:gd name="T38" fmla="*/ 352 w 667"/>
                <a:gd name="T39" fmla="*/ 334 h 667"/>
                <a:gd name="T40" fmla="*/ 463 w 667"/>
                <a:gd name="T41" fmla="*/ 223 h 667"/>
                <a:gd name="T42" fmla="*/ 452 w 667"/>
                <a:gd name="T43" fmla="*/ 200 h 667"/>
                <a:gd name="T44" fmla="*/ 444 w 667"/>
                <a:gd name="T45" fmla="*/ 204 h 667"/>
                <a:gd name="T46" fmla="*/ 333 w 667"/>
                <a:gd name="T47" fmla="*/ 314 h 667"/>
                <a:gd name="T48" fmla="*/ 223 w 667"/>
                <a:gd name="T49" fmla="*/ 204 h 667"/>
                <a:gd name="T50" fmla="*/ 210 w 667"/>
                <a:gd name="T51" fmla="*/ 20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7" h="667">
                  <a:moveTo>
                    <a:pt x="333" y="0"/>
                  </a:moveTo>
                  <a:cubicBezTo>
                    <a:pt x="149" y="0"/>
                    <a:pt x="0" y="150"/>
                    <a:pt x="0" y="334"/>
                  </a:cubicBezTo>
                  <a:cubicBezTo>
                    <a:pt x="0" y="518"/>
                    <a:pt x="149" y="667"/>
                    <a:pt x="333" y="667"/>
                  </a:cubicBezTo>
                  <a:cubicBezTo>
                    <a:pt x="517" y="667"/>
                    <a:pt x="667" y="518"/>
                    <a:pt x="667" y="334"/>
                  </a:cubicBezTo>
                  <a:cubicBezTo>
                    <a:pt x="667" y="150"/>
                    <a:pt x="517" y="0"/>
                    <a:pt x="333" y="0"/>
                  </a:cubicBezTo>
                  <a:close/>
                  <a:moveTo>
                    <a:pt x="333" y="27"/>
                  </a:moveTo>
                  <a:cubicBezTo>
                    <a:pt x="503" y="27"/>
                    <a:pt x="640" y="164"/>
                    <a:pt x="640" y="334"/>
                  </a:cubicBezTo>
                  <a:cubicBezTo>
                    <a:pt x="640" y="503"/>
                    <a:pt x="503" y="640"/>
                    <a:pt x="333" y="640"/>
                  </a:cubicBezTo>
                  <a:cubicBezTo>
                    <a:pt x="164" y="640"/>
                    <a:pt x="27" y="503"/>
                    <a:pt x="27" y="334"/>
                  </a:cubicBezTo>
                  <a:cubicBezTo>
                    <a:pt x="27" y="164"/>
                    <a:pt x="164" y="27"/>
                    <a:pt x="333" y="27"/>
                  </a:cubicBezTo>
                  <a:close/>
                  <a:moveTo>
                    <a:pt x="210" y="200"/>
                  </a:moveTo>
                  <a:cubicBezTo>
                    <a:pt x="201" y="202"/>
                    <a:pt x="196" y="217"/>
                    <a:pt x="204" y="223"/>
                  </a:cubicBezTo>
                  <a:lnTo>
                    <a:pt x="314" y="334"/>
                  </a:lnTo>
                  <a:lnTo>
                    <a:pt x="204" y="444"/>
                  </a:lnTo>
                  <a:cubicBezTo>
                    <a:pt x="191" y="457"/>
                    <a:pt x="210" y="476"/>
                    <a:pt x="223" y="463"/>
                  </a:cubicBezTo>
                  <a:lnTo>
                    <a:pt x="333" y="353"/>
                  </a:lnTo>
                  <a:lnTo>
                    <a:pt x="444" y="463"/>
                  </a:lnTo>
                  <a:cubicBezTo>
                    <a:pt x="449" y="468"/>
                    <a:pt x="458" y="468"/>
                    <a:pt x="463" y="463"/>
                  </a:cubicBezTo>
                  <a:cubicBezTo>
                    <a:pt x="468" y="458"/>
                    <a:pt x="468" y="449"/>
                    <a:pt x="463" y="444"/>
                  </a:cubicBezTo>
                  <a:lnTo>
                    <a:pt x="352" y="334"/>
                  </a:lnTo>
                  <a:lnTo>
                    <a:pt x="463" y="223"/>
                  </a:lnTo>
                  <a:cubicBezTo>
                    <a:pt x="472" y="214"/>
                    <a:pt x="465" y="198"/>
                    <a:pt x="452" y="200"/>
                  </a:cubicBezTo>
                  <a:cubicBezTo>
                    <a:pt x="449" y="201"/>
                    <a:pt x="446" y="202"/>
                    <a:pt x="444" y="204"/>
                  </a:cubicBezTo>
                  <a:lnTo>
                    <a:pt x="333" y="314"/>
                  </a:lnTo>
                  <a:lnTo>
                    <a:pt x="223" y="204"/>
                  </a:lnTo>
                  <a:cubicBezTo>
                    <a:pt x="219" y="199"/>
                    <a:pt x="213" y="200"/>
                    <a:pt x="210" y="200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7099692" y="1463620"/>
            <a:ext cx="888430" cy="212366"/>
            <a:chOff x="554563" y="2592239"/>
            <a:chExt cx="888430" cy="212366"/>
          </a:xfrm>
        </p:grpSpPr>
        <p:sp>
          <p:nvSpPr>
            <p:cNvPr id="44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Label"/>
            <p:cNvSpPr txBox="1"/>
            <p:nvPr/>
          </p:nvSpPr>
          <p:spPr>
            <a:xfrm>
              <a:off x="686119" y="2592239"/>
              <a:ext cx="756874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키패드 사용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Check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5" name="Labeled Field"/>
          <p:cNvGrpSpPr/>
          <p:nvPr/>
        </p:nvGrpSpPr>
        <p:grpSpPr>
          <a:xfrm>
            <a:off x="3425065" y="1720232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76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재질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-MILL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2" name="Labeled Field"/>
          <p:cNvGrpSpPr/>
          <p:nvPr/>
        </p:nvGrpSpPr>
        <p:grpSpPr>
          <a:xfrm>
            <a:off x="6094342" y="1720232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3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호칭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5" name="Labeled Field"/>
          <p:cNvGrpSpPr/>
          <p:nvPr/>
        </p:nvGrpSpPr>
        <p:grpSpPr>
          <a:xfrm>
            <a:off x="652002" y="1992360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6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실두께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8" name="Labeled Field"/>
          <p:cNvGrpSpPr/>
          <p:nvPr/>
        </p:nvGrpSpPr>
        <p:grpSpPr>
          <a:xfrm>
            <a:off x="3511612" y="1992360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0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폭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5" name="Labeled Field"/>
          <p:cNvGrpSpPr/>
          <p:nvPr/>
        </p:nvGrpSpPr>
        <p:grpSpPr>
          <a:xfrm>
            <a:off x="3511612" y="2283706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96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지시컷팅수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1" name="Labeled Field"/>
          <p:cNvGrpSpPr/>
          <p:nvPr/>
        </p:nvGrpSpPr>
        <p:grpSpPr>
          <a:xfrm>
            <a:off x="652002" y="4187944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02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실폭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4" name="Labeled Field"/>
          <p:cNvGrpSpPr/>
          <p:nvPr/>
        </p:nvGrpSpPr>
        <p:grpSpPr>
          <a:xfrm>
            <a:off x="5966848" y="4186372"/>
            <a:ext cx="2749104" cy="256509"/>
            <a:chOff x="655745" y="2032077"/>
            <a:chExt cx="2580638" cy="256509"/>
          </a:xfrm>
          <a:solidFill>
            <a:schemeClr val="bg1"/>
          </a:solidFill>
        </p:grpSpPr>
        <p:sp>
          <p:nvSpPr>
            <p:cNvPr id="105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Label"/>
            <p:cNvSpPr txBox="1"/>
            <p:nvPr/>
          </p:nvSpPr>
          <p:spPr>
            <a:xfrm>
              <a:off x="655745" y="2032106"/>
              <a:ext cx="987651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개별 중량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05108" y="1353034"/>
            <a:ext cx="1050092" cy="1093700"/>
          </a:xfrm>
          <a:prstGeom prst="rect">
            <a:avLst/>
          </a:prstGeom>
        </p:spPr>
      </p:pic>
      <p:grpSp>
        <p:nvGrpSpPr>
          <p:cNvPr id="123" name="Icons"/>
          <p:cNvGrpSpPr/>
          <p:nvPr/>
        </p:nvGrpSpPr>
        <p:grpSpPr>
          <a:xfrm>
            <a:off x="1713479" y="4981991"/>
            <a:ext cx="376193" cy="295590"/>
            <a:chOff x="773534" y="1669713"/>
            <a:chExt cx="457200" cy="396875"/>
          </a:xfrm>
          <a:solidFill>
            <a:srgbClr val="FFFFCC"/>
          </a:solidFill>
        </p:grpSpPr>
        <p:sp>
          <p:nvSpPr>
            <p:cNvPr id="125" name="Warning Icon" hidden="1"/>
            <p:cNvSpPr>
              <a:spLocks noChangeAspect="1" noEditPoints="1"/>
            </p:cNvSpPr>
            <p:nvPr/>
          </p:nvSpPr>
          <p:spPr bwMode="auto">
            <a:xfrm>
              <a:off x="773534" y="1670507"/>
              <a:ext cx="457200" cy="395287"/>
            </a:xfrm>
            <a:custGeom>
              <a:avLst/>
              <a:gdLst>
                <a:gd name="T0" fmla="*/ 1270 w 1270"/>
                <a:gd name="T1" fmla="*/ 1101 h 1101"/>
                <a:gd name="T2" fmla="*/ 0 w 1270"/>
                <a:gd name="T3" fmla="*/ 1101 h 1101"/>
                <a:gd name="T4" fmla="*/ 635 w 1270"/>
                <a:gd name="T5" fmla="*/ 0 h 1101"/>
                <a:gd name="T6" fmla="*/ 1270 w 1270"/>
                <a:gd name="T7" fmla="*/ 1101 h 1101"/>
                <a:gd name="T8" fmla="*/ 579 w 1270"/>
                <a:gd name="T9" fmla="*/ 320 h 1101"/>
                <a:gd name="T10" fmla="*/ 579 w 1270"/>
                <a:gd name="T11" fmla="*/ 716 h 1101"/>
                <a:gd name="T12" fmla="*/ 691 w 1270"/>
                <a:gd name="T13" fmla="*/ 716 h 1101"/>
                <a:gd name="T14" fmla="*/ 691 w 1270"/>
                <a:gd name="T15" fmla="*/ 320 h 1101"/>
                <a:gd name="T16" fmla="*/ 579 w 1270"/>
                <a:gd name="T17" fmla="*/ 320 h 1101"/>
                <a:gd name="T18" fmla="*/ 635 w 1270"/>
                <a:gd name="T19" fmla="*/ 799 h 1101"/>
                <a:gd name="T20" fmla="*/ 564 w 1270"/>
                <a:gd name="T21" fmla="*/ 870 h 1101"/>
                <a:gd name="T22" fmla="*/ 635 w 1270"/>
                <a:gd name="T23" fmla="*/ 940 h 1101"/>
                <a:gd name="T24" fmla="*/ 706 w 1270"/>
                <a:gd name="T25" fmla="*/ 870 h 1101"/>
                <a:gd name="T26" fmla="*/ 635 w 1270"/>
                <a:gd name="T27" fmla="*/ 799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0" h="1101">
                  <a:moveTo>
                    <a:pt x="1270" y="1101"/>
                  </a:moveTo>
                  <a:lnTo>
                    <a:pt x="0" y="1101"/>
                  </a:lnTo>
                  <a:lnTo>
                    <a:pt x="635" y="0"/>
                  </a:lnTo>
                  <a:lnTo>
                    <a:pt x="1270" y="1101"/>
                  </a:lnTo>
                  <a:close/>
                  <a:moveTo>
                    <a:pt x="579" y="320"/>
                  </a:moveTo>
                  <a:lnTo>
                    <a:pt x="579" y="716"/>
                  </a:lnTo>
                  <a:lnTo>
                    <a:pt x="691" y="716"/>
                  </a:lnTo>
                  <a:lnTo>
                    <a:pt x="691" y="320"/>
                  </a:lnTo>
                  <a:lnTo>
                    <a:pt x="579" y="320"/>
                  </a:lnTo>
                  <a:close/>
                  <a:moveTo>
                    <a:pt x="635" y="799"/>
                  </a:moveTo>
                  <a:cubicBezTo>
                    <a:pt x="596" y="799"/>
                    <a:pt x="564" y="831"/>
                    <a:pt x="564" y="870"/>
                  </a:cubicBezTo>
                  <a:cubicBezTo>
                    <a:pt x="564" y="909"/>
                    <a:pt x="596" y="940"/>
                    <a:pt x="635" y="940"/>
                  </a:cubicBezTo>
                  <a:cubicBezTo>
                    <a:pt x="674" y="940"/>
                    <a:pt x="706" y="909"/>
                    <a:pt x="706" y="870"/>
                  </a:cubicBezTo>
                  <a:cubicBezTo>
                    <a:pt x="706" y="831"/>
                    <a:pt x="674" y="799"/>
                    <a:pt x="635" y="799"/>
                  </a:cubicBezTo>
                  <a:close/>
                </a:path>
              </a:pathLst>
            </a:custGeom>
            <a:grpFill/>
            <a:ln w="6350" cap="rnd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Error Icon" hidden="1"/>
            <p:cNvSpPr>
              <a:spLocks noChangeAspect="1" noEditPoints="1"/>
            </p:cNvSpPr>
            <p:nvPr/>
          </p:nvSpPr>
          <p:spPr bwMode="auto">
            <a:xfrm>
              <a:off x="802903" y="1670507"/>
              <a:ext cx="398463" cy="395287"/>
            </a:xfrm>
            <a:custGeom>
              <a:avLst/>
              <a:gdLst>
                <a:gd name="T0" fmla="*/ 1101 w 1101"/>
                <a:gd name="T1" fmla="*/ 778 h 1100"/>
                <a:gd name="T2" fmla="*/ 778 w 1101"/>
                <a:gd name="T3" fmla="*/ 1100 h 1100"/>
                <a:gd name="T4" fmla="*/ 322 w 1101"/>
                <a:gd name="T5" fmla="*/ 1100 h 1100"/>
                <a:gd name="T6" fmla="*/ 0 w 1101"/>
                <a:gd name="T7" fmla="*/ 778 h 1100"/>
                <a:gd name="T8" fmla="*/ 0 w 1101"/>
                <a:gd name="T9" fmla="*/ 322 h 1100"/>
                <a:gd name="T10" fmla="*/ 322 w 1101"/>
                <a:gd name="T11" fmla="*/ 0 h 1100"/>
                <a:gd name="T12" fmla="*/ 778 w 1101"/>
                <a:gd name="T13" fmla="*/ 0 h 1100"/>
                <a:gd name="T14" fmla="*/ 1101 w 1101"/>
                <a:gd name="T15" fmla="*/ 322 h 1100"/>
                <a:gd name="T16" fmla="*/ 1101 w 1101"/>
                <a:gd name="T17" fmla="*/ 778 h 1100"/>
                <a:gd name="T18" fmla="*/ 380 w 1101"/>
                <a:gd name="T19" fmla="*/ 300 h 1100"/>
                <a:gd name="T20" fmla="*/ 301 w 1101"/>
                <a:gd name="T21" fmla="*/ 380 h 1100"/>
                <a:gd name="T22" fmla="*/ 470 w 1101"/>
                <a:gd name="T23" fmla="*/ 550 h 1100"/>
                <a:gd name="T24" fmla="*/ 301 w 1101"/>
                <a:gd name="T25" fmla="*/ 719 h 1100"/>
                <a:gd name="T26" fmla="*/ 380 w 1101"/>
                <a:gd name="T27" fmla="*/ 799 h 1100"/>
                <a:gd name="T28" fmla="*/ 550 w 1101"/>
                <a:gd name="T29" fmla="*/ 629 h 1100"/>
                <a:gd name="T30" fmla="*/ 720 w 1101"/>
                <a:gd name="T31" fmla="*/ 799 h 1100"/>
                <a:gd name="T32" fmla="*/ 800 w 1101"/>
                <a:gd name="T33" fmla="*/ 719 h 1100"/>
                <a:gd name="T34" fmla="*/ 630 w 1101"/>
                <a:gd name="T35" fmla="*/ 550 h 1100"/>
                <a:gd name="T36" fmla="*/ 800 w 1101"/>
                <a:gd name="T37" fmla="*/ 380 h 1100"/>
                <a:gd name="T38" fmla="*/ 720 w 1101"/>
                <a:gd name="T39" fmla="*/ 300 h 1100"/>
                <a:gd name="T40" fmla="*/ 550 w 1101"/>
                <a:gd name="T41" fmla="*/ 470 h 1100"/>
                <a:gd name="T42" fmla="*/ 380 w 1101"/>
                <a:gd name="T43" fmla="*/ 30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1" h="1100">
                  <a:moveTo>
                    <a:pt x="1101" y="778"/>
                  </a:moveTo>
                  <a:lnTo>
                    <a:pt x="778" y="1100"/>
                  </a:lnTo>
                  <a:lnTo>
                    <a:pt x="322" y="1100"/>
                  </a:lnTo>
                  <a:lnTo>
                    <a:pt x="0" y="778"/>
                  </a:lnTo>
                  <a:lnTo>
                    <a:pt x="0" y="322"/>
                  </a:lnTo>
                  <a:lnTo>
                    <a:pt x="322" y="0"/>
                  </a:lnTo>
                  <a:lnTo>
                    <a:pt x="778" y="0"/>
                  </a:lnTo>
                  <a:lnTo>
                    <a:pt x="1101" y="322"/>
                  </a:lnTo>
                  <a:lnTo>
                    <a:pt x="1101" y="778"/>
                  </a:lnTo>
                  <a:close/>
                  <a:moveTo>
                    <a:pt x="380" y="300"/>
                  </a:moveTo>
                  <a:lnTo>
                    <a:pt x="301" y="380"/>
                  </a:lnTo>
                  <a:lnTo>
                    <a:pt x="470" y="550"/>
                  </a:lnTo>
                  <a:lnTo>
                    <a:pt x="301" y="719"/>
                  </a:lnTo>
                  <a:lnTo>
                    <a:pt x="380" y="799"/>
                  </a:lnTo>
                  <a:lnTo>
                    <a:pt x="550" y="629"/>
                  </a:lnTo>
                  <a:lnTo>
                    <a:pt x="720" y="799"/>
                  </a:lnTo>
                  <a:lnTo>
                    <a:pt x="800" y="719"/>
                  </a:lnTo>
                  <a:lnTo>
                    <a:pt x="630" y="550"/>
                  </a:lnTo>
                  <a:lnTo>
                    <a:pt x="800" y="380"/>
                  </a:lnTo>
                  <a:lnTo>
                    <a:pt x="720" y="300"/>
                  </a:lnTo>
                  <a:lnTo>
                    <a:pt x="550" y="470"/>
                  </a:lnTo>
                  <a:lnTo>
                    <a:pt x="380" y="300"/>
                  </a:lnTo>
                  <a:close/>
                </a:path>
              </a:pathLst>
            </a:custGeom>
            <a:grpFill/>
            <a:ln w="6350" cap="rnd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Question Icon" hidden="1"/>
            <p:cNvSpPr>
              <a:spLocks noChangeAspect="1" noEditPoints="1"/>
            </p:cNvSpPr>
            <p:nvPr/>
          </p:nvSpPr>
          <p:spPr bwMode="auto">
            <a:xfrm>
              <a:off x="802903" y="1669713"/>
              <a:ext cx="398463" cy="396875"/>
            </a:xfrm>
            <a:custGeom>
              <a:avLst/>
              <a:gdLst>
                <a:gd name="T0" fmla="*/ 1101 w 1101"/>
                <a:gd name="T1" fmla="*/ 551 h 1101"/>
                <a:gd name="T2" fmla="*/ 550 w 1101"/>
                <a:gd name="T3" fmla="*/ 1101 h 1101"/>
                <a:gd name="T4" fmla="*/ 0 w 1101"/>
                <a:gd name="T5" fmla="*/ 551 h 1101"/>
                <a:gd name="T6" fmla="*/ 550 w 1101"/>
                <a:gd name="T7" fmla="*/ 0 h 1101"/>
                <a:gd name="T8" fmla="*/ 1101 w 1101"/>
                <a:gd name="T9" fmla="*/ 551 h 1101"/>
                <a:gd name="T10" fmla="*/ 596 w 1101"/>
                <a:gd name="T11" fmla="*/ 685 h 1101"/>
                <a:gd name="T12" fmla="*/ 509 w 1101"/>
                <a:gd name="T13" fmla="*/ 685 h 1101"/>
                <a:gd name="T14" fmla="*/ 509 w 1101"/>
                <a:gd name="T15" fmla="*/ 625 h 1101"/>
                <a:gd name="T16" fmla="*/ 521 w 1101"/>
                <a:gd name="T17" fmla="*/ 577 h 1101"/>
                <a:gd name="T18" fmla="*/ 575 w 1101"/>
                <a:gd name="T19" fmla="*/ 527 h 1101"/>
                <a:gd name="T20" fmla="*/ 638 w 1101"/>
                <a:gd name="T21" fmla="*/ 424 h 1101"/>
                <a:gd name="T22" fmla="*/ 614 w 1101"/>
                <a:gd name="T23" fmla="*/ 359 h 1101"/>
                <a:gd name="T24" fmla="*/ 549 w 1101"/>
                <a:gd name="T25" fmla="*/ 334 h 1101"/>
                <a:gd name="T26" fmla="*/ 440 w 1101"/>
                <a:gd name="T27" fmla="*/ 462 h 1101"/>
                <a:gd name="T28" fmla="*/ 343 w 1101"/>
                <a:gd name="T29" fmla="*/ 445 h 1101"/>
                <a:gd name="T30" fmla="*/ 413 w 1101"/>
                <a:gd name="T31" fmla="*/ 295 h 1101"/>
                <a:gd name="T32" fmla="*/ 561 w 1101"/>
                <a:gd name="T33" fmla="*/ 241 h 1101"/>
                <a:gd name="T34" fmla="*/ 702 w 1101"/>
                <a:gd name="T35" fmla="*/ 291 h 1101"/>
                <a:gd name="T36" fmla="*/ 758 w 1101"/>
                <a:gd name="T37" fmla="*/ 418 h 1101"/>
                <a:gd name="T38" fmla="*/ 743 w 1101"/>
                <a:gd name="T39" fmla="*/ 489 h 1101"/>
                <a:gd name="T40" fmla="*/ 707 w 1101"/>
                <a:gd name="T41" fmla="*/ 541 h 1101"/>
                <a:gd name="T42" fmla="*/ 624 w 1101"/>
                <a:gd name="T43" fmla="*/ 606 h 1101"/>
                <a:gd name="T44" fmla="*/ 601 w 1101"/>
                <a:gd name="T45" fmla="*/ 632 h 1101"/>
                <a:gd name="T46" fmla="*/ 596 w 1101"/>
                <a:gd name="T47" fmla="*/ 685 h 1101"/>
                <a:gd name="T48" fmla="*/ 614 w 1101"/>
                <a:gd name="T49" fmla="*/ 749 h 1101"/>
                <a:gd name="T50" fmla="*/ 614 w 1101"/>
                <a:gd name="T51" fmla="*/ 861 h 1101"/>
                <a:gd name="T52" fmla="*/ 509 w 1101"/>
                <a:gd name="T53" fmla="*/ 861 h 1101"/>
                <a:gd name="T54" fmla="*/ 509 w 1101"/>
                <a:gd name="T55" fmla="*/ 749 h 1101"/>
                <a:gd name="T56" fmla="*/ 614 w 1101"/>
                <a:gd name="T57" fmla="*/ 749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1" h="1101">
                  <a:moveTo>
                    <a:pt x="1101" y="551"/>
                  </a:moveTo>
                  <a:cubicBezTo>
                    <a:pt x="1101" y="854"/>
                    <a:pt x="854" y="1101"/>
                    <a:pt x="550" y="1101"/>
                  </a:cubicBezTo>
                  <a:cubicBezTo>
                    <a:pt x="246" y="1101"/>
                    <a:pt x="0" y="854"/>
                    <a:pt x="0" y="551"/>
                  </a:cubicBezTo>
                  <a:cubicBezTo>
                    <a:pt x="0" y="247"/>
                    <a:pt x="246" y="0"/>
                    <a:pt x="550" y="0"/>
                  </a:cubicBezTo>
                  <a:cubicBezTo>
                    <a:pt x="854" y="0"/>
                    <a:pt x="1101" y="247"/>
                    <a:pt x="1101" y="551"/>
                  </a:cubicBezTo>
                  <a:close/>
                  <a:moveTo>
                    <a:pt x="596" y="685"/>
                  </a:moveTo>
                  <a:lnTo>
                    <a:pt x="509" y="685"/>
                  </a:lnTo>
                  <a:lnTo>
                    <a:pt x="509" y="625"/>
                  </a:lnTo>
                  <a:cubicBezTo>
                    <a:pt x="509" y="605"/>
                    <a:pt x="513" y="589"/>
                    <a:pt x="521" y="577"/>
                  </a:cubicBezTo>
                  <a:cubicBezTo>
                    <a:pt x="529" y="565"/>
                    <a:pt x="547" y="549"/>
                    <a:pt x="575" y="527"/>
                  </a:cubicBezTo>
                  <a:cubicBezTo>
                    <a:pt x="617" y="495"/>
                    <a:pt x="638" y="460"/>
                    <a:pt x="638" y="424"/>
                  </a:cubicBezTo>
                  <a:cubicBezTo>
                    <a:pt x="638" y="397"/>
                    <a:pt x="630" y="375"/>
                    <a:pt x="614" y="359"/>
                  </a:cubicBezTo>
                  <a:cubicBezTo>
                    <a:pt x="597" y="343"/>
                    <a:pt x="576" y="334"/>
                    <a:pt x="549" y="334"/>
                  </a:cubicBezTo>
                  <a:cubicBezTo>
                    <a:pt x="488" y="334"/>
                    <a:pt x="451" y="377"/>
                    <a:pt x="440" y="462"/>
                  </a:cubicBezTo>
                  <a:lnTo>
                    <a:pt x="343" y="445"/>
                  </a:lnTo>
                  <a:cubicBezTo>
                    <a:pt x="349" y="381"/>
                    <a:pt x="372" y="331"/>
                    <a:pt x="413" y="295"/>
                  </a:cubicBezTo>
                  <a:cubicBezTo>
                    <a:pt x="454" y="259"/>
                    <a:pt x="503" y="241"/>
                    <a:pt x="561" y="241"/>
                  </a:cubicBezTo>
                  <a:cubicBezTo>
                    <a:pt x="618" y="241"/>
                    <a:pt x="665" y="257"/>
                    <a:pt x="702" y="291"/>
                  </a:cubicBezTo>
                  <a:cubicBezTo>
                    <a:pt x="739" y="325"/>
                    <a:pt x="758" y="367"/>
                    <a:pt x="758" y="418"/>
                  </a:cubicBezTo>
                  <a:cubicBezTo>
                    <a:pt x="758" y="443"/>
                    <a:pt x="753" y="467"/>
                    <a:pt x="743" y="489"/>
                  </a:cubicBezTo>
                  <a:cubicBezTo>
                    <a:pt x="732" y="512"/>
                    <a:pt x="721" y="529"/>
                    <a:pt x="707" y="541"/>
                  </a:cubicBezTo>
                  <a:cubicBezTo>
                    <a:pt x="694" y="554"/>
                    <a:pt x="667" y="575"/>
                    <a:pt x="624" y="606"/>
                  </a:cubicBezTo>
                  <a:cubicBezTo>
                    <a:pt x="612" y="615"/>
                    <a:pt x="605" y="624"/>
                    <a:pt x="601" y="632"/>
                  </a:cubicBezTo>
                  <a:cubicBezTo>
                    <a:pt x="598" y="640"/>
                    <a:pt x="596" y="658"/>
                    <a:pt x="596" y="685"/>
                  </a:cubicBezTo>
                  <a:close/>
                  <a:moveTo>
                    <a:pt x="614" y="749"/>
                  </a:moveTo>
                  <a:lnTo>
                    <a:pt x="614" y="861"/>
                  </a:lnTo>
                  <a:lnTo>
                    <a:pt x="509" y="861"/>
                  </a:lnTo>
                  <a:lnTo>
                    <a:pt x="509" y="749"/>
                  </a:lnTo>
                  <a:lnTo>
                    <a:pt x="614" y="749"/>
                  </a:lnTo>
                  <a:close/>
                </a:path>
              </a:pathLst>
            </a:custGeom>
            <a:grpFill/>
            <a:ln w="6350" cap="rnd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8" name="Labeled Field"/>
          <p:cNvGrpSpPr/>
          <p:nvPr/>
        </p:nvGrpSpPr>
        <p:grpSpPr>
          <a:xfrm>
            <a:off x="652002" y="2275504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2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0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latin typeface="Segoe UI" panose="020B0502040204020203" pitchFamily="34" charset="0"/>
                  <a:cs typeface="Segoe UI" panose="020B0502040204020203" pitchFamily="34" charset="0"/>
                </a:rPr>
                <a:t>지시폭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1" name="Labeled Field"/>
          <p:cNvGrpSpPr/>
          <p:nvPr/>
        </p:nvGrpSpPr>
        <p:grpSpPr>
          <a:xfrm>
            <a:off x="515637" y="4550757"/>
            <a:ext cx="2749104" cy="256509"/>
            <a:chOff x="655745" y="2032077"/>
            <a:chExt cx="2580638" cy="256509"/>
          </a:xfrm>
          <a:solidFill>
            <a:schemeClr val="bg1"/>
          </a:solidFill>
        </p:grpSpPr>
        <p:sp>
          <p:nvSpPr>
            <p:cNvPr id="94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Label"/>
            <p:cNvSpPr txBox="1"/>
            <p:nvPr/>
          </p:nvSpPr>
          <p:spPr>
            <a:xfrm>
              <a:off x="655745" y="2032106"/>
              <a:ext cx="987651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합계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8" name="Labeled Field"/>
          <p:cNvGrpSpPr/>
          <p:nvPr/>
        </p:nvGrpSpPr>
        <p:grpSpPr>
          <a:xfrm>
            <a:off x="565457" y="2953035"/>
            <a:ext cx="2690044" cy="256509"/>
            <a:chOff x="711187" y="2032077"/>
            <a:chExt cx="2525196" cy="256509"/>
          </a:xfrm>
          <a:solidFill>
            <a:schemeClr val="bg1"/>
          </a:solidFill>
        </p:grpSpPr>
        <p:sp>
          <p:nvSpPr>
            <p:cNvPr id="10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Label"/>
            <p:cNvSpPr txBox="1"/>
            <p:nvPr/>
          </p:nvSpPr>
          <p:spPr>
            <a:xfrm>
              <a:off x="711187" y="2032106"/>
              <a:ext cx="932210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투입코일 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2" name="Labeled Field"/>
          <p:cNvGrpSpPr/>
          <p:nvPr/>
        </p:nvGrpSpPr>
        <p:grpSpPr>
          <a:xfrm>
            <a:off x="6001568" y="2953035"/>
            <a:ext cx="2695848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124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품목코드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3" name="Labeled Field"/>
          <p:cNvGrpSpPr/>
          <p:nvPr/>
        </p:nvGrpSpPr>
        <p:grpSpPr>
          <a:xfrm>
            <a:off x="565455" y="3238572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134" name="Text Box"/>
            <p:cNvSpPr/>
            <p:nvPr/>
          </p:nvSpPr>
          <p:spPr>
            <a:xfrm>
              <a:off x="1718100" y="2032077"/>
              <a:ext cx="1694350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5" name="Label"/>
            <p:cNvSpPr txBox="1"/>
            <p:nvPr/>
          </p:nvSpPr>
          <p:spPr>
            <a:xfrm>
              <a:off x="716602" y="2032106"/>
              <a:ext cx="965856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형태코드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6" name="Labeled Field"/>
          <p:cNvGrpSpPr/>
          <p:nvPr/>
        </p:nvGrpSpPr>
        <p:grpSpPr>
          <a:xfrm>
            <a:off x="3415921" y="3238572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137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8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재질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-MILL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9" name="Labeled Field"/>
          <p:cNvGrpSpPr/>
          <p:nvPr/>
        </p:nvGrpSpPr>
        <p:grpSpPr>
          <a:xfrm>
            <a:off x="6094342" y="3238572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40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호칭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2" name="Labeled Field"/>
          <p:cNvGrpSpPr/>
          <p:nvPr/>
        </p:nvGrpSpPr>
        <p:grpSpPr>
          <a:xfrm>
            <a:off x="652002" y="3510700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43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4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실두께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5" name="Labeled Field"/>
          <p:cNvGrpSpPr/>
          <p:nvPr/>
        </p:nvGrpSpPr>
        <p:grpSpPr>
          <a:xfrm>
            <a:off x="3511612" y="3510700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46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7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폭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8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3367987" y="2951388"/>
            <a:ext cx="1152965" cy="258128"/>
          </a:xfrm>
          <a:prstGeom prst="roundRect">
            <a:avLst>
              <a:gd name="adj" fmla="val 8776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재고에서 선택</a:t>
            </a:r>
            <a:endParaRPr lang="en-US" sz="10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50" name="Labeled Field"/>
          <p:cNvGrpSpPr/>
          <p:nvPr/>
        </p:nvGrpSpPr>
        <p:grpSpPr>
          <a:xfrm>
            <a:off x="6094342" y="3510811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51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2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중량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8" name="Tooltip" descr="&lt;SmartSettings&gt;&lt;SmartResize enabled=&quot;True&quot; minWidth=&quot;6&quot; minHeight=&quot;2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1763206" y="2679494"/>
            <a:ext cx="2541722" cy="273716"/>
            <a:chOff x="41671" y="1673165"/>
            <a:chExt cx="2541722" cy="273716"/>
          </a:xfrm>
        </p:grpSpPr>
        <p:sp>
          <p:nvSpPr>
            <p:cNvPr id="159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6"/>
              </p:custDataLst>
            </p:nvPr>
          </p:nvSpPr>
          <p:spPr>
            <a:xfrm>
              <a:off x="41671" y="1673165"/>
              <a:ext cx="2541722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코일 스캔 시 자동 조회 또는 재고 팝업에서 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0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1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Tooltip" descr="&lt;SmartSettings&gt;&lt;SmartResize enabled=&quot;True&quot; minWidth=&quot;6&quot; minHeight=&quot;2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2762427" y="4855279"/>
            <a:ext cx="3231509" cy="569467"/>
            <a:chOff x="2567105" y="1149496"/>
            <a:chExt cx="3231509" cy="569467"/>
          </a:xfrm>
          <a:solidFill>
            <a:srgbClr val="FFFFFF"/>
          </a:solidFill>
        </p:grpSpPr>
        <p:sp>
          <p:nvSpPr>
            <p:cNvPr id="171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5"/>
              </p:custDataLst>
            </p:nvPr>
          </p:nvSpPr>
          <p:spPr>
            <a:xfrm>
              <a:off x="2567105" y="1216186"/>
              <a:ext cx="3231509" cy="502777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개별중량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=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투입코일 정보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투입코일정보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폭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실제폭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합계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=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컷팅수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개별 중량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Loss =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투입코일정보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실적정보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합계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2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3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396620" y="2722736"/>
            <a:ext cx="10231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투입코일 정보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416496" y="3957056"/>
            <a:ext cx="10231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실적 정보</a:t>
            </a:r>
          </a:p>
        </p:txBody>
      </p:sp>
      <p:grpSp>
        <p:nvGrpSpPr>
          <p:cNvPr id="176" name="Labeled Field"/>
          <p:cNvGrpSpPr/>
          <p:nvPr/>
        </p:nvGrpSpPr>
        <p:grpSpPr>
          <a:xfrm>
            <a:off x="3491268" y="4206643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77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8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컷팅 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9" name="Labeled Field"/>
          <p:cNvGrpSpPr/>
          <p:nvPr/>
        </p:nvGrpSpPr>
        <p:grpSpPr>
          <a:xfrm>
            <a:off x="3345238" y="4530961"/>
            <a:ext cx="2749104" cy="256509"/>
            <a:chOff x="655745" y="2032077"/>
            <a:chExt cx="2580638" cy="256509"/>
          </a:xfrm>
          <a:solidFill>
            <a:schemeClr val="bg1"/>
          </a:solidFill>
        </p:grpSpPr>
        <p:sp>
          <p:nvSpPr>
            <p:cNvPr id="180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1" name="Label"/>
            <p:cNvSpPr txBox="1"/>
            <p:nvPr/>
          </p:nvSpPr>
          <p:spPr>
            <a:xfrm>
              <a:off x="655745" y="2032106"/>
              <a:ext cx="987651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Loss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023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anel"/>
          <p:cNvSpPr/>
          <p:nvPr/>
        </p:nvSpPr>
        <p:spPr>
          <a:xfrm>
            <a:off x="360376" y="4139535"/>
            <a:ext cx="8426890" cy="172628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anel"/>
          <p:cNvSpPr/>
          <p:nvPr/>
        </p:nvSpPr>
        <p:spPr>
          <a:xfrm>
            <a:off x="185964" y="915854"/>
            <a:ext cx="8655467" cy="545751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695638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현장관리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스켈프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)&gt;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품질정보 등록 팝업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스켈프 공정에 대한 실적을 입력한다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11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단말기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절단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anel"/>
          <p:cNvSpPr/>
          <p:nvPr/>
        </p:nvSpPr>
        <p:spPr>
          <a:xfrm>
            <a:off x="342534" y="1156152"/>
            <a:ext cx="8426890" cy="157288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abel"/>
          <p:cNvSpPr txBox="1"/>
          <p:nvPr/>
        </p:nvSpPr>
        <p:spPr>
          <a:xfrm>
            <a:off x="505971" y="1195064"/>
            <a:ext cx="1305101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품질정보 등록</a:t>
            </a:r>
            <a:r>
              <a:rPr lang="en-US" altLang="ko-KR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스켈프</a:t>
            </a:r>
            <a:r>
              <a:rPr lang="en-US" altLang="ko-KR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Info"/>
          <p:cNvSpPr>
            <a:spLocks noChangeAspect="1" noEditPoints="1"/>
          </p:cNvSpPr>
          <p:nvPr/>
        </p:nvSpPr>
        <p:spPr bwMode="auto">
          <a:xfrm>
            <a:off x="393896" y="1199690"/>
            <a:ext cx="161925" cy="161925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lose"/>
          <p:cNvSpPr>
            <a:spLocks noChangeAspect="1" noEditPoints="1"/>
          </p:cNvSpPr>
          <p:nvPr/>
        </p:nvSpPr>
        <p:spPr bwMode="auto">
          <a:xfrm>
            <a:off x="8535491" y="1207857"/>
            <a:ext cx="161925" cy="16351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474370" y="5939273"/>
            <a:ext cx="978438" cy="387191"/>
            <a:chOff x="5805516" y="4784956"/>
            <a:chExt cx="543812" cy="220714"/>
          </a:xfrm>
        </p:grpSpPr>
        <p:sp>
          <p:nvSpPr>
            <p:cNvPr id="28" name="Button"/>
            <p:cNvSpPr>
              <a:spLocks/>
            </p:cNvSpPr>
            <p:nvPr/>
          </p:nvSpPr>
          <p:spPr bwMode="auto">
            <a:xfrm>
              <a:off x="5805516" y="4784956"/>
              <a:ext cx="543812" cy="220714"/>
            </a:xfrm>
            <a:prstGeom prst="roundRect">
              <a:avLst>
                <a:gd name="adj" fmla="val 8776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hlinkClick r:id="rId15" action="ppaction://hlinksldjump"/>
                </a:rPr>
                <a:t>저장</a:t>
              </a:r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Save"/>
            <p:cNvSpPr>
              <a:spLocks noChangeAspect="1" noEditPoints="1"/>
            </p:cNvSpPr>
            <p:nvPr/>
          </p:nvSpPr>
          <p:spPr bwMode="auto">
            <a:xfrm>
              <a:off x="5839876" y="4807290"/>
              <a:ext cx="161925" cy="161925"/>
            </a:xfrm>
            <a:custGeom>
              <a:avLst/>
              <a:gdLst>
                <a:gd name="T0" fmla="*/ 40 w 667"/>
                <a:gd name="T1" fmla="*/ 1 h 667"/>
                <a:gd name="T2" fmla="*/ 0 w 667"/>
                <a:gd name="T3" fmla="*/ 41 h 667"/>
                <a:gd name="T4" fmla="*/ 0 w 667"/>
                <a:gd name="T5" fmla="*/ 627 h 667"/>
                <a:gd name="T6" fmla="*/ 40 w 667"/>
                <a:gd name="T7" fmla="*/ 667 h 667"/>
                <a:gd name="T8" fmla="*/ 627 w 667"/>
                <a:gd name="T9" fmla="*/ 667 h 667"/>
                <a:gd name="T10" fmla="*/ 667 w 667"/>
                <a:gd name="T11" fmla="*/ 627 h 667"/>
                <a:gd name="T12" fmla="*/ 667 w 667"/>
                <a:gd name="T13" fmla="*/ 161 h 667"/>
                <a:gd name="T14" fmla="*/ 663 w 667"/>
                <a:gd name="T15" fmla="*/ 151 h 667"/>
                <a:gd name="T16" fmla="*/ 517 w 667"/>
                <a:gd name="T17" fmla="*/ 4 h 667"/>
                <a:gd name="T18" fmla="*/ 507 w 667"/>
                <a:gd name="T19" fmla="*/ 1 h 667"/>
                <a:gd name="T20" fmla="*/ 40 w 667"/>
                <a:gd name="T21" fmla="*/ 1 h 667"/>
                <a:gd name="T22" fmla="*/ 40 w 667"/>
                <a:gd name="T23" fmla="*/ 27 h 667"/>
                <a:gd name="T24" fmla="*/ 147 w 667"/>
                <a:gd name="T25" fmla="*/ 27 h 667"/>
                <a:gd name="T26" fmla="*/ 147 w 667"/>
                <a:gd name="T27" fmla="*/ 227 h 667"/>
                <a:gd name="T28" fmla="*/ 155 w 667"/>
                <a:gd name="T29" fmla="*/ 246 h 667"/>
                <a:gd name="T30" fmla="*/ 174 w 667"/>
                <a:gd name="T31" fmla="*/ 254 h 667"/>
                <a:gd name="T32" fmla="*/ 494 w 667"/>
                <a:gd name="T33" fmla="*/ 254 h 667"/>
                <a:gd name="T34" fmla="*/ 513 w 667"/>
                <a:gd name="T35" fmla="*/ 246 h 667"/>
                <a:gd name="T36" fmla="*/ 520 w 667"/>
                <a:gd name="T37" fmla="*/ 227 h 667"/>
                <a:gd name="T38" fmla="*/ 520 w 667"/>
                <a:gd name="T39" fmla="*/ 46 h 667"/>
                <a:gd name="T40" fmla="*/ 640 w 667"/>
                <a:gd name="T41" fmla="*/ 166 h 667"/>
                <a:gd name="T42" fmla="*/ 640 w 667"/>
                <a:gd name="T43" fmla="*/ 627 h 667"/>
                <a:gd name="T44" fmla="*/ 627 w 667"/>
                <a:gd name="T45" fmla="*/ 641 h 667"/>
                <a:gd name="T46" fmla="*/ 560 w 667"/>
                <a:gd name="T47" fmla="*/ 641 h 667"/>
                <a:gd name="T48" fmla="*/ 560 w 667"/>
                <a:gd name="T49" fmla="*/ 384 h 667"/>
                <a:gd name="T50" fmla="*/ 523 w 667"/>
                <a:gd name="T51" fmla="*/ 347 h 667"/>
                <a:gd name="T52" fmla="*/ 144 w 667"/>
                <a:gd name="T53" fmla="*/ 347 h 667"/>
                <a:gd name="T54" fmla="*/ 108 w 667"/>
                <a:gd name="T55" fmla="*/ 384 h 667"/>
                <a:gd name="T56" fmla="*/ 108 w 667"/>
                <a:gd name="T57" fmla="*/ 641 h 667"/>
                <a:gd name="T58" fmla="*/ 40 w 667"/>
                <a:gd name="T59" fmla="*/ 641 h 667"/>
                <a:gd name="T60" fmla="*/ 27 w 667"/>
                <a:gd name="T61" fmla="*/ 627 h 667"/>
                <a:gd name="T62" fmla="*/ 27 w 667"/>
                <a:gd name="T63" fmla="*/ 41 h 667"/>
                <a:gd name="T64" fmla="*/ 40 w 667"/>
                <a:gd name="T65" fmla="*/ 27 h 667"/>
                <a:gd name="T66" fmla="*/ 174 w 667"/>
                <a:gd name="T67" fmla="*/ 27 h 667"/>
                <a:gd name="T68" fmla="*/ 494 w 667"/>
                <a:gd name="T69" fmla="*/ 27 h 667"/>
                <a:gd name="T70" fmla="*/ 494 w 667"/>
                <a:gd name="T71" fmla="*/ 227 h 667"/>
                <a:gd name="T72" fmla="*/ 174 w 667"/>
                <a:gd name="T73" fmla="*/ 227 h 667"/>
                <a:gd name="T74" fmla="*/ 174 w 667"/>
                <a:gd name="T75" fmla="*/ 27 h 667"/>
                <a:gd name="T76" fmla="*/ 410 w 667"/>
                <a:gd name="T77" fmla="*/ 54 h 667"/>
                <a:gd name="T78" fmla="*/ 400 w 667"/>
                <a:gd name="T79" fmla="*/ 67 h 667"/>
                <a:gd name="T80" fmla="*/ 400 w 667"/>
                <a:gd name="T81" fmla="*/ 187 h 667"/>
                <a:gd name="T82" fmla="*/ 414 w 667"/>
                <a:gd name="T83" fmla="*/ 201 h 667"/>
                <a:gd name="T84" fmla="*/ 454 w 667"/>
                <a:gd name="T85" fmla="*/ 201 h 667"/>
                <a:gd name="T86" fmla="*/ 467 w 667"/>
                <a:gd name="T87" fmla="*/ 187 h 667"/>
                <a:gd name="T88" fmla="*/ 467 w 667"/>
                <a:gd name="T89" fmla="*/ 67 h 667"/>
                <a:gd name="T90" fmla="*/ 454 w 667"/>
                <a:gd name="T91" fmla="*/ 54 h 667"/>
                <a:gd name="T92" fmla="*/ 410 w 667"/>
                <a:gd name="T93" fmla="*/ 54 h 667"/>
                <a:gd name="T94" fmla="*/ 427 w 667"/>
                <a:gd name="T95" fmla="*/ 81 h 667"/>
                <a:gd name="T96" fmla="*/ 440 w 667"/>
                <a:gd name="T97" fmla="*/ 81 h 667"/>
                <a:gd name="T98" fmla="*/ 440 w 667"/>
                <a:gd name="T99" fmla="*/ 174 h 667"/>
                <a:gd name="T100" fmla="*/ 427 w 667"/>
                <a:gd name="T101" fmla="*/ 174 h 667"/>
                <a:gd name="T102" fmla="*/ 427 w 667"/>
                <a:gd name="T103" fmla="*/ 81 h 667"/>
                <a:gd name="T104" fmla="*/ 144 w 667"/>
                <a:gd name="T105" fmla="*/ 373 h 667"/>
                <a:gd name="T106" fmla="*/ 523 w 667"/>
                <a:gd name="T107" fmla="*/ 373 h 667"/>
                <a:gd name="T108" fmla="*/ 534 w 667"/>
                <a:gd name="T109" fmla="*/ 384 h 667"/>
                <a:gd name="T110" fmla="*/ 534 w 667"/>
                <a:gd name="T111" fmla="*/ 641 h 667"/>
                <a:gd name="T112" fmla="*/ 133 w 667"/>
                <a:gd name="T113" fmla="*/ 641 h 667"/>
                <a:gd name="T114" fmla="*/ 133 w 667"/>
                <a:gd name="T115" fmla="*/ 384 h 667"/>
                <a:gd name="T116" fmla="*/ 144 w 667"/>
                <a:gd name="T117" fmla="*/ 37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7" h="667">
                  <a:moveTo>
                    <a:pt x="40" y="1"/>
                  </a:moveTo>
                  <a:cubicBezTo>
                    <a:pt x="19" y="1"/>
                    <a:pt x="0" y="19"/>
                    <a:pt x="0" y="41"/>
                  </a:cubicBezTo>
                  <a:lnTo>
                    <a:pt x="0" y="627"/>
                  </a:lnTo>
                  <a:cubicBezTo>
                    <a:pt x="0" y="649"/>
                    <a:pt x="19" y="667"/>
                    <a:pt x="40" y="667"/>
                  </a:cubicBezTo>
                  <a:lnTo>
                    <a:pt x="627" y="667"/>
                  </a:lnTo>
                  <a:cubicBezTo>
                    <a:pt x="649" y="667"/>
                    <a:pt x="667" y="649"/>
                    <a:pt x="667" y="627"/>
                  </a:cubicBezTo>
                  <a:lnTo>
                    <a:pt x="667" y="161"/>
                  </a:lnTo>
                  <a:cubicBezTo>
                    <a:pt x="667" y="157"/>
                    <a:pt x="666" y="154"/>
                    <a:pt x="663" y="151"/>
                  </a:cubicBezTo>
                  <a:lnTo>
                    <a:pt x="517" y="4"/>
                  </a:lnTo>
                  <a:cubicBezTo>
                    <a:pt x="514" y="2"/>
                    <a:pt x="511" y="0"/>
                    <a:pt x="507" y="1"/>
                  </a:cubicBezTo>
                  <a:lnTo>
                    <a:pt x="40" y="1"/>
                  </a:lnTo>
                  <a:close/>
                  <a:moveTo>
                    <a:pt x="40" y="27"/>
                  </a:moveTo>
                  <a:lnTo>
                    <a:pt x="147" y="27"/>
                  </a:lnTo>
                  <a:lnTo>
                    <a:pt x="147" y="227"/>
                  </a:lnTo>
                  <a:cubicBezTo>
                    <a:pt x="147" y="234"/>
                    <a:pt x="150" y="241"/>
                    <a:pt x="155" y="246"/>
                  </a:cubicBezTo>
                  <a:cubicBezTo>
                    <a:pt x="160" y="251"/>
                    <a:pt x="167" y="254"/>
                    <a:pt x="174" y="254"/>
                  </a:cubicBezTo>
                  <a:lnTo>
                    <a:pt x="494" y="254"/>
                  </a:lnTo>
                  <a:cubicBezTo>
                    <a:pt x="501" y="254"/>
                    <a:pt x="508" y="251"/>
                    <a:pt x="513" y="246"/>
                  </a:cubicBezTo>
                  <a:cubicBezTo>
                    <a:pt x="518" y="241"/>
                    <a:pt x="520" y="234"/>
                    <a:pt x="520" y="227"/>
                  </a:cubicBezTo>
                  <a:lnTo>
                    <a:pt x="520" y="46"/>
                  </a:lnTo>
                  <a:lnTo>
                    <a:pt x="640" y="166"/>
                  </a:lnTo>
                  <a:lnTo>
                    <a:pt x="640" y="627"/>
                  </a:lnTo>
                  <a:cubicBezTo>
                    <a:pt x="640" y="635"/>
                    <a:pt x="635" y="641"/>
                    <a:pt x="627" y="641"/>
                  </a:cubicBezTo>
                  <a:lnTo>
                    <a:pt x="560" y="641"/>
                  </a:lnTo>
                  <a:lnTo>
                    <a:pt x="560" y="384"/>
                  </a:lnTo>
                  <a:cubicBezTo>
                    <a:pt x="560" y="364"/>
                    <a:pt x="543" y="347"/>
                    <a:pt x="523" y="347"/>
                  </a:cubicBezTo>
                  <a:lnTo>
                    <a:pt x="144" y="347"/>
                  </a:lnTo>
                  <a:cubicBezTo>
                    <a:pt x="124" y="347"/>
                    <a:pt x="108" y="364"/>
                    <a:pt x="108" y="384"/>
                  </a:cubicBezTo>
                  <a:lnTo>
                    <a:pt x="108" y="641"/>
                  </a:lnTo>
                  <a:lnTo>
                    <a:pt x="40" y="641"/>
                  </a:lnTo>
                  <a:cubicBezTo>
                    <a:pt x="33" y="641"/>
                    <a:pt x="27" y="635"/>
                    <a:pt x="27" y="627"/>
                  </a:cubicBezTo>
                  <a:lnTo>
                    <a:pt x="27" y="41"/>
                  </a:lnTo>
                  <a:cubicBezTo>
                    <a:pt x="27" y="33"/>
                    <a:pt x="33" y="27"/>
                    <a:pt x="40" y="27"/>
                  </a:cubicBezTo>
                  <a:close/>
                  <a:moveTo>
                    <a:pt x="174" y="27"/>
                  </a:moveTo>
                  <a:lnTo>
                    <a:pt x="494" y="27"/>
                  </a:lnTo>
                  <a:lnTo>
                    <a:pt x="494" y="227"/>
                  </a:lnTo>
                  <a:lnTo>
                    <a:pt x="174" y="227"/>
                  </a:lnTo>
                  <a:lnTo>
                    <a:pt x="174" y="27"/>
                  </a:lnTo>
                  <a:close/>
                  <a:moveTo>
                    <a:pt x="410" y="54"/>
                  </a:moveTo>
                  <a:cubicBezTo>
                    <a:pt x="406" y="54"/>
                    <a:pt x="400" y="61"/>
                    <a:pt x="400" y="67"/>
                  </a:cubicBezTo>
                  <a:lnTo>
                    <a:pt x="400" y="187"/>
                  </a:lnTo>
                  <a:cubicBezTo>
                    <a:pt x="400" y="194"/>
                    <a:pt x="407" y="201"/>
                    <a:pt x="414" y="201"/>
                  </a:cubicBezTo>
                  <a:lnTo>
                    <a:pt x="454" y="201"/>
                  </a:lnTo>
                  <a:cubicBezTo>
                    <a:pt x="461" y="201"/>
                    <a:pt x="467" y="194"/>
                    <a:pt x="467" y="187"/>
                  </a:cubicBezTo>
                  <a:lnTo>
                    <a:pt x="467" y="67"/>
                  </a:lnTo>
                  <a:cubicBezTo>
                    <a:pt x="467" y="60"/>
                    <a:pt x="461" y="54"/>
                    <a:pt x="454" y="54"/>
                  </a:cubicBezTo>
                  <a:cubicBezTo>
                    <a:pt x="439" y="54"/>
                    <a:pt x="424" y="54"/>
                    <a:pt x="410" y="54"/>
                  </a:cubicBezTo>
                  <a:close/>
                  <a:moveTo>
                    <a:pt x="427" y="81"/>
                  </a:moveTo>
                  <a:lnTo>
                    <a:pt x="440" y="81"/>
                  </a:lnTo>
                  <a:lnTo>
                    <a:pt x="440" y="174"/>
                  </a:lnTo>
                  <a:lnTo>
                    <a:pt x="427" y="174"/>
                  </a:lnTo>
                  <a:lnTo>
                    <a:pt x="427" y="81"/>
                  </a:lnTo>
                  <a:close/>
                  <a:moveTo>
                    <a:pt x="144" y="373"/>
                  </a:moveTo>
                  <a:lnTo>
                    <a:pt x="523" y="373"/>
                  </a:lnTo>
                  <a:cubicBezTo>
                    <a:pt x="529" y="373"/>
                    <a:pt x="534" y="378"/>
                    <a:pt x="534" y="384"/>
                  </a:cubicBezTo>
                  <a:lnTo>
                    <a:pt x="534" y="641"/>
                  </a:lnTo>
                  <a:lnTo>
                    <a:pt x="133" y="641"/>
                  </a:lnTo>
                  <a:lnTo>
                    <a:pt x="133" y="384"/>
                  </a:lnTo>
                  <a:cubicBezTo>
                    <a:pt x="133" y="378"/>
                    <a:pt x="138" y="373"/>
                    <a:pt x="144" y="373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686087" y="5939273"/>
            <a:ext cx="1029865" cy="387191"/>
            <a:chOff x="6392005" y="4784956"/>
            <a:chExt cx="572395" cy="220714"/>
          </a:xfrm>
        </p:grpSpPr>
        <p:sp>
          <p:nvSpPr>
            <p:cNvPr id="31" name="Button"/>
            <p:cNvSpPr>
              <a:spLocks/>
            </p:cNvSpPr>
            <p:nvPr/>
          </p:nvSpPr>
          <p:spPr bwMode="auto">
            <a:xfrm>
              <a:off x="6392005" y="4784956"/>
              <a:ext cx="572395" cy="220714"/>
            </a:xfrm>
            <a:prstGeom prst="roundRect">
              <a:avLst>
                <a:gd name="adj" fmla="val 8776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Close"/>
            <p:cNvSpPr>
              <a:spLocks noChangeAspect="1" noEditPoints="1"/>
            </p:cNvSpPr>
            <p:nvPr/>
          </p:nvSpPr>
          <p:spPr bwMode="auto">
            <a:xfrm>
              <a:off x="6417301" y="4810783"/>
              <a:ext cx="161925" cy="163512"/>
            </a:xfrm>
            <a:custGeom>
              <a:avLst/>
              <a:gdLst>
                <a:gd name="T0" fmla="*/ 333 w 667"/>
                <a:gd name="T1" fmla="*/ 0 h 667"/>
                <a:gd name="T2" fmla="*/ 0 w 667"/>
                <a:gd name="T3" fmla="*/ 334 h 667"/>
                <a:gd name="T4" fmla="*/ 333 w 667"/>
                <a:gd name="T5" fmla="*/ 667 h 667"/>
                <a:gd name="T6" fmla="*/ 667 w 667"/>
                <a:gd name="T7" fmla="*/ 334 h 667"/>
                <a:gd name="T8" fmla="*/ 333 w 667"/>
                <a:gd name="T9" fmla="*/ 0 h 667"/>
                <a:gd name="T10" fmla="*/ 333 w 667"/>
                <a:gd name="T11" fmla="*/ 27 h 667"/>
                <a:gd name="T12" fmla="*/ 640 w 667"/>
                <a:gd name="T13" fmla="*/ 334 h 667"/>
                <a:gd name="T14" fmla="*/ 333 w 667"/>
                <a:gd name="T15" fmla="*/ 640 h 667"/>
                <a:gd name="T16" fmla="*/ 27 w 667"/>
                <a:gd name="T17" fmla="*/ 334 h 667"/>
                <a:gd name="T18" fmla="*/ 333 w 667"/>
                <a:gd name="T19" fmla="*/ 27 h 667"/>
                <a:gd name="T20" fmla="*/ 210 w 667"/>
                <a:gd name="T21" fmla="*/ 200 h 667"/>
                <a:gd name="T22" fmla="*/ 204 w 667"/>
                <a:gd name="T23" fmla="*/ 223 h 667"/>
                <a:gd name="T24" fmla="*/ 314 w 667"/>
                <a:gd name="T25" fmla="*/ 334 h 667"/>
                <a:gd name="T26" fmla="*/ 204 w 667"/>
                <a:gd name="T27" fmla="*/ 444 h 667"/>
                <a:gd name="T28" fmla="*/ 223 w 667"/>
                <a:gd name="T29" fmla="*/ 463 h 667"/>
                <a:gd name="T30" fmla="*/ 333 w 667"/>
                <a:gd name="T31" fmla="*/ 353 h 667"/>
                <a:gd name="T32" fmla="*/ 444 w 667"/>
                <a:gd name="T33" fmla="*/ 463 h 667"/>
                <a:gd name="T34" fmla="*/ 463 w 667"/>
                <a:gd name="T35" fmla="*/ 463 h 667"/>
                <a:gd name="T36" fmla="*/ 463 w 667"/>
                <a:gd name="T37" fmla="*/ 444 h 667"/>
                <a:gd name="T38" fmla="*/ 352 w 667"/>
                <a:gd name="T39" fmla="*/ 334 h 667"/>
                <a:gd name="T40" fmla="*/ 463 w 667"/>
                <a:gd name="T41" fmla="*/ 223 h 667"/>
                <a:gd name="T42" fmla="*/ 452 w 667"/>
                <a:gd name="T43" fmla="*/ 200 h 667"/>
                <a:gd name="T44" fmla="*/ 444 w 667"/>
                <a:gd name="T45" fmla="*/ 204 h 667"/>
                <a:gd name="T46" fmla="*/ 333 w 667"/>
                <a:gd name="T47" fmla="*/ 314 h 667"/>
                <a:gd name="T48" fmla="*/ 223 w 667"/>
                <a:gd name="T49" fmla="*/ 204 h 667"/>
                <a:gd name="T50" fmla="*/ 210 w 667"/>
                <a:gd name="T51" fmla="*/ 20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7" h="667">
                  <a:moveTo>
                    <a:pt x="333" y="0"/>
                  </a:moveTo>
                  <a:cubicBezTo>
                    <a:pt x="149" y="0"/>
                    <a:pt x="0" y="150"/>
                    <a:pt x="0" y="334"/>
                  </a:cubicBezTo>
                  <a:cubicBezTo>
                    <a:pt x="0" y="518"/>
                    <a:pt x="149" y="667"/>
                    <a:pt x="333" y="667"/>
                  </a:cubicBezTo>
                  <a:cubicBezTo>
                    <a:pt x="517" y="667"/>
                    <a:pt x="667" y="518"/>
                    <a:pt x="667" y="334"/>
                  </a:cubicBezTo>
                  <a:cubicBezTo>
                    <a:pt x="667" y="150"/>
                    <a:pt x="517" y="0"/>
                    <a:pt x="333" y="0"/>
                  </a:cubicBezTo>
                  <a:close/>
                  <a:moveTo>
                    <a:pt x="333" y="27"/>
                  </a:moveTo>
                  <a:cubicBezTo>
                    <a:pt x="503" y="27"/>
                    <a:pt x="640" y="164"/>
                    <a:pt x="640" y="334"/>
                  </a:cubicBezTo>
                  <a:cubicBezTo>
                    <a:pt x="640" y="503"/>
                    <a:pt x="503" y="640"/>
                    <a:pt x="333" y="640"/>
                  </a:cubicBezTo>
                  <a:cubicBezTo>
                    <a:pt x="164" y="640"/>
                    <a:pt x="27" y="503"/>
                    <a:pt x="27" y="334"/>
                  </a:cubicBezTo>
                  <a:cubicBezTo>
                    <a:pt x="27" y="164"/>
                    <a:pt x="164" y="27"/>
                    <a:pt x="333" y="27"/>
                  </a:cubicBezTo>
                  <a:close/>
                  <a:moveTo>
                    <a:pt x="210" y="200"/>
                  </a:moveTo>
                  <a:cubicBezTo>
                    <a:pt x="201" y="202"/>
                    <a:pt x="196" y="217"/>
                    <a:pt x="204" y="223"/>
                  </a:cubicBezTo>
                  <a:lnTo>
                    <a:pt x="314" y="334"/>
                  </a:lnTo>
                  <a:lnTo>
                    <a:pt x="204" y="444"/>
                  </a:lnTo>
                  <a:cubicBezTo>
                    <a:pt x="191" y="457"/>
                    <a:pt x="210" y="476"/>
                    <a:pt x="223" y="463"/>
                  </a:cubicBezTo>
                  <a:lnTo>
                    <a:pt x="333" y="353"/>
                  </a:lnTo>
                  <a:lnTo>
                    <a:pt x="444" y="463"/>
                  </a:lnTo>
                  <a:cubicBezTo>
                    <a:pt x="449" y="468"/>
                    <a:pt x="458" y="468"/>
                    <a:pt x="463" y="463"/>
                  </a:cubicBezTo>
                  <a:cubicBezTo>
                    <a:pt x="468" y="458"/>
                    <a:pt x="468" y="449"/>
                    <a:pt x="463" y="444"/>
                  </a:cubicBezTo>
                  <a:lnTo>
                    <a:pt x="352" y="334"/>
                  </a:lnTo>
                  <a:lnTo>
                    <a:pt x="463" y="223"/>
                  </a:lnTo>
                  <a:cubicBezTo>
                    <a:pt x="472" y="214"/>
                    <a:pt x="465" y="198"/>
                    <a:pt x="452" y="200"/>
                  </a:cubicBezTo>
                  <a:cubicBezTo>
                    <a:pt x="449" y="201"/>
                    <a:pt x="446" y="202"/>
                    <a:pt x="444" y="204"/>
                  </a:cubicBezTo>
                  <a:lnTo>
                    <a:pt x="333" y="314"/>
                  </a:lnTo>
                  <a:lnTo>
                    <a:pt x="223" y="204"/>
                  </a:lnTo>
                  <a:cubicBezTo>
                    <a:pt x="219" y="199"/>
                    <a:pt x="213" y="200"/>
                    <a:pt x="210" y="200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7099692" y="1463620"/>
            <a:ext cx="888430" cy="212366"/>
            <a:chOff x="554563" y="2592239"/>
            <a:chExt cx="888430" cy="212366"/>
          </a:xfrm>
        </p:grpSpPr>
        <p:sp>
          <p:nvSpPr>
            <p:cNvPr id="44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Label"/>
            <p:cNvSpPr txBox="1"/>
            <p:nvPr/>
          </p:nvSpPr>
          <p:spPr>
            <a:xfrm>
              <a:off x="686119" y="2592239"/>
              <a:ext cx="756874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키패드 사용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Check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05108" y="1353034"/>
            <a:ext cx="1050092" cy="1093700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718705"/>
              </p:ext>
            </p:extLst>
          </p:nvPr>
        </p:nvGraphicFramePr>
        <p:xfrm>
          <a:off x="393896" y="4310240"/>
          <a:ext cx="8303518" cy="144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2269">
                  <a:extLst>
                    <a:ext uri="{9D8B030D-6E8A-4147-A177-3AD203B41FA5}">
                      <a16:colId xmlns:a16="http://schemas.microsoft.com/office/drawing/2014/main" val="1018760198"/>
                    </a:ext>
                  </a:extLst>
                </a:gridCol>
                <a:gridCol w="1492269">
                  <a:extLst>
                    <a:ext uri="{9D8B030D-6E8A-4147-A177-3AD203B41FA5}">
                      <a16:colId xmlns:a16="http://schemas.microsoft.com/office/drawing/2014/main" val="2063393225"/>
                    </a:ext>
                  </a:extLst>
                </a:gridCol>
                <a:gridCol w="1063796">
                  <a:extLst>
                    <a:ext uri="{9D8B030D-6E8A-4147-A177-3AD203B41FA5}">
                      <a16:colId xmlns:a16="http://schemas.microsoft.com/office/drawing/2014/main" val="734561353"/>
                    </a:ext>
                  </a:extLst>
                </a:gridCol>
                <a:gridCol w="1063796">
                  <a:extLst>
                    <a:ext uri="{9D8B030D-6E8A-4147-A177-3AD203B41FA5}">
                      <a16:colId xmlns:a16="http://schemas.microsoft.com/office/drawing/2014/main" val="2893484905"/>
                    </a:ext>
                  </a:extLst>
                </a:gridCol>
                <a:gridCol w="1063796">
                  <a:extLst>
                    <a:ext uri="{9D8B030D-6E8A-4147-A177-3AD203B41FA5}">
                      <a16:colId xmlns:a16="http://schemas.microsoft.com/office/drawing/2014/main" val="2805300009"/>
                    </a:ext>
                  </a:extLst>
                </a:gridCol>
                <a:gridCol w="1063796">
                  <a:extLst>
                    <a:ext uri="{9D8B030D-6E8A-4147-A177-3AD203B41FA5}">
                      <a16:colId xmlns:a16="http://schemas.microsoft.com/office/drawing/2014/main" val="3435582807"/>
                    </a:ext>
                  </a:extLst>
                </a:gridCol>
                <a:gridCol w="1063796">
                  <a:extLst>
                    <a:ext uri="{9D8B030D-6E8A-4147-A177-3AD203B41FA5}">
                      <a16:colId xmlns:a16="http://schemas.microsoft.com/office/drawing/2014/main" val="67332922"/>
                    </a:ext>
                  </a:extLst>
                </a:gridCol>
              </a:tblGrid>
              <a:tr h="24323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코일치수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스켈프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51363"/>
                  </a:ext>
                </a:extLst>
              </a:tr>
              <a:tr h="428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위치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실폭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실두께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외관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절단면상태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표면상태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외관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58548"/>
                  </a:ext>
                </a:extLst>
              </a:tr>
              <a:tr h="2560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TOP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u="none" strike="noStrike">
                          <a:effectLst/>
                        </a:rPr>
                        <a:t>            </a:t>
                      </a:r>
                      <a:r>
                        <a:rPr lang="en-US" altLang="ko-KR" sz="1000" u="none" strike="noStrike">
                          <a:effectLst/>
                        </a:rPr>
                        <a:t>1,130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u="none" strike="noStrike">
                          <a:effectLst/>
                        </a:rPr>
                        <a:t>         </a:t>
                      </a:r>
                      <a:r>
                        <a:rPr lang="en-US" altLang="ko-KR" sz="1000" u="none" strike="noStrike">
                          <a:effectLst/>
                        </a:rPr>
                        <a:t>2.4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846953"/>
                  </a:ext>
                </a:extLst>
              </a:tr>
              <a:tr h="2560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CENTER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u="none" strike="noStrike">
                          <a:effectLst/>
                        </a:rPr>
                        <a:t>            </a:t>
                      </a:r>
                      <a:r>
                        <a:rPr lang="en-US" altLang="ko-KR" sz="1000" u="none" strike="noStrike">
                          <a:effectLst/>
                        </a:rPr>
                        <a:t>1,132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u="none" strike="noStrike">
                          <a:effectLst/>
                        </a:rPr>
                        <a:t>         </a:t>
                      </a:r>
                      <a:r>
                        <a:rPr lang="en-US" altLang="ko-KR" sz="1000" u="none" strike="noStrike">
                          <a:effectLst/>
                        </a:rPr>
                        <a:t>2.4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845547"/>
                  </a:ext>
                </a:extLst>
              </a:tr>
              <a:tr h="2560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END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u="none" strike="noStrike">
                          <a:effectLst/>
                        </a:rPr>
                        <a:t>            </a:t>
                      </a:r>
                      <a:r>
                        <a:rPr lang="en-US" altLang="ko-KR" sz="1000" u="none" strike="noStrike">
                          <a:effectLst/>
                        </a:rPr>
                        <a:t>1,132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u="none" strike="noStrike">
                          <a:effectLst/>
                        </a:rPr>
                        <a:t>         </a:t>
                      </a:r>
                      <a:r>
                        <a:rPr lang="en-US" altLang="ko-KR" sz="1000" u="none" strike="noStrike">
                          <a:effectLst/>
                        </a:rPr>
                        <a:t>2.4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171756"/>
                  </a:ext>
                </a:extLst>
              </a:tr>
            </a:tbl>
          </a:graphicData>
        </a:graphic>
      </p:graphicFrame>
      <p:grpSp>
        <p:nvGrpSpPr>
          <p:cNvPr id="111" name="Drop-Down Box (Expanded)" descr="&lt;SmartSettings&gt;&lt;SmartResize enabled=&quot;True&quot; minWidth=&quot;0&quot; minHeight=&quot;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4512977" y="5534284"/>
            <a:ext cx="944082" cy="505598"/>
            <a:chOff x="595686" y="1258606"/>
            <a:chExt cx="1368153" cy="339411"/>
          </a:xfrm>
        </p:grpSpPr>
        <p:grpSp>
          <p:nvGrpSpPr>
            <p:cNvPr id="112" name="Drop-Down Box"/>
            <p:cNvGrpSpPr/>
            <p:nvPr/>
          </p:nvGrpSpPr>
          <p:grpSpPr>
            <a:xfrm>
              <a:off x="595688" y="1258606"/>
              <a:ext cx="1368150" cy="151516"/>
              <a:chOff x="595688" y="1258606"/>
              <a:chExt cx="1368150" cy="151516"/>
            </a:xfrm>
          </p:grpSpPr>
          <p:sp>
            <p:nvSpPr>
              <p:cNvPr id="114" name="Text Box" descr="&lt;SmartSettings&gt;&lt;SmartResize anchorLeft=&quot;Absolute&quot; anchorTop=&quot;Absolute&quot; anchorRight=&quot;Absolute&quot; anchorBottom=&quot;None&quot; /&gt;&lt;/SmartSettings&gt;"/>
              <p:cNvSpPr/>
              <p:nvPr>
                <p:custDataLst>
                  <p:tags r:id="rId9"/>
                </p:custDataLst>
              </p:nvPr>
            </p:nvSpPr>
            <p:spPr>
              <a:xfrm>
                <a:off x="595688" y="1258606"/>
                <a:ext cx="1368150" cy="151516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256032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양호</a:t>
                </a:r>
                <a:endParaRPr lang="en-US" sz="10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5" name="Arrow Down" descr="&lt;SmartSettings&gt;&lt;SmartResize anchorLeft=&quot;None&quot; anchorTop=&quot;Absolut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 bwMode="auto">
              <a:xfrm rot="10800000" flipH="1">
                <a:off x="1797181" y="1322221"/>
                <a:ext cx="92760" cy="24286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3" name="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8"/>
              </p:custDataLst>
            </p:nvPr>
          </p:nvSpPr>
          <p:spPr>
            <a:xfrm>
              <a:off x="595686" y="1415510"/>
              <a:ext cx="1368153" cy="18250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200"/>
                </a:spcAft>
              </a:pPr>
              <a:r>
                <a:rPr lang="ko-KR" altLang="en-US" sz="10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불량</a:t>
              </a:r>
              <a:endParaRPr lang="en-US" sz="10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6" name="Tooltip" descr="&lt;SmartSettings&gt;&lt;SmartResize enabled=&quot;True&quot; minWidth=&quot;6&quot; minHeight=&quot;2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2728173" y="5750400"/>
            <a:ext cx="1239128" cy="273716"/>
            <a:chOff x="3563294" y="1149496"/>
            <a:chExt cx="1239128" cy="273716"/>
          </a:xfrm>
          <a:solidFill>
            <a:srgbClr val="FFFFFF"/>
          </a:solidFill>
        </p:grpSpPr>
        <p:sp>
          <p:nvSpPr>
            <p:cNvPr id="117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7"/>
              </p:custDataLst>
            </p:nvPr>
          </p:nvSpPr>
          <p:spPr>
            <a:xfrm>
              <a:off x="3563294" y="1216186"/>
              <a:ext cx="1239128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키패드 이용 숫자 입력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9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Tooltip" descr="&lt;SmartSettings&gt;&lt;SmartResize enabled=&quot;True&quot; minWidth=&quot;6&quot; minHeight=&quot;2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4827674" y="6030600"/>
            <a:ext cx="1028772" cy="421592"/>
            <a:chOff x="3668475" y="1149496"/>
            <a:chExt cx="1028772" cy="421592"/>
          </a:xfrm>
          <a:solidFill>
            <a:srgbClr val="FFFFFF"/>
          </a:solidFill>
        </p:grpSpPr>
        <p:sp>
          <p:nvSpPr>
            <p:cNvPr id="131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6"/>
              </p:custDataLst>
            </p:nvPr>
          </p:nvSpPr>
          <p:spPr>
            <a:xfrm>
              <a:off x="3668475" y="1216186"/>
              <a:ext cx="1028772" cy="354902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양호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불량 중 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Default 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양호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9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54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Panel"/>
          <p:cNvSpPr/>
          <p:nvPr/>
        </p:nvSpPr>
        <p:spPr>
          <a:xfrm>
            <a:off x="342534" y="2870522"/>
            <a:ext cx="8426890" cy="111729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6" name="Labeled Field"/>
          <p:cNvGrpSpPr/>
          <p:nvPr/>
        </p:nvGrpSpPr>
        <p:grpSpPr>
          <a:xfrm>
            <a:off x="393896" y="1499215"/>
            <a:ext cx="2861180" cy="256509"/>
            <a:chOff x="551270" y="2032077"/>
            <a:chExt cx="2861180" cy="256509"/>
          </a:xfrm>
        </p:grpSpPr>
        <p:sp>
          <p:nvSpPr>
            <p:cNvPr id="157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ctr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>
                  <a:solidFill>
                    <a:srgbClr val="000000"/>
                  </a:solidFill>
                  <a:latin typeface="맑은 고딕" panose="020B0503020000020004" pitchFamily="50" charset="-127"/>
                </a:rPr>
                <a:t>P-220724-03</a:t>
              </a:r>
            </a:p>
          </p:txBody>
        </p:sp>
        <p:sp>
          <p:nvSpPr>
            <p:cNvPr id="162" name="Label"/>
            <p:cNvSpPr txBox="1"/>
            <p:nvPr/>
          </p:nvSpPr>
          <p:spPr>
            <a:xfrm>
              <a:off x="551270" y="2032106"/>
              <a:ext cx="1173444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 b="1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생산의뢰번호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3" name="Labeled Field"/>
          <p:cNvGrpSpPr/>
          <p:nvPr/>
        </p:nvGrpSpPr>
        <p:grpSpPr>
          <a:xfrm>
            <a:off x="3418838" y="1499215"/>
            <a:ext cx="2695848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164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5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품목코드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6" name="Labeled Field"/>
          <p:cNvGrpSpPr/>
          <p:nvPr/>
        </p:nvGrpSpPr>
        <p:grpSpPr>
          <a:xfrm>
            <a:off x="565455" y="1775096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167" name="Text Box"/>
            <p:cNvSpPr/>
            <p:nvPr/>
          </p:nvSpPr>
          <p:spPr>
            <a:xfrm>
              <a:off x="1718100" y="2032077"/>
              <a:ext cx="1694350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8" name="Label"/>
            <p:cNvSpPr txBox="1"/>
            <p:nvPr/>
          </p:nvSpPr>
          <p:spPr>
            <a:xfrm>
              <a:off x="716602" y="2032106"/>
              <a:ext cx="965856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형태코드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9" name="Labeled Field"/>
          <p:cNvGrpSpPr/>
          <p:nvPr/>
        </p:nvGrpSpPr>
        <p:grpSpPr>
          <a:xfrm>
            <a:off x="3425065" y="1775096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175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2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재질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-MILL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3" name="Labeled Field"/>
          <p:cNvGrpSpPr/>
          <p:nvPr/>
        </p:nvGrpSpPr>
        <p:grpSpPr>
          <a:xfrm>
            <a:off x="6094342" y="1775096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84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5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호칭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6" name="Labeled Field"/>
          <p:cNvGrpSpPr/>
          <p:nvPr/>
        </p:nvGrpSpPr>
        <p:grpSpPr>
          <a:xfrm>
            <a:off x="652002" y="2047224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87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8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실두께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9" name="Labeled Field"/>
          <p:cNvGrpSpPr/>
          <p:nvPr/>
        </p:nvGrpSpPr>
        <p:grpSpPr>
          <a:xfrm>
            <a:off x="3511612" y="2047224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90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1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폭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2" name="Labeled Field"/>
          <p:cNvGrpSpPr/>
          <p:nvPr/>
        </p:nvGrpSpPr>
        <p:grpSpPr>
          <a:xfrm>
            <a:off x="3511612" y="2338570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93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4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지시컷팅수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5" name="Labeled Field"/>
          <p:cNvGrpSpPr/>
          <p:nvPr/>
        </p:nvGrpSpPr>
        <p:grpSpPr>
          <a:xfrm>
            <a:off x="652002" y="2330368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96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7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latin typeface="Segoe UI" panose="020B0502040204020203" pitchFamily="34" charset="0"/>
                  <a:cs typeface="Segoe UI" panose="020B0502040204020203" pitchFamily="34" charset="0"/>
                </a:rPr>
                <a:t>지시폭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8" name="Labeled Field"/>
          <p:cNvGrpSpPr/>
          <p:nvPr/>
        </p:nvGrpSpPr>
        <p:grpSpPr>
          <a:xfrm>
            <a:off x="565457" y="3011227"/>
            <a:ext cx="2690044" cy="256509"/>
            <a:chOff x="711187" y="2032077"/>
            <a:chExt cx="2525196" cy="256509"/>
          </a:xfrm>
          <a:solidFill>
            <a:schemeClr val="bg1"/>
          </a:solidFill>
        </p:grpSpPr>
        <p:sp>
          <p:nvSpPr>
            <p:cNvPr id="19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0" name="Label"/>
            <p:cNvSpPr txBox="1"/>
            <p:nvPr/>
          </p:nvSpPr>
          <p:spPr>
            <a:xfrm>
              <a:off x="711187" y="2032106"/>
              <a:ext cx="932210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투입코일 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1" name="Labeled Field"/>
          <p:cNvGrpSpPr/>
          <p:nvPr/>
        </p:nvGrpSpPr>
        <p:grpSpPr>
          <a:xfrm>
            <a:off x="6001568" y="3011227"/>
            <a:ext cx="2695848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202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3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품목코드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4" name="Labeled Field"/>
          <p:cNvGrpSpPr/>
          <p:nvPr/>
        </p:nvGrpSpPr>
        <p:grpSpPr>
          <a:xfrm>
            <a:off x="565455" y="3296764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205" name="Text Box"/>
            <p:cNvSpPr/>
            <p:nvPr/>
          </p:nvSpPr>
          <p:spPr>
            <a:xfrm>
              <a:off x="1718100" y="2032077"/>
              <a:ext cx="1694350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6" name="Label"/>
            <p:cNvSpPr txBox="1"/>
            <p:nvPr/>
          </p:nvSpPr>
          <p:spPr>
            <a:xfrm>
              <a:off x="716602" y="2032106"/>
              <a:ext cx="965856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형태코드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7" name="Labeled Field"/>
          <p:cNvGrpSpPr/>
          <p:nvPr/>
        </p:nvGrpSpPr>
        <p:grpSpPr>
          <a:xfrm>
            <a:off x="3415921" y="3296764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208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9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재질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-MILL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0" name="Labeled Field"/>
          <p:cNvGrpSpPr/>
          <p:nvPr/>
        </p:nvGrpSpPr>
        <p:grpSpPr>
          <a:xfrm>
            <a:off x="6094342" y="3296764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211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2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호칭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3" name="Labeled Field"/>
          <p:cNvGrpSpPr/>
          <p:nvPr/>
        </p:nvGrpSpPr>
        <p:grpSpPr>
          <a:xfrm>
            <a:off x="652002" y="3568892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214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5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실두께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6" name="Labeled Field"/>
          <p:cNvGrpSpPr/>
          <p:nvPr/>
        </p:nvGrpSpPr>
        <p:grpSpPr>
          <a:xfrm>
            <a:off x="3511612" y="3568892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217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8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폭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0" name="Labeled Field"/>
          <p:cNvGrpSpPr/>
          <p:nvPr/>
        </p:nvGrpSpPr>
        <p:grpSpPr>
          <a:xfrm>
            <a:off x="6094342" y="3569003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221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2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중량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7" name="TextBox 226"/>
          <p:cNvSpPr txBox="1"/>
          <p:nvPr/>
        </p:nvSpPr>
        <p:spPr>
          <a:xfrm>
            <a:off x="396620" y="2780928"/>
            <a:ext cx="10231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투입코일 정보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90834" y="4004395"/>
            <a:ext cx="10231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품질 정보</a:t>
            </a:r>
          </a:p>
        </p:txBody>
      </p:sp>
    </p:spTree>
    <p:extLst>
      <p:ext uri="{BB962C8B-B14F-4D97-AF65-F5344CB8AC3E}">
        <p14:creationId xmlns:p14="http://schemas.microsoft.com/office/powerpoint/2010/main" val="1674153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799324"/>
              </p:ext>
            </p:extLst>
          </p:nvPr>
        </p:nvGraphicFramePr>
        <p:xfrm>
          <a:off x="288462" y="1990266"/>
          <a:ext cx="5240602" cy="3611880"/>
        </p:xfrm>
        <a:graphic>
          <a:graphicData uri="http://schemas.openxmlformats.org/drawingml/2006/table">
            <a:tbl>
              <a:tblPr/>
              <a:tblGrid>
                <a:gridCol w="331106">
                  <a:extLst>
                    <a:ext uri="{9D8B030D-6E8A-4147-A177-3AD203B41FA5}">
                      <a16:colId xmlns:a16="http://schemas.microsoft.com/office/drawing/2014/main" val="869052200"/>
                    </a:ext>
                  </a:extLst>
                </a:gridCol>
                <a:gridCol w="877048">
                  <a:extLst>
                    <a:ext uri="{9D8B030D-6E8A-4147-A177-3AD203B41FA5}">
                      <a16:colId xmlns:a16="http://schemas.microsoft.com/office/drawing/2014/main" val="182437812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7335480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85303737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58154710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781533416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618312272"/>
                    </a:ext>
                  </a:extLst>
                </a:gridCol>
                <a:gridCol w="547931">
                  <a:extLst>
                    <a:ext uri="{9D8B030D-6E8A-4147-A177-3AD203B41FA5}">
                      <a16:colId xmlns:a16="http://schemas.microsoft.com/office/drawing/2014/main" val="3081052820"/>
                    </a:ext>
                  </a:extLst>
                </a:gridCol>
                <a:gridCol w="532189">
                  <a:extLst>
                    <a:ext uri="{9D8B030D-6E8A-4147-A177-3AD203B41FA5}">
                      <a16:colId xmlns:a16="http://schemas.microsoft.com/office/drawing/2014/main" val="6298370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그룹번호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의뢰번호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중분류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호칭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21167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G-230209-001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P-220724-01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57696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P-220724-02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29304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G-230209-002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P-220724-03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84963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P-220725-01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93049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G-230209-003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P-220725-02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72435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P-220725-03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40078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P-220725-04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37531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P-220726-01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33592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S0-220724-01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60957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G-230208-001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S0-220725-01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16484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S0-220725-02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2018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S0-220725-03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02738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S0-220725-04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22980"/>
                  </a:ext>
                </a:extLst>
              </a:tr>
            </a:tbl>
          </a:graphicData>
        </a:graphic>
      </p:graphicFrame>
      <p:sp>
        <p:nvSpPr>
          <p:cNvPr id="27" name="Panel"/>
          <p:cNvSpPr/>
          <p:nvPr/>
        </p:nvSpPr>
        <p:spPr>
          <a:xfrm>
            <a:off x="185964" y="915854"/>
            <a:ext cx="8655467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712132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현장관리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투입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조관의 투입공정에 대하여 작업지시 조회 및 투입 정보를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29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단말기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투입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927159" y="917172"/>
            <a:ext cx="928041" cy="190308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작업지시 목록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그룹번호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생산의뢰번호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구분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중분류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관경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호칭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(A),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외경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길이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실제두께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속수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B/D,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낱본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합계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실제중량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실제중량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(kg))</a:t>
            </a:r>
          </a:p>
        </p:txBody>
      </p:sp>
      <p:sp>
        <p:nvSpPr>
          <p:cNvPr id="10" name="Button"/>
          <p:cNvSpPr/>
          <p:nvPr/>
        </p:nvSpPr>
        <p:spPr>
          <a:xfrm>
            <a:off x="271692" y="1021572"/>
            <a:ext cx="1062733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라인선택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Button"/>
          <p:cNvSpPr/>
          <p:nvPr/>
        </p:nvSpPr>
        <p:spPr>
          <a:xfrm>
            <a:off x="1514003" y="1021572"/>
            <a:ext cx="1062733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작업자선택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100" y="1684623"/>
            <a:ext cx="50329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작업지시 목록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45088" y="1684623"/>
            <a:ext cx="2966046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투입소재 정보</a:t>
            </a:r>
          </a:p>
        </p:txBody>
      </p:sp>
      <p:sp>
        <p:nvSpPr>
          <p:cNvPr id="31" name="Panel"/>
          <p:cNvSpPr/>
          <p:nvPr/>
        </p:nvSpPr>
        <p:spPr>
          <a:xfrm>
            <a:off x="6759475" y="4213357"/>
            <a:ext cx="923513" cy="214069"/>
          </a:xfrm>
          <a:prstGeom prst="rect">
            <a:avLst/>
          </a:prstGeom>
          <a:solidFill>
            <a:srgbClr val="FFFF0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10780" y="4197281"/>
            <a:ext cx="1020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스켈프 </a:t>
            </a:r>
            <a:r>
              <a:rPr lang="en-US" altLang="ko-KR" sz="1000">
                <a:latin typeface="+mn-ea"/>
                <a:ea typeface="+mn-ea"/>
              </a:rPr>
              <a:t>Lot No </a:t>
            </a:r>
            <a:endParaRPr lang="ko-KR" altLang="en-US" sz="1000"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957831"/>
              </p:ext>
            </p:extLst>
          </p:nvPr>
        </p:nvGraphicFramePr>
        <p:xfrm>
          <a:off x="5835163" y="1982591"/>
          <a:ext cx="2875972" cy="1492607"/>
        </p:xfrm>
        <a:graphic>
          <a:graphicData uri="http://schemas.openxmlformats.org/drawingml/2006/table">
            <a:tbl>
              <a:tblPr/>
              <a:tblGrid>
                <a:gridCol w="718993">
                  <a:extLst>
                    <a:ext uri="{9D8B030D-6E8A-4147-A177-3AD203B41FA5}">
                      <a16:colId xmlns:a16="http://schemas.microsoft.com/office/drawing/2014/main" val="3234577381"/>
                    </a:ext>
                  </a:extLst>
                </a:gridCol>
                <a:gridCol w="718993">
                  <a:extLst>
                    <a:ext uri="{9D8B030D-6E8A-4147-A177-3AD203B41FA5}">
                      <a16:colId xmlns:a16="http://schemas.microsoft.com/office/drawing/2014/main" val="1816749571"/>
                    </a:ext>
                  </a:extLst>
                </a:gridCol>
                <a:gridCol w="845623">
                  <a:extLst>
                    <a:ext uri="{9D8B030D-6E8A-4147-A177-3AD203B41FA5}">
                      <a16:colId xmlns:a16="http://schemas.microsoft.com/office/drawing/2014/main" val="886670904"/>
                    </a:ext>
                  </a:extLst>
                </a:gridCol>
                <a:gridCol w="592363">
                  <a:extLst>
                    <a:ext uri="{9D8B030D-6E8A-4147-A177-3AD203B41FA5}">
                      <a16:colId xmlns:a16="http://schemas.microsoft.com/office/drawing/2014/main" val="2043628118"/>
                    </a:ext>
                  </a:extLst>
                </a:gridCol>
              </a:tblGrid>
              <a:tr h="226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품목코드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형태코드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재질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MILL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호칭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506418"/>
                  </a:ext>
                </a:extLst>
              </a:tr>
              <a:tr h="2532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940160"/>
                  </a:ext>
                </a:extLst>
              </a:tr>
              <a:tr h="2532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8693"/>
                  </a:ext>
                </a:extLst>
              </a:tr>
              <a:tr h="2532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399181"/>
                  </a:ext>
                </a:extLst>
              </a:tr>
              <a:tr h="2532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623939"/>
                  </a:ext>
                </a:extLst>
              </a:tr>
              <a:tr h="2532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365403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553216"/>
              </p:ext>
            </p:extLst>
          </p:nvPr>
        </p:nvGraphicFramePr>
        <p:xfrm>
          <a:off x="5870557" y="4500247"/>
          <a:ext cx="3840680" cy="754380"/>
        </p:xfrm>
        <a:graphic>
          <a:graphicData uri="http://schemas.openxmlformats.org/drawingml/2006/table">
            <a:tbl>
              <a:tblPr/>
              <a:tblGrid>
                <a:gridCol w="370423">
                  <a:extLst>
                    <a:ext uri="{9D8B030D-6E8A-4147-A177-3AD203B41FA5}">
                      <a16:colId xmlns:a16="http://schemas.microsoft.com/office/drawing/2014/main" val="3234577381"/>
                    </a:ext>
                  </a:extLst>
                </a:gridCol>
                <a:gridCol w="495751">
                  <a:extLst>
                    <a:ext uri="{9D8B030D-6E8A-4147-A177-3AD203B41FA5}">
                      <a16:colId xmlns:a16="http://schemas.microsoft.com/office/drawing/2014/main" val="2653067750"/>
                    </a:ext>
                  </a:extLst>
                </a:gridCol>
                <a:gridCol w="495751">
                  <a:extLst>
                    <a:ext uri="{9D8B030D-6E8A-4147-A177-3AD203B41FA5}">
                      <a16:colId xmlns:a16="http://schemas.microsoft.com/office/drawing/2014/main" val="4231197348"/>
                    </a:ext>
                  </a:extLst>
                </a:gridCol>
                <a:gridCol w="495751">
                  <a:extLst>
                    <a:ext uri="{9D8B030D-6E8A-4147-A177-3AD203B41FA5}">
                      <a16:colId xmlns:a16="http://schemas.microsoft.com/office/drawing/2014/main" val="1816749571"/>
                    </a:ext>
                  </a:extLst>
                </a:gridCol>
                <a:gridCol w="495751">
                  <a:extLst>
                    <a:ext uri="{9D8B030D-6E8A-4147-A177-3AD203B41FA5}">
                      <a16:colId xmlns:a16="http://schemas.microsoft.com/office/drawing/2014/main" val="886670904"/>
                    </a:ext>
                  </a:extLst>
                </a:gridCol>
                <a:gridCol w="495751">
                  <a:extLst>
                    <a:ext uri="{9D8B030D-6E8A-4147-A177-3AD203B41FA5}">
                      <a16:colId xmlns:a16="http://schemas.microsoft.com/office/drawing/2014/main" val="2043628118"/>
                    </a:ext>
                  </a:extLst>
                </a:gridCol>
                <a:gridCol w="495751">
                  <a:extLst>
                    <a:ext uri="{9D8B030D-6E8A-4147-A177-3AD203B41FA5}">
                      <a16:colId xmlns:a16="http://schemas.microsoft.com/office/drawing/2014/main" val="272250225"/>
                    </a:ext>
                  </a:extLst>
                </a:gridCol>
                <a:gridCol w="495751">
                  <a:extLst>
                    <a:ext uri="{9D8B030D-6E8A-4147-A177-3AD203B41FA5}">
                      <a16:colId xmlns:a16="http://schemas.microsoft.com/office/drawing/2014/main" val="666989794"/>
                    </a:ext>
                  </a:extLst>
                </a:gridCol>
              </a:tblGrid>
              <a:tr h="21628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품목코드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형태코드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재질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MILL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호칭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투입중량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506418"/>
                  </a:ext>
                </a:extLst>
              </a:tr>
              <a:tr h="205254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1,964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940160"/>
                  </a:ext>
                </a:extLst>
              </a:tr>
              <a:tr h="216287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8693"/>
                  </a:ext>
                </a:extLst>
              </a:tr>
            </a:tbl>
          </a:graphicData>
        </a:graphic>
      </p:graphicFrame>
      <p:sp>
        <p:nvSpPr>
          <p:cNvPr id="35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7746578" y="4185615"/>
            <a:ext cx="964558" cy="225862"/>
          </a:xfrm>
          <a:prstGeom prst="roundRect">
            <a:avLst>
              <a:gd name="adj" fmla="val 8776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재고에서 선택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7" name="Panel"/>
          <p:cNvSpPr/>
          <p:nvPr/>
        </p:nvSpPr>
        <p:spPr>
          <a:xfrm>
            <a:off x="3715805" y="1716775"/>
            <a:ext cx="504056" cy="214069"/>
          </a:xfrm>
          <a:prstGeom prst="rect">
            <a:avLst/>
          </a:prstGeom>
          <a:solidFill>
            <a:srgbClr val="92D05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완료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Panel"/>
          <p:cNvSpPr/>
          <p:nvPr/>
        </p:nvSpPr>
        <p:spPr>
          <a:xfrm>
            <a:off x="4262395" y="1716775"/>
            <a:ext cx="504056" cy="214069"/>
          </a:xfrm>
          <a:prstGeom prst="rect">
            <a:avLst/>
          </a:prstGeom>
          <a:solidFill>
            <a:srgbClr val="FFFF0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진행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Panel"/>
          <p:cNvSpPr/>
          <p:nvPr/>
        </p:nvSpPr>
        <p:spPr>
          <a:xfrm>
            <a:off x="4808984" y="1716775"/>
            <a:ext cx="504056" cy="214069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확정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89923" y="3835988"/>
            <a:ext cx="2921211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투입 스켈프 정보</a:t>
            </a:r>
          </a:p>
        </p:txBody>
      </p:sp>
      <p:grpSp>
        <p:nvGrpSpPr>
          <p:cNvPr id="4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80492" y="2408156"/>
            <a:ext cx="131556" cy="131556"/>
            <a:chOff x="554563" y="2632644"/>
            <a:chExt cx="131556" cy="131556"/>
          </a:xfrm>
        </p:grpSpPr>
        <p:sp>
          <p:nvSpPr>
            <p:cNvPr id="43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380492" y="2628320"/>
            <a:ext cx="131556" cy="131556"/>
            <a:chOff x="554563" y="2632644"/>
            <a:chExt cx="131556" cy="131556"/>
          </a:xfrm>
        </p:grpSpPr>
        <p:sp>
          <p:nvSpPr>
            <p:cNvPr id="47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380492" y="2848484"/>
            <a:ext cx="131556" cy="131556"/>
            <a:chOff x="554563" y="2632644"/>
            <a:chExt cx="131556" cy="131556"/>
          </a:xfrm>
        </p:grpSpPr>
        <p:sp>
          <p:nvSpPr>
            <p:cNvPr id="50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380492" y="3068648"/>
            <a:ext cx="131556" cy="131556"/>
            <a:chOff x="554563" y="2632644"/>
            <a:chExt cx="131556" cy="131556"/>
          </a:xfrm>
        </p:grpSpPr>
        <p:sp>
          <p:nvSpPr>
            <p:cNvPr id="54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380492" y="3288812"/>
            <a:ext cx="131556" cy="131556"/>
            <a:chOff x="554563" y="2632644"/>
            <a:chExt cx="131556" cy="131556"/>
          </a:xfrm>
        </p:grpSpPr>
        <p:sp>
          <p:nvSpPr>
            <p:cNvPr id="60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380492" y="3508976"/>
            <a:ext cx="131556" cy="131556"/>
            <a:chOff x="554563" y="2632644"/>
            <a:chExt cx="131556" cy="131556"/>
          </a:xfrm>
        </p:grpSpPr>
        <p:sp>
          <p:nvSpPr>
            <p:cNvPr id="63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380492" y="3729140"/>
            <a:ext cx="131556" cy="131556"/>
            <a:chOff x="554563" y="2632644"/>
            <a:chExt cx="131556" cy="131556"/>
          </a:xfrm>
        </p:grpSpPr>
        <p:sp>
          <p:nvSpPr>
            <p:cNvPr id="66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380492" y="3949304"/>
            <a:ext cx="131556" cy="131556"/>
            <a:chOff x="554563" y="2632644"/>
            <a:chExt cx="131556" cy="131556"/>
          </a:xfrm>
        </p:grpSpPr>
        <p:sp>
          <p:nvSpPr>
            <p:cNvPr id="69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380492" y="4169468"/>
            <a:ext cx="131556" cy="131556"/>
            <a:chOff x="554563" y="2632644"/>
            <a:chExt cx="131556" cy="131556"/>
          </a:xfrm>
        </p:grpSpPr>
        <p:sp>
          <p:nvSpPr>
            <p:cNvPr id="72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380492" y="4389632"/>
            <a:ext cx="131556" cy="131556"/>
            <a:chOff x="554563" y="2632644"/>
            <a:chExt cx="131556" cy="131556"/>
          </a:xfrm>
        </p:grpSpPr>
        <p:sp>
          <p:nvSpPr>
            <p:cNvPr id="75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380492" y="4609796"/>
            <a:ext cx="131556" cy="131556"/>
            <a:chOff x="554563" y="2632644"/>
            <a:chExt cx="131556" cy="131556"/>
          </a:xfrm>
        </p:grpSpPr>
        <p:sp>
          <p:nvSpPr>
            <p:cNvPr id="78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380492" y="4829960"/>
            <a:ext cx="131556" cy="131556"/>
            <a:chOff x="554563" y="2632644"/>
            <a:chExt cx="131556" cy="131556"/>
          </a:xfrm>
        </p:grpSpPr>
        <p:sp>
          <p:nvSpPr>
            <p:cNvPr id="82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4"/>
            </p:custDataLst>
          </p:nvPr>
        </p:nvGrpSpPr>
        <p:grpSpPr>
          <a:xfrm>
            <a:off x="380492" y="5050122"/>
            <a:ext cx="131556" cy="131556"/>
            <a:chOff x="554563" y="2632644"/>
            <a:chExt cx="131556" cy="131556"/>
          </a:xfrm>
        </p:grpSpPr>
        <p:sp>
          <p:nvSpPr>
            <p:cNvPr id="85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7" name="Button"/>
          <p:cNvSpPr/>
          <p:nvPr/>
        </p:nvSpPr>
        <p:spPr>
          <a:xfrm>
            <a:off x="5009249" y="1021572"/>
            <a:ext cx="1239895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투입완료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Button"/>
          <p:cNvSpPr/>
          <p:nvPr/>
        </p:nvSpPr>
        <p:spPr>
          <a:xfrm>
            <a:off x="6424311" y="1021572"/>
            <a:ext cx="1003942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비가동 시작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Button">
            <a:hlinkClick r:id="rId33" action="ppaction://hlinksldjump"/>
          </p:cNvPr>
          <p:cNvSpPr/>
          <p:nvPr/>
        </p:nvSpPr>
        <p:spPr>
          <a:xfrm>
            <a:off x="7603420" y="1029300"/>
            <a:ext cx="1111482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측정정보입력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1" name="Scrollbar" descr="&lt;SmartSettings&gt;&lt;SmartResize enabled=&quot;True&quot; minWidth=&quot;60&quot; minHeight=&quot;7&quot; /&gt;&lt;/SmartSettings&gt;"/>
          <p:cNvGrpSpPr/>
          <p:nvPr>
            <p:custDataLst>
              <p:tags r:id="rId15"/>
            </p:custDataLst>
          </p:nvPr>
        </p:nvGrpSpPr>
        <p:grpSpPr>
          <a:xfrm>
            <a:off x="271693" y="5231485"/>
            <a:ext cx="5257369" cy="355467"/>
            <a:chOff x="595686" y="3155457"/>
            <a:chExt cx="2304356" cy="144017"/>
          </a:xfrm>
          <a:solidFill>
            <a:srgbClr val="FFFFFF"/>
          </a:solidFill>
        </p:grpSpPr>
        <p:sp>
          <p:nvSpPr>
            <p:cNvPr id="92" name="Track"/>
            <p:cNvSpPr/>
            <p:nvPr/>
          </p:nvSpPr>
          <p:spPr>
            <a:xfrm>
              <a:off x="595686" y="3155457"/>
              <a:ext cx="2304356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Scroll Thumb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26"/>
              </p:custDataLst>
            </p:nvPr>
          </p:nvSpPr>
          <p:spPr>
            <a:xfrm>
              <a:off x="667159" y="3167884"/>
              <a:ext cx="1759457" cy="11916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Chevron" descr="&lt;SmartSettings&gt;&lt;SmartResize anchorLeft=&quot;Absolute&quot; anchorTop=&quot;None&quot; anchorRight=&quot;None&quot; anchorBottom=&quot;None&quot; /&gt;&lt;/SmartSettings&gt;"/>
            <p:cNvSpPr>
              <a:spLocks noChangeAspect="1"/>
            </p:cNvSpPr>
            <p:nvPr>
              <p:custDataLst>
                <p:tags r:id="rId27"/>
              </p:custDataLst>
            </p:nvPr>
          </p:nvSpPr>
          <p:spPr bwMode="auto">
            <a:xfrm rot="5400000" flipH="1">
              <a:off x="616620" y="3219538"/>
              <a:ext cx="25932" cy="1585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Chevro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8"/>
              </p:custDataLst>
            </p:nvPr>
          </p:nvSpPr>
          <p:spPr bwMode="auto">
            <a:xfrm rot="16200000" flipH="1">
              <a:off x="2854566" y="3219538"/>
              <a:ext cx="25933" cy="1585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Card"/>
          <p:cNvSpPr/>
          <p:nvPr/>
        </p:nvSpPr>
        <p:spPr>
          <a:xfrm>
            <a:off x="2746832" y="1021572"/>
            <a:ext cx="2206168" cy="278395"/>
          </a:xfrm>
          <a:prstGeom prst="roundRect">
            <a:avLst>
              <a:gd name="adj" fmla="val 1433"/>
            </a:avLst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2023-02-03</a:t>
            </a:r>
            <a:endParaRPr 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7" name="Card"/>
          <p:cNvSpPr/>
          <p:nvPr/>
        </p:nvSpPr>
        <p:spPr>
          <a:xfrm>
            <a:off x="2746832" y="1357453"/>
            <a:ext cx="2206168" cy="278395"/>
          </a:xfrm>
          <a:prstGeom prst="roundRect">
            <a:avLst>
              <a:gd name="adj" fmla="val 1433"/>
            </a:avLst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조관</a:t>
            </a:r>
            <a:r>
              <a:rPr lang="en-US" altLang="ko-KR" sz="1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_1</a:t>
            </a:r>
            <a:r>
              <a:rPr lang="ko-KR" altLang="en-US" sz="1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라인</a:t>
            </a:r>
            <a:r>
              <a:rPr lang="en-US" altLang="ko-KR" sz="1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홍길동</a:t>
            </a:r>
            <a:endParaRPr lang="en-US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1" name="Tooltip" descr="&lt;SmartSettings&gt;&lt;SmartResize enabled=&quot;True&quot; minWidth=&quot;6&quot; minHeight=&quot;20&quot; /&gt;&lt;/SmartSettings&gt;"/>
          <p:cNvGrpSpPr/>
          <p:nvPr>
            <p:custDataLst>
              <p:tags r:id="rId16"/>
            </p:custDataLst>
          </p:nvPr>
        </p:nvGrpSpPr>
        <p:grpSpPr>
          <a:xfrm>
            <a:off x="3865174" y="656090"/>
            <a:ext cx="2937664" cy="421584"/>
            <a:chOff x="-156296" y="1525297"/>
            <a:chExt cx="2937664" cy="421584"/>
          </a:xfrm>
          <a:solidFill>
            <a:srgbClr val="FFFFCC"/>
          </a:solidFill>
        </p:grpSpPr>
        <p:sp>
          <p:nvSpPr>
            <p:cNvPr id="102" name="Box" descr="&lt;Tags&gt;&lt;SMARTRESIZEANCHORS&gt;None,Absolute,Absolute,Absolute&lt;/SMARTRESIZEANCHORS&gt;&lt;/Tags&gt;"/>
            <p:cNvSpPr/>
            <p:nvPr/>
          </p:nvSpPr>
          <p:spPr>
            <a:xfrm>
              <a:off x="-156296" y="1525297"/>
              <a:ext cx="2937664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선택한 작업지시 건 투입완료로 상태 변경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스켈프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가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개 이상 없을 경우 투입완료 처리 불가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4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Tooltip" descr="&lt;SmartSettings&gt;&lt;SmartResize enabled=&quot;True&quot; minWidth=&quot;13&quot; minHeight=&quot;8&quot; /&gt;&lt;/SmartSettings&gt;"/>
          <p:cNvGrpSpPr/>
          <p:nvPr>
            <p:custDataLst>
              <p:tags r:id="rId17"/>
            </p:custDataLst>
          </p:nvPr>
        </p:nvGrpSpPr>
        <p:grpSpPr>
          <a:xfrm>
            <a:off x="8740003" y="4082210"/>
            <a:ext cx="1049712" cy="354902"/>
            <a:chOff x="2674545" y="1143209"/>
            <a:chExt cx="1049712" cy="354902"/>
          </a:xfrm>
          <a:solidFill>
            <a:srgbClr val="FFFFCC"/>
          </a:solidFill>
        </p:grpSpPr>
        <p:sp>
          <p:nvSpPr>
            <p:cNvPr id="99" name="Box" descr="&lt;Tags&gt;&lt;SMARTRESIZEANCHORS&gt;Absolute,Absolute,Absolute,None&lt;/SMARTRESIZEANCHORS&gt;&lt;/Tags&gt;"/>
            <p:cNvSpPr/>
            <p:nvPr/>
          </p:nvSpPr>
          <p:spPr>
            <a:xfrm>
              <a:off x="2741237" y="1143209"/>
              <a:ext cx="983020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반제품 재고선택 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팝업 구동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5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Tooltip" descr="&lt;SmartSettings&gt;&lt;SmartResize enabled=&quot;True&quot; minWidth=&quot;6&quot; minHeight=&quot;20&quot; /&gt;&lt;/SmartSettings&gt;"/>
          <p:cNvGrpSpPr/>
          <p:nvPr>
            <p:custDataLst>
              <p:tags r:id="rId18"/>
            </p:custDataLst>
          </p:nvPr>
        </p:nvGrpSpPr>
        <p:grpSpPr>
          <a:xfrm>
            <a:off x="7017261" y="3802634"/>
            <a:ext cx="1608147" cy="421592"/>
            <a:chOff x="930019" y="1525289"/>
            <a:chExt cx="1608147" cy="421592"/>
          </a:xfrm>
          <a:solidFill>
            <a:srgbClr val="FFFFCC"/>
          </a:solidFill>
        </p:grpSpPr>
        <p:sp>
          <p:nvSpPr>
            <p:cNvPr id="107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25"/>
              </p:custDataLst>
            </p:nvPr>
          </p:nvSpPr>
          <p:spPr>
            <a:xfrm>
              <a:off x="930019" y="1525289"/>
              <a:ext cx="1608147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스켈프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QR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스캔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자동 검색 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endParaRPr>
            </a:p>
            <a:p>
              <a:pPr algn="ctr"/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그리드에 추가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9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7473280" y="5296287"/>
            <a:ext cx="602967" cy="225862"/>
          </a:xfrm>
          <a:prstGeom prst="roundRect">
            <a:avLst>
              <a:gd name="adj" fmla="val 8776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저장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10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107900" y="5296287"/>
            <a:ext cx="602967" cy="225862"/>
          </a:xfrm>
          <a:prstGeom prst="roundRect">
            <a:avLst>
              <a:gd name="adj" fmla="val 8776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삭제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1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9"/>
            </p:custDataLst>
          </p:nvPr>
        </p:nvGrpSpPr>
        <p:grpSpPr>
          <a:xfrm>
            <a:off x="5953881" y="4578358"/>
            <a:ext cx="131556" cy="131556"/>
            <a:chOff x="554563" y="2632644"/>
            <a:chExt cx="131556" cy="131556"/>
          </a:xfrm>
        </p:grpSpPr>
        <p:sp>
          <p:nvSpPr>
            <p:cNvPr id="112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4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0"/>
            </p:custDataLst>
          </p:nvPr>
        </p:nvGrpSpPr>
        <p:grpSpPr>
          <a:xfrm>
            <a:off x="5953881" y="4807324"/>
            <a:ext cx="131556" cy="131556"/>
            <a:chOff x="554563" y="2632644"/>
            <a:chExt cx="131556" cy="131556"/>
          </a:xfrm>
        </p:grpSpPr>
        <p:sp>
          <p:nvSpPr>
            <p:cNvPr id="116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1"/>
            </p:custDataLst>
          </p:nvPr>
        </p:nvGrpSpPr>
        <p:grpSpPr>
          <a:xfrm>
            <a:off x="5953881" y="5046448"/>
            <a:ext cx="131556" cy="131556"/>
            <a:chOff x="554563" y="2632644"/>
            <a:chExt cx="131556" cy="131556"/>
          </a:xfrm>
        </p:grpSpPr>
        <p:sp>
          <p:nvSpPr>
            <p:cNvPr id="119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88462" y="2817788"/>
            <a:ext cx="5148341" cy="2201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5964" y="5675140"/>
            <a:ext cx="8655467" cy="5461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32257" y="5727049"/>
            <a:ext cx="8378609" cy="466148"/>
          </a:xfrm>
          <a:prstGeom prst="rect">
            <a:avLst/>
          </a:prstGeom>
        </p:spPr>
      </p:pic>
      <p:grpSp>
        <p:nvGrpSpPr>
          <p:cNvPr id="129" name="Tooltip" descr="&lt;SmartSettings&gt;&lt;SmartResize enabled=&quot;True&quot; minWidth=&quot;6&quot; minHeight=&quot;20&quot; /&gt;&lt;/SmartSettings&gt;"/>
          <p:cNvGrpSpPr/>
          <p:nvPr>
            <p:custDataLst>
              <p:tags r:id="rId22"/>
            </p:custDataLst>
          </p:nvPr>
        </p:nvGrpSpPr>
        <p:grpSpPr>
          <a:xfrm>
            <a:off x="3279731" y="6209078"/>
            <a:ext cx="2477601" cy="273716"/>
            <a:chOff x="2944060" y="1149496"/>
            <a:chExt cx="2477601" cy="273716"/>
          </a:xfrm>
          <a:solidFill>
            <a:srgbClr val="FFFFCC"/>
          </a:solidFill>
        </p:grpSpPr>
        <p:sp>
          <p:nvSpPr>
            <p:cNvPr id="130" name="Box" descr="&lt;Tags&gt;&lt;SMARTRESIZEANCHORS&gt;Absolute,None,Absolute,Absolute&lt;/SMARTRESIZEANCHORS&gt;&lt;/Tags&gt;"/>
            <p:cNvSpPr/>
            <p:nvPr/>
          </p:nvSpPr>
          <p:spPr>
            <a:xfrm>
              <a:off x="2944060" y="1216186"/>
              <a:ext cx="2477601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작업지시 목록에서 선택한 행의  정보를 제공함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1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32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Cutout"/>
          <p:cNvGrpSpPr/>
          <p:nvPr/>
        </p:nvGrpSpPr>
        <p:grpSpPr>
          <a:xfrm>
            <a:off x="5318750" y="1716775"/>
            <a:ext cx="426338" cy="3870177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14" name="Fill"/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Border"/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4" name="Tooltip" descr="&lt;SmartSettings&gt;&lt;SmartResize enabled=&quot;True&quot; minWidth=&quot;6&quot; minHeight=&quot;20&quot; /&gt;&lt;/SmartSettings&gt;"/>
          <p:cNvGrpSpPr/>
          <p:nvPr>
            <p:custDataLst>
              <p:tags r:id="rId23"/>
            </p:custDataLst>
          </p:nvPr>
        </p:nvGrpSpPr>
        <p:grpSpPr>
          <a:xfrm>
            <a:off x="8467913" y="5285534"/>
            <a:ext cx="1381631" cy="865218"/>
            <a:chOff x="3171020" y="1149496"/>
            <a:chExt cx="1381631" cy="865218"/>
          </a:xfrm>
          <a:solidFill>
            <a:srgbClr val="FFFFCC"/>
          </a:solidFill>
        </p:grpSpPr>
        <p:sp>
          <p:nvSpPr>
            <p:cNvPr id="125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24"/>
              </p:custDataLst>
            </p:nvPr>
          </p:nvSpPr>
          <p:spPr>
            <a:xfrm>
              <a:off x="3171020" y="1216186"/>
              <a:ext cx="1381631" cy="798528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투입중량이 중량보다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작을 경우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해당 스켈프는 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다른 작업에 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잔여 중량만큼 투입 가능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27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Play"/>
          <p:cNvSpPr>
            <a:spLocks noChangeAspect="1" noEditPoints="1"/>
          </p:cNvSpPr>
          <p:nvPr/>
        </p:nvSpPr>
        <p:spPr bwMode="auto">
          <a:xfrm flipH="1">
            <a:off x="2741360" y="1052736"/>
            <a:ext cx="123408" cy="204211"/>
          </a:xfrm>
          <a:custGeom>
            <a:avLst/>
            <a:gdLst>
              <a:gd name="T0" fmla="*/ 0 w 267"/>
              <a:gd name="T1" fmla="*/ 0 h 313"/>
              <a:gd name="T2" fmla="*/ 0 w 267"/>
              <a:gd name="T3" fmla="*/ 313 h 313"/>
              <a:gd name="T4" fmla="*/ 267 w 267"/>
              <a:gd name="T5" fmla="*/ 156 h 313"/>
              <a:gd name="T6" fmla="*/ 0 w 267"/>
              <a:gd name="T7" fmla="*/ 0 h 313"/>
              <a:gd name="T8" fmla="*/ 27 w 267"/>
              <a:gd name="T9" fmla="*/ 46 h 313"/>
              <a:gd name="T10" fmla="*/ 214 w 267"/>
              <a:gd name="T11" fmla="*/ 156 h 313"/>
              <a:gd name="T12" fmla="*/ 27 w 267"/>
              <a:gd name="T13" fmla="*/ 266 h 313"/>
              <a:gd name="T14" fmla="*/ 27 w 267"/>
              <a:gd name="T15" fmla="*/ 4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7" h="313">
                <a:moveTo>
                  <a:pt x="0" y="0"/>
                </a:moveTo>
                <a:lnTo>
                  <a:pt x="0" y="313"/>
                </a:lnTo>
                <a:cubicBezTo>
                  <a:pt x="89" y="261"/>
                  <a:pt x="178" y="209"/>
                  <a:pt x="267" y="156"/>
                </a:cubicBezTo>
                <a:lnTo>
                  <a:pt x="0" y="0"/>
                </a:lnTo>
                <a:close/>
                <a:moveTo>
                  <a:pt x="27" y="46"/>
                </a:moveTo>
                <a:lnTo>
                  <a:pt x="214" y="156"/>
                </a:lnTo>
                <a:lnTo>
                  <a:pt x="27" y="266"/>
                </a:lnTo>
                <a:lnTo>
                  <a:pt x="27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1" name="Play"/>
          <p:cNvSpPr>
            <a:spLocks noChangeAspect="1" noEditPoints="1"/>
          </p:cNvSpPr>
          <p:nvPr/>
        </p:nvSpPr>
        <p:spPr bwMode="auto">
          <a:xfrm>
            <a:off x="4806060" y="1056929"/>
            <a:ext cx="97792" cy="204211"/>
          </a:xfrm>
          <a:custGeom>
            <a:avLst/>
            <a:gdLst>
              <a:gd name="T0" fmla="*/ 0 w 267"/>
              <a:gd name="T1" fmla="*/ 0 h 313"/>
              <a:gd name="T2" fmla="*/ 0 w 267"/>
              <a:gd name="T3" fmla="*/ 313 h 313"/>
              <a:gd name="T4" fmla="*/ 267 w 267"/>
              <a:gd name="T5" fmla="*/ 156 h 313"/>
              <a:gd name="T6" fmla="*/ 0 w 267"/>
              <a:gd name="T7" fmla="*/ 0 h 313"/>
              <a:gd name="T8" fmla="*/ 27 w 267"/>
              <a:gd name="T9" fmla="*/ 46 h 313"/>
              <a:gd name="T10" fmla="*/ 214 w 267"/>
              <a:gd name="T11" fmla="*/ 156 h 313"/>
              <a:gd name="T12" fmla="*/ 27 w 267"/>
              <a:gd name="T13" fmla="*/ 266 h 313"/>
              <a:gd name="T14" fmla="*/ 27 w 267"/>
              <a:gd name="T15" fmla="*/ 4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7" h="313">
                <a:moveTo>
                  <a:pt x="0" y="0"/>
                </a:moveTo>
                <a:lnTo>
                  <a:pt x="0" y="313"/>
                </a:lnTo>
                <a:cubicBezTo>
                  <a:pt x="89" y="261"/>
                  <a:pt x="178" y="209"/>
                  <a:pt x="267" y="156"/>
                </a:cubicBezTo>
                <a:lnTo>
                  <a:pt x="0" y="0"/>
                </a:lnTo>
                <a:close/>
                <a:moveTo>
                  <a:pt x="27" y="46"/>
                </a:moveTo>
                <a:lnTo>
                  <a:pt x="214" y="156"/>
                </a:lnTo>
                <a:lnTo>
                  <a:pt x="27" y="266"/>
                </a:lnTo>
                <a:lnTo>
                  <a:pt x="27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57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5" y="915854"/>
            <a:ext cx="79353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31522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현장관리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투입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 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측정정보입력 팝업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생산의뢰번호별 측정정보를 입력한다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9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단말기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투입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156448" y="917172"/>
            <a:ext cx="1698752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245455"/>
              </p:ext>
            </p:extLst>
          </p:nvPr>
        </p:nvGraphicFramePr>
        <p:xfrm>
          <a:off x="416492" y="1741039"/>
          <a:ext cx="8825932" cy="839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3641">
                  <a:extLst>
                    <a:ext uri="{9D8B030D-6E8A-4147-A177-3AD203B41FA5}">
                      <a16:colId xmlns:a16="http://schemas.microsoft.com/office/drawing/2014/main" val="1697074857"/>
                    </a:ext>
                  </a:extLst>
                </a:gridCol>
                <a:gridCol w="836971">
                  <a:extLst>
                    <a:ext uri="{9D8B030D-6E8A-4147-A177-3AD203B41FA5}">
                      <a16:colId xmlns:a16="http://schemas.microsoft.com/office/drawing/2014/main" val="78650756"/>
                    </a:ext>
                  </a:extLst>
                </a:gridCol>
                <a:gridCol w="525158">
                  <a:extLst>
                    <a:ext uri="{9D8B030D-6E8A-4147-A177-3AD203B41FA5}">
                      <a16:colId xmlns:a16="http://schemas.microsoft.com/office/drawing/2014/main" val="921410727"/>
                    </a:ext>
                  </a:extLst>
                </a:gridCol>
                <a:gridCol w="525158">
                  <a:extLst>
                    <a:ext uri="{9D8B030D-6E8A-4147-A177-3AD203B41FA5}">
                      <a16:colId xmlns:a16="http://schemas.microsoft.com/office/drawing/2014/main" val="4037855591"/>
                    </a:ext>
                  </a:extLst>
                </a:gridCol>
                <a:gridCol w="525158">
                  <a:extLst>
                    <a:ext uri="{9D8B030D-6E8A-4147-A177-3AD203B41FA5}">
                      <a16:colId xmlns:a16="http://schemas.microsoft.com/office/drawing/2014/main" val="534162900"/>
                    </a:ext>
                  </a:extLst>
                </a:gridCol>
                <a:gridCol w="525158">
                  <a:extLst>
                    <a:ext uri="{9D8B030D-6E8A-4147-A177-3AD203B41FA5}">
                      <a16:colId xmlns:a16="http://schemas.microsoft.com/office/drawing/2014/main" val="2565457350"/>
                    </a:ext>
                  </a:extLst>
                </a:gridCol>
                <a:gridCol w="525158">
                  <a:extLst>
                    <a:ext uri="{9D8B030D-6E8A-4147-A177-3AD203B41FA5}">
                      <a16:colId xmlns:a16="http://schemas.microsoft.com/office/drawing/2014/main" val="4204138900"/>
                    </a:ext>
                  </a:extLst>
                </a:gridCol>
                <a:gridCol w="525158">
                  <a:extLst>
                    <a:ext uri="{9D8B030D-6E8A-4147-A177-3AD203B41FA5}">
                      <a16:colId xmlns:a16="http://schemas.microsoft.com/office/drawing/2014/main" val="1810162334"/>
                    </a:ext>
                  </a:extLst>
                </a:gridCol>
                <a:gridCol w="525158">
                  <a:extLst>
                    <a:ext uri="{9D8B030D-6E8A-4147-A177-3AD203B41FA5}">
                      <a16:colId xmlns:a16="http://schemas.microsoft.com/office/drawing/2014/main" val="2160781036"/>
                    </a:ext>
                  </a:extLst>
                </a:gridCol>
                <a:gridCol w="525158">
                  <a:extLst>
                    <a:ext uri="{9D8B030D-6E8A-4147-A177-3AD203B41FA5}">
                      <a16:colId xmlns:a16="http://schemas.microsoft.com/office/drawing/2014/main" val="2952069582"/>
                    </a:ext>
                  </a:extLst>
                </a:gridCol>
                <a:gridCol w="418485">
                  <a:extLst>
                    <a:ext uri="{9D8B030D-6E8A-4147-A177-3AD203B41FA5}">
                      <a16:colId xmlns:a16="http://schemas.microsoft.com/office/drawing/2014/main" val="647082174"/>
                    </a:ext>
                  </a:extLst>
                </a:gridCol>
                <a:gridCol w="525158">
                  <a:extLst>
                    <a:ext uri="{9D8B030D-6E8A-4147-A177-3AD203B41FA5}">
                      <a16:colId xmlns:a16="http://schemas.microsoft.com/office/drawing/2014/main" val="1612881514"/>
                    </a:ext>
                  </a:extLst>
                </a:gridCol>
                <a:gridCol w="418485">
                  <a:extLst>
                    <a:ext uri="{9D8B030D-6E8A-4147-A177-3AD203B41FA5}">
                      <a16:colId xmlns:a16="http://schemas.microsoft.com/office/drawing/2014/main" val="2081805603"/>
                    </a:ext>
                  </a:extLst>
                </a:gridCol>
                <a:gridCol w="772966">
                  <a:extLst>
                    <a:ext uri="{9D8B030D-6E8A-4147-A177-3AD203B41FA5}">
                      <a16:colId xmlns:a16="http://schemas.microsoft.com/office/drawing/2014/main" val="2165491303"/>
                    </a:ext>
                  </a:extLst>
                </a:gridCol>
                <a:gridCol w="708962">
                  <a:extLst>
                    <a:ext uri="{9D8B030D-6E8A-4147-A177-3AD203B41FA5}">
                      <a16:colId xmlns:a16="http://schemas.microsoft.com/office/drawing/2014/main" val="567420440"/>
                    </a:ext>
                  </a:extLst>
                </a:gridCol>
              </a:tblGrid>
              <a:tr h="16788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SKELP </a:t>
                      </a:r>
                      <a:r>
                        <a:rPr lang="ko-KR" altLang="en-US" sz="800" b="1" u="none" strike="noStrike">
                          <a:effectLst/>
                        </a:rPr>
                        <a:t>번호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>
                          <a:effectLst/>
                        </a:rPr>
                        <a:t>외관상태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실측정 두께</a:t>
                      </a:r>
                      <a:r>
                        <a:rPr lang="en-US" altLang="ko-KR" sz="900" b="1" u="none" strike="noStrike">
                          <a:effectLst/>
                        </a:rPr>
                        <a:t>(</a:t>
                      </a:r>
                      <a:r>
                        <a:rPr lang="en-US" sz="900" b="1" u="none" strike="noStrike">
                          <a:effectLst/>
                        </a:rPr>
                        <a:t>MM)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실측정 폭</a:t>
                      </a:r>
                      <a:r>
                        <a:rPr lang="en-US" altLang="ko-KR" sz="900" b="1" u="none" strike="noStrike">
                          <a:effectLst/>
                        </a:rPr>
                        <a:t>(</a:t>
                      </a:r>
                      <a:r>
                        <a:rPr lang="en-US" sz="900" b="1" u="none" strike="noStrike">
                          <a:effectLst/>
                        </a:rPr>
                        <a:t>MM)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>
                          <a:effectLst/>
                        </a:rPr>
                        <a:t>실중량</a:t>
                      </a:r>
                      <a:r>
                        <a:rPr lang="en-US" altLang="ko-KR" sz="800" b="1" u="none" strike="noStrike">
                          <a:effectLst/>
                        </a:rPr>
                        <a:t>(</a:t>
                      </a:r>
                      <a:r>
                        <a:rPr lang="en-US" sz="800" b="1" u="none" strike="noStrike">
                          <a:effectLst/>
                        </a:rPr>
                        <a:t>kg)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전단 절단길이</a:t>
                      </a:r>
                      <a:endParaRPr lang="en-US" altLang="ko-KR" sz="800" b="1" u="none" strike="noStrike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(mm)</a:t>
                      </a:r>
                      <a:endParaRPr lang="ko-KR" altLang="en-US" sz="8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후단 절단길이</a:t>
                      </a:r>
                      <a:endParaRPr lang="en-US" altLang="ko-KR" sz="800" b="1" u="none" strike="noStrike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(mm)</a:t>
                      </a:r>
                      <a:endParaRPr lang="ko-KR" altLang="en-US" sz="8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678132"/>
                  </a:ext>
                </a:extLst>
              </a:tr>
              <a:tr h="1678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TOP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CENTER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END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TOP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CENTER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END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562586"/>
                  </a:ext>
                </a:extLst>
              </a:tr>
              <a:tr h="1678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S/T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S/E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S/T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S/E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S/T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S/E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TAG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>
                          <a:effectLst/>
                        </a:rPr>
                        <a:t>계근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458406"/>
                  </a:ext>
                </a:extLst>
              </a:tr>
              <a:tr h="1678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양호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Key-In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Key-In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809342"/>
                  </a:ext>
                </a:extLst>
              </a:tr>
              <a:tr h="1678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Key-In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Key-In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Key-In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155463"/>
                  </a:ext>
                </a:extLst>
              </a:tr>
            </a:tbl>
          </a:graphicData>
        </a:graphic>
      </p:graphicFrame>
      <p:grpSp>
        <p:nvGrpSpPr>
          <p:cNvPr id="113" name="Drop-Down Box (Expanded)" descr="&lt;SmartSettings&gt;&lt;SmartResize enabled=&quot;True&quot; minWidth=&quot;0&quot; minHeight=&quot;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1392428" y="2430943"/>
            <a:ext cx="824268" cy="459434"/>
            <a:chOff x="595686" y="1268936"/>
            <a:chExt cx="1368152" cy="459434"/>
          </a:xfrm>
        </p:grpSpPr>
        <p:grpSp>
          <p:nvGrpSpPr>
            <p:cNvPr id="114" name="Drop-Down Box"/>
            <p:cNvGrpSpPr/>
            <p:nvPr/>
          </p:nvGrpSpPr>
          <p:grpSpPr>
            <a:xfrm>
              <a:off x="595688" y="1268936"/>
              <a:ext cx="1368150" cy="225703"/>
              <a:chOff x="595688" y="1268936"/>
              <a:chExt cx="1368150" cy="225703"/>
            </a:xfrm>
          </p:grpSpPr>
          <p:sp>
            <p:nvSpPr>
              <p:cNvPr id="118" name="Text Box" descr="&lt;SmartSettings&gt;&lt;SmartResize anchorLeft=&quot;Absolute&quot; anchorTop=&quot;Absolute&quot; anchorRight=&quot;Absolute&quot; anchorBottom=&quot;None&quot; /&gt;&lt;/SmartSettings&gt;"/>
              <p:cNvSpPr/>
              <p:nvPr>
                <p:custDataLst>
                  <p:tags r:id="rId7"/>
                </p:custDataLst>
              </p:nvPr>
            </p:nvSpPr>
            <p:spPr>
              <a:xfrm>
                <a:off x="595688" y="1268936"/>
                <a:ext cx="1368150" cy="22570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256032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8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양호</a:t>
                </a:r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9" name="Arrow Down" descr="&lt;SmartSettings&gt;&lt;SmartResize anchorLeft=&quot;None&quot; anchorTop=&quot;Absolut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 bwMode="auto">
              <a:xfrm rot="10800000" flipH="1">
                <a:off x="1772955" y="1363700"/>
                <a:ext cx="106243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6" name="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6"/>
              </p:custDataLst>
            </p:nvPr>
          </p:nvSpPr>
          <p:spPr>
            <a:xfrm>
              <a:off x="595686" y="1502667"/>
              <a:ext cx="1368152" cy="22570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200"/>
                </a:spcAft>
              </a:pPr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불량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0" name="Tooltip" descr="&lt;SmartSettings&gt;&lt;SmartResize enabled=&quot;True&quot; minWidth=&quot;6&quot; minHeight=&quot;2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4400682" y="2605214"/>
            <a:ext cx="1552669" cy="273716"/>
            <a:chOff x="3406524" y="1149496"/>
            <a:chExt cx="1552669" cy="273716"/>
          </a:xfrm>
          <a:solidFill>
            <a:srgbClr val="FFFFCC"/>
          </a:solidFill>
        </p:grpSpPr>
        <p:sp>
          <p:nvSpPr>
            <p:cNvPr id="121" name="Box" descr="&lt;Tags&gt;&lt;SMARTRESIZEANCHORS&gt;Absolute,None,Absolute,Absolute&lt;/SMARTRESIZEANCHORS&gt;&lt;/Tags&gt;"/>
            <p:cNvSpPr/>
            <p:nvPr/>
          </p:nvSpPr>
          <p:spPr>
            <a:xfrm>
              <a:off x="3406524" y="1216186"/>
              <a:ext cx="1552669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소수점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자리 까지 입력 가능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23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Button">
            <a:hlinkClick r:id="rId13" action="ppaction://hlinksldjump"/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416492" y="1350691"/>
            <a:ext cx="720084" cy="258128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저장</a:t>
            </a:r>
            <a:endParaRPr lang="en-US" sz="10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25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165588" y="1350691"/>
            <a:ext cx="720084" cy="258128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취소</a:t>
            </a:r>
            <a:endParaRPr lang="en-US" sz="10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26" name="Tooltip" descr="&lt;SmartSettings&gt;&lt;SmartResize enabled=&quot;True&quot; minWidth=&quot;6&quot; minHeight=&quot;2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152846" y="2667302"/>
            <a:ext cx="1218317" cy="421592"/>
            <a:chOff x="3573701" y="1149496"/>
            <a:chExt cx="1218317" cy="421592"/>
          </a:xfrm>
          <a:solidFill>
            <a:srgbClr val="FFFFCC"/>
          </a:solidFill>
        </p:grpSpPr>
        <p:sp>
          <p:nvSpPr>
            <p:cNvPr id="127" name="Box" descr="&lt;Tags&gt;&lt;SMARTRESIZEANCHORS&gt;Absolute,None,Absolute,Absolute&lt;/SMARTRESIZEANCHORS&gt;&lt;/Tags&gt;"/>
            <p:cNvSpPr/>
            <p:nvPr/>
          </p:nvSpPr>
          <p:spPr>
            <a:xfrm>
              <a:off x="3573701" y="1216186"/>
              <a:ext cx="1218317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생산의뢰건별 투입된 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스켈프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정보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29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0000000-0008-0000-5000-000045000000}"/>
              </a:ext>
            </a:extLst>
          </p:cNvPr>
          <p:cNvSpPr/>
          <p:nvPr/>
        </p:nvSpPr>
        <p:spPr>
          <a:xfrm>
            <a:off x="1280592" y="3940216"/>
            <a:ext cx="7128792" cy="215308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>
                <a:solidFill>
                  <a:srgbClr val="FF0000"/>
                </a:solidFill>
                <a:latin typeface="+mj-ea"/>
                <a:ea typeface="+mj-ea"/>
              </a:rPr>
              <a:t>- </a:t>
            </a:r>
            <a:r>
              <a:rPr lang="ko-KR" altLang="en-US" sz="1400" b="1">
                <a:solidFill>
                  <a:srgbClr val="FF0000"/>
                </a:solidFill>
                <a:latin typeface="+mj-ea"/>
                <a:ea typeface="+mj-ea"/>
              </a:rPr>
              <a:t>확인 필요 사항 </a:t>
            </a:r>
            <a:r>
              <a:rPr lang="en-US" altLang="ko-KR" sz="1400" b="1">
                <a:solidFill>
                  <a:srgbClr val="FF0000"/>
                </a:solidFill>
                <a:latin typeface="+mj-ea"/>
                <a:ea typeface="+mj-ea"/>
              </a:rPr>
              <a:t>-</a:t>
            </a:r>
            <a:endParaRPr lang="en-US" altLang="ko-KR" sz="1400" b="1" baseline="0">
              <a:solidFill>
                <a:srgbClr val="FF0000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1. </a:t>
            </a:r>
            <a:r>
              <a:rPr lang="ko-KR" altLang="en-US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전단 길이와 후단 길이를 입력하게 되면 수식으로 중량 계산을 하여 스켈프 투입재고중량에서 차감</a:t>
            </a:r>
            <a:endParaRPr lang="en-US" altLang="ko-KR" sz="1400" b="1" baseline="0">
              <a:solidFill>
                <a:srgbClr val="FF0000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2. </a:t>
            </a:r>
            <a:r>
              <a:rPr lang="ko-KR" altLang="en-US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수식 </a:t>
            </a:r>
            <a:r>
              <a:rPr lang="en-US" altLang="ko-KR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: </a:t>
            </a:r>
            <a:r>
              <a:rPr lang="ko-KR" altLang="en-US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스켈프 폭 </a:t>
            </a:r>
            <a:r>
              <a:rPr lang="en-US" altLang="ko-KR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x </a:t>
            </a:r>
            <a:r>
              <a:rPr lang="ko-KR" altLang="en-US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실두께 </a:t>
            </a:r>
            <a:r>
              <a:rPr lang="en-US" altLang="ko-KR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x </a:t>
            </a:r>
            <a:r>
              <a:rPr lang="ko-KR" altLang="en-US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전단</a:t>
            </a:r>
            <a:r>
              <a:rPr lang="en-US" altLang="ko-KR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(</a:t>
            </a:r>
            <a:r>
              <a:rPr lang="ko-KR" altLang="en-US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후단</a:t>
            </a:r>
            <a:r>
              <a:rPr lang="en-US" altLang="ko-KR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)</a:t>
            </a:r>
            <a:r>
              <a:rPr lang="ko-KR" altLang="en-US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절단길이 </a:t>
            </a:r>
            <a:r>
              <a:rPr lang="en-US" altLang="ko-KR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/ 1,000 x 7.854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3. </a:t>
            </a:r>
            <a:r>
              <a:rPr lang="ko-KR" altLang="en-US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라인별 전단</a:t>
            </a:r>
            <a:r>
              <a:rPr lang="en-US" altLang="ko-KR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후단 길이 기본값을 기준정보에서 등록하여 표현 </a:t>
            </a:r>
            <a:r>
              <a:rPr lang="en-US" altLang="ko-KR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-&gt; </a:t>
            </a:r>
            <a:r>
              <a:rPr lang="ko-KR" altLang="en-US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등록 전에 재수정이 가능해야 함 </a:t>
            </a:r>
            <a:r>
              <a:rPr lang="en-US" altLang="ko-KR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/ </a:t>
            </a:r>
            <a:r>
              <a:rPr lang="ko-KR" altLang="en-US" sz="1400" b="1" baseline="0">
                <a:solidFill>
                  <a:srgbClr val="FF0000"/>
                </a:solidFill>
                <a:effectLst/>
                <a:latin typeface="+mj-ea"/>
                <a:ea typeface="+mj-ea"/>
              </a:rPr>
              <a:t>기준정보 수정 가능</a:t>
            </a:r>
            <a:endParaRPr lang="en-US" altLang="ko-KR" sz="1400" b="1" baseline="0">
              <a:solidFill>
                <a:srgbClr val="FF0000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2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7099692" y="1390468"/>
            <a:ext cx="888430" cy="212366"/>
            <a:chOff x="554563" y="2592239"/>
            <a:chExt cx="888430" cy="212366"/>
          </a:xfrm>
        </p:grpSpPr>
        <p:sp>
          <p:nvSpPr>
            <p:cNvPr id="28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Label"/>
            <p:cNvSpPr txBox="1"/>
            <p:nvPr/>
          </p:nvSpPr>
          <p:spPr>
            <a:xfrm>
              <a:off x="686119" y="2592239"/>
              <a:ext cx="756874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키패드 사용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Check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5408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467188"/>
              </p:ext>
            </p:extLst>
          </p:nvPr>
        </p:nvGraphicFramePr>
        <p:xfrm>
          <a:off x="288462" y="2136570"/>
          <a:ext cx="5240602" cy="3154680"/>
        </p:xfrm>
        <a:graphic>
          <a:graphicData uri="http://schemas.openxmlformats.org/drawingml/2006/table">
            <a:tbl>
              <a:tblPr/>
              <a:tblGrid>
                <a:gridCol w="331106">
                  <a:extLst>
                    <a:ext uri="{9D8B030D-6E8A-4147-A177-3AD203B41FA5}">
                      <a16:colId xmlns:a16="http://schemas.microsoft.com/office/drawing/2014/main" val="869052200"/>
                    </a:ext>
                  </a:extLst>
                </a:gridCol>
                <a:gridCol w="805040">
                  <a:extLst>
                    <a:ext uri="{9D8B030D-6E8A-4147-A177-3AD203B41FA5}">
                      <a16:colId xmlns:a16="http://schemas.microsoft.com/office/drawing/2014/main" val="1824378125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733548094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186834601"/>
                    </a:ext>
                  </a:extLst>
                </a:gridCol>
                <a:gridCol w="496439">
                  <a:extLst>
                    <a:ext uri="{9D8B030D-6E8A-4147-A177-3AD203B41FA5}">
                      <a16:colId xmlns:a16="http://schemas.microsoft.com/office/drawing/2014/main" val="2581547106"/>
                    </a:ext>
                  </a:extLst>
                </a:gridCol>
                <a:gridCol w="712525">
                  <a:extLst>
                    <a:ext uri="{9D8B030D-6E8A-4147-A177-3AD203B41FA5}">
                      <a16:colId xmlns:a16="http://schemas.microsoft.com/office/drawing/2014/main" val="1781533416"/>
                    </a:ext>
                  </a:extLst>
                </a:gridCol>
                <a:gridCol w="605124">
                  <a:extLst>
                    <a:ext uri="{9D8B030D-6E8A-4147-A177-3AD203B41FA5}">
                      <a16:colId xmlns:a16="http://schemas.microsoft.com/office/drawing/2014/main" val="1618312272"/>
                    </a:ext>
                  </a:extLst>
                </a:gridCol>
                <a:gridCol w="678059">
                  <a:extLst>
                    <a:ext uri="{9D8B030D-6E8A-4147-A177-3AD203B41FA5}">
                      <a16:colId xmlns:a16="http://schemas.microsoft.com/office/drawing/2014/main" val="3081052820"/>
                    </a:ext>
                  </a:extLst>
                </a:gridCol>
                <a:gridCol w="532189">
                  <a:extLst>
                    <a:ext uri="{9D8B030D-6E8A-4147-A177-3AD203B41FA5}">
                      <a16:colId xmlns:a16="http://schemas.microsoft.com/office/drawing/2014/main" val="6298370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그룹번호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의뢰번호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중분류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호칭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21167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G-230209-001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P-220724-01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57696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P-220724-02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29304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G-230209-002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P-220724-03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84963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P-220725-01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93049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G-230209-003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P-220725-02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72435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P-220725-03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40078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P-220725-04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37531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P-220726-01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33592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S0-220724-01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60957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G-230208-001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S0-220725-01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16484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S0-220725-02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2018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S0-220725-03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02738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S0-220725-04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22980"/>
                  </a:ext>
                </a:extLst>
              </a:tr>
            </a:tbl>
          </a:graphicData>
        </a:graphic>
      </p:graphicFrame>
      <p:sp>
        <p:nvSpPr>
          <p:cNvPr id="27" name="Panel"/>
          <p:cNvSpPr/>
          <p:nvPr/>
        </p:nvSpPr>
        <p:spPr>
          <a:xfrm>
            <a:off x="185964" y="915854"/>
            <a:ext cx="8655467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039672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현장관리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절단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절단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공정에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사용되는 단말기 화면이다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작업지시 조회 및 스켈프 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별 실적을 입력한다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21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단말기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절단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927159" y="917172"/>
            <a:ext cx="928041" cy="190308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작업지시 목록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그룹번호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생산의뢰번호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구분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중분류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관경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호칭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(A),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외경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길이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실제두께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속수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B/D,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낱본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합계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지시수량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실제중량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실제중량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(kg))</a:t>
            </a:r>
          </a:p>
        </p:txBody>
      </p:sp>
      <p:sp>
        <p:nvSpPr>
          <p:cNvPr id="10" name="Button"/>
          <p:cNvSpPr/>
          <p:nvPr/>
        </p:nvSpPr>
        <p:spPr>
          <a:xfrm>
            <a:off x="271693" y="1158514"/>
            <a:ext cx="576852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공정선택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Button"/>
          <p:cNvSpPr/>
          <p:nvPr/>
        </p:nvSpPr>
        <p:spPr>
          <a:xfrm>
            <a:off x="920552" y="1158514"/>
            <a:ext cx="648072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작업자선택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99" y="1830927"/>
            <a:ext cx="8434801" cy="2451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작업지시 목록</a:t>
            </a:r>
          </a:p>
        </p:txBody>
      </p:sp>
      <p:sp>
        <p:nvSpPr>
          <p:cNvPr id="37" name="Panel"/>
          <p:cNvSpPr/>
          <p:nvPr/>
        </p:nvSpPr>
        <p:spPr>
          <a:xfrm>
            <a:off x="7068664" y="1844791"/>
            <a:ext cx="504056" cy="214069"/>
          </a:xfrm>
          <a:prstGeom prst="rect">
            <a:avLst/>
          </a:prstGeom>
          <a:solidFill>
            <a:srgbClr val="92D05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완료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Panel"/>
          <p:cNvSpPr/>
          <p:nvPr/>
        </p:nvSpPr>
        <p:spPr>
          <a:xfrm>
            <a:off x="7615254" y="1844791"/>
            <a:ext cx="504056" cy="214069"/>
          </a:xfrm>
          <a:prstGeom prst="rect">
            <a:avLst/>
          </a:prstGeom>
          <a:solidFill>
            <a:srgbClr val="FFFF0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진행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Panel"/>
          <p:cNvSpPr/>
          <p:nvPr/>
        </p:nvSpPr>
        <p:spPr>
          <a:xfrm>
            <a:off x="8161843" y="1844791"/>
            <a:ext cx="504056" cy="214069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확정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80492" y="2463020"/>
            <a:ext cx="131556" cy="131556"/>
            <a:chOff x="554563" y="2632644"/>
            <a:chExt cx="131556" cy="131556"/>
          </a:xfrm>
        </p:grpSpPr>
        <p:sp>
          <p:nvSpPr>
            <p:cNvPr id="43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380492" y="2683184"/>
            <a:ext cx="131556" cy="131556"/>
            <a:chOff x="554563" y="2632644"/>
            <a:chExt cx="131556" cy="131556"/>
          </a:xfrm>
        </p:grpSpPr>
        <p:sp>
          <p:nvSpPr>
            <p:cNvPr id="47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380492" y="2903348"/>
            <a:ext cx="131556" cy="131556"/>
            <a:chOff x="554563" y="2632644"/>
            <a:chExt cx="131556" cy="131556"/>
          </a:xfrm>
        </p:grpSpPr>
        <p:sp>
          <p:nvSpPr>
            <p:cNvPr id="50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380492" y="3123512"/>
            <a:ext cx="131556" cy="131556"/>
            <a:chOff x="554563" y="2632644"/>
            <a:chExt cx="131556" cy="131556"/>
          </a:xfrm>
        </p:grpSpPr>
        <p:sp>
          <p:nvSpPr>
            <p:cNvPr id="54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380492" y="3343676"/>
            <a:ext cx="131556" cy="131556"/>
            <a:chOff x="554563" y="2632644"/>
            <a:chExt cx="131556" cy="131556"/>
          </a:xfrm>
        </p:grpSpPr>
        <p:sp>
          <p:nvSpPr>
            <p:cNvPr id="60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380492" y="3563840"/>
            <a:ext cx="131556" cy="131556"/>
            <a:chOff x="554563" y="2632644"/>
            <a:chExt cx="131556" cy="131556"/>
          </a:xfrm>
        </p:grpSpPr>
        <p:sp>
          <p:nvSpPr>
            <p:cNvPr id="63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380492" y="3784004"/>
            <a:ext cx="131556" cy="131556"/>
            <a:chOff x="554563" y="2632644"/>
            <a:chExt cx="131556" cy="131556"/>
          </a:xfrm>
        </p:grpSpPr>
        <p:sp>
          <p:nvSpPr>
            <p:cNvPr id="66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380492" y="4004168"/>
            <a:ext cx="131556" cy="131556"/>
            <a:chOff x="554563" y="2632644"/>
            <a:chExt cx="131556" cy="131556"/>
          </a:xfrm>
        </p:grpSpPr>
        <p:sp>
          <p:nvSpPr>
            <p:cNvPr id="69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380492" y="4224332"/>
            <a:ext cx="131556" cy="131556"/>
            <a:chOff x="554563" y="2632644"/>
            <a:chExt cx="131556" cy="131556"/>
          </a:xfrm>
        </p:grpSpPr>
        <p:sp>
          <p:nvSpPr>
            <p:cNvPr id="72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380492" y="4444496"/>
            <a:ext cx="131556" cy="131556"/>
            <a:chOff x="554563" y="2632644"/>
            <a:chExt cx="131556" cy="131556"/>
          </a:xfrm>
        </p:grpSpPr>
        <p:sp>
          <p:nvSpPr>
            <p:cNvPr id="75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380492" y="4664660"/>
            <a:ext cx="131556" cy="131556"/>
            <a:chOff x="554563" y="2632644"/>
            <a:chExt cx="131556" cy="131556"/>
          </a:xfrm>
        </p:grpSpPr>
        <p:sp>
          <p:nvSpPr>
            <p:cNvPr id="78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380492" y="4884824"/>
            <a:ext cx="131556" cy="131556"/>
            <a:chOff x="554563" y="2632644"/>
            <a:chExt cx="131556" cy="131556"/>
          </a:xfrm>
        </p:grpSpPr>
        <p:sp>
          <p:nvSpPr>
            <p:cNvPr id="82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4"/>
            </p:custDataLst>
          </p:nvPr>
        </p:nvGrpSpPr>
        <p:grpSpPr>
          <a:xfrm>
            <a:off x="380492" y="5104986"/>
            <a:ext cx="131556" cy="131556"/>
            <a:chOff x="554563" y="2632644"/>
            <a:chExt cx="131556" cy="131556"/>
          </a:xfrm>
        </p:grpSpPr>
        <p:sp>
          <p:nvSpPr>
            <p:cNvPr id="85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7" name="Button">
            <a:hlinkClick r:id="rId25" action="ppaction://hlinksldjump"/>
          </p:cNvPr>
          <p:cNvSpPr/>
          <p:nvPr/>
        </p:nvSpPr>
        <p:spPr>
          <a:xfrm>
            <a:off x="4583816" y="1167876"/>
            <a:ext cx="664840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실적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입력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Button">
            <a:hlinkClick r:id="rId26" action="ppaction://hlinksldjump"/>
          </p:cNvPr>
          <p:cNvSpPr/>
          <p:nvPr/>
        </p:nvSpPr>
        <p:spPr>
          <a:xfrm>
            <a:off x="5918387" y="1167875"/>
            <a:ext cx="667997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부적합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Button">
            <a:hlinkClick r:id="rId27" action="ppaction://hlinksldjump"/>
          </p:cNvPr>
          <p:cNvSpPr/>
          <p:nvPr/>
        </p:nvSpPr>
        <p:spPr>
          <a:xfrm>
            <a:off x="5331862" y="1167875"/>
            <a:ext cx="503319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실적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현황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1" name="Scrollbar" descr="&lt;SmartSettings&gt;&lt;SmartResize enabled=&quot;True&quot; minWidth=&quot;60&quot; minHeight=&quot;7&quot; /&gt;&lt;/SmartSettings&gt;"/>
          <p:cNvGrpSpPr/>
          <p:nvPr>
            <p:custDataLst>
              <p:tags r:id="rId15"/>
            </p:custDataLst>
          </p:nvPr>
        </p:nvGrpSpPr>
        <p:grpSpPr>
          <a:xfrm>
            <a:off x="271693" y="5377789"/>
            <a:ext cx="5257369" cy="355467"/>
            <a:chOff x="595686" y="3155457"/>
            <a:chExt cx="2304356" cy="144017"/>
          </a:xfrm>
          <a:solidFill>
            <a:srgbClr val="FFFFFF"/>
          </a:solidFill>
        </p:grpSpPr>
        <p:sp>
          <p:nvSpPr>
            <p:cNvPr id="92" name="Track"/>
            <p:cNvSpPr/>
            <p:nvPr/>
          </p:nvSpPr>
          <p:spPr>
            <a:xfrm>
              <a:off x="595686" y="3155457"/>
              <a:ext cx="2304356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Scroll Thumb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8"/>
              </p:custDataLst>
            </p:nvPr>
          </p:nvSpPr>
          <p:spPr>
            <a:xfrm>
              <a:off x="667159" y="3167884"/>
              <a:ext cx="1759457" cy="11916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Chevron" descr="&lt;SmartSettings&gt;&lt;SmartResize anchorLeft=&quot;Absolute&quot; anchorTop=&quot;None&quot; anchorRight=&quot;None&quot; anchorBottom=&quot;None&quot; /&gt;&lt;/SmartSettings&gt;"/>
            <p:cNvSpPr>
              <a:spLocks noChangeAspect="1"/>
            </p:cNvSpPr>
            <p:nvPr>
              <p:custDataLst>
                <p:tags r:id="rId19"/>
              </p:custDataLst>
            </p:nvPr>
          </p:nvSpPr>
          <p:spPr bwMode="auto">
            <a:xfrm rot="5400000" flipH="1">
              <a:off x="616620" y="3219538"/>
              <a:ext cx="25932" cy="1585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Chevro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 bwMode="auto">
            <a:xfrm rot="16200000" flipH="1">
              <a:off x="2854566" y="3219538"/>
              <a:ext cx="25933" cy="1585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Card"/>
          <p:cNvSpPr/>
          <p:nvPr/>
        </p:nvSpPr>
        <p:spPr>
          <a:xfrm>
            <a:off x="1640631" y="1167876"/>
            <a:ext cx="2893053" cy="278395"/>
          </a:xfrm>
          <a:prstGeom prst="roundRect">
            <a:avLst>
              <a:gd name="adj" fmla="val 1433"/>
            </a:avLst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2023-02-03</a:t>
            </a:r>
            <a:endParaRPr lang="en-US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7" name="Card"/>
          <p:cNvSpPr/>
          <p:nvPr/>
        </p:nvSpPr>
        <p:spPr>
          <a:xfrm>
            <a:off x="1640631" y="1503757"/>
            <a:ext cx="2893053" cy="278395"/>
          </a:xfrm>
          <a:prstGeom prst="roundRect">
            <a:avLst>
              <a:gd name="adj" fmla="val 1433"/>
            </a:avLst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조관</a:t>
            </a:r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_1</a:t>
            </a:r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라인</a:t>
            </a:r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조관</a:t>
            </a:r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</a:t>
            </a:r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절단</a:t>
            </a:r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홍길동</a:t>
            </a:r>
            <a:endParaRPr lang="en-US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414217"/>
              </p:ext>
            </p:extLst>
          </p:nvPr>
        </p:nvGraphicFramePr>
        <p:xfrm>
          <a:off x="5558122" y="2131669"/>
          <a:ext cx="3156779" cy="3246125"/>
        </p:xfrm>
        <a:graphic>
          <a:graphicData uri="http://schemas.openxmlformats.org/drawingml/2006/table">
            <a:tbl>
              <a:tblPr/>
              <a:tblGrid>
                <a:gridCol w="728487">
                  <a:extLst>
                    <a:ext uri="{9D8B030D-6E8A-4147-A177-3AD203B41FA5}">
                      <a16:colId xmlns:a16="http://schemas.microsoft.com/office/drawing/2014/main" val="2581547106"/>
                    </a:ext>
                  </a:extLst>
                </a:gridCol>
                <a:gridCol w="866970">
                  <a:extLst>
                    <a:ext uri="{9D8B030D-6E8A-4147-A177-3AD203B41FA5}">
                      <a16:colId xmlns:a16="http://schemas.microsoft.com/office/drawing/2014/main" val="1781533416"/>
                    </a:ext>
                  </a:extLst>
                </a:gridCol>
                <a:gridCol w="736289">
                  <a:extLst>
                    <a:ext uri="{9D8B030D-6E8A-4147-A177-3AD203B41FA5}">
                      <a16:colId xmlns:a16="http://schemas.microsoft.com/office/drawing/2014/main" val="1618312272"/>
                    </a:ext>
                  </a:extLst>
                </a:gridCol>
                <a:gridCol w="825033">
                  <a:extLst>
                    <a:ext uri="{9D8B030D-6E8A-4147-A177-3AD203B41FA5}">
                      <a16:colId xmlns:a16="http://schemas.microsoft.com/office/drawing/2014/main" val="3081052820"/>
                    </a:ext>
                  </a:extLst>
                </a:gridCol>
              </a:tblGrid>
              <a:tr h="3461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  <a:endParaRPr lang="en-US" altLang="ko-KR" sz="12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지시수량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잔여량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211676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576969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293042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849631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930497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724354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400785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375313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335928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609577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164840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20180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027382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22980"/>
                  </a:ext>
                </a:extLst>
              </a:tr>
            </a:tbl>
          </a:graphicData>
        </a:graphic>
      </p:graphicFrame>
      <p:grpSp>
        <p:nvGrpSpPr>
          <p:cNvPr id="13" name="Cutout"/>
          <p:cNvGrpSpPr/>
          <p:nvPr/>
        </p:nvGrpSpPr>
        <p:grpSpPr>
          <a:xfrm>
            <a:off x="5313040" y="2125923"/>
            <a:ext cx="426338" cy="3282540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14" name="Fill"/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Border"/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2" name="Button"/>
          <p:cNvSpPr/>
          <p:nvPr/>
        </p:nvSpPr>
        <p:spPr>
          <a:xfrm>
            <a:off x="6669590" y="1158632"/>
            <a:ext cx="639305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부적합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현황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3" name="Button"/>
          <p:cNvSpPr/>
          <p:nvPr/>
        </p:nvSpPr>
        <p:spPr>
          <a:xfrm>
            <a:off x="7392101" y="1158514"/>
            <a:ext cx="638045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비가동시작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185964" y="5766580"/>
            <a:ext cx="8655467" cy="5461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2257" y="5818489"/>
            <a:ext cx="8378609" cy="466148"/>
          </a:xfrm>
          <a:prstGeom prst="rect">
            <a:avLst/>
          </a:prstGeom>
        </p:spPr>
      </p:pic>
      <p:grpSp>
        <p:nvGrpSpPr>
          <p:cNvPr id="116" name="Tooltip" descr="&lt;SmartSettings&gt;&lt;SmartResize enabled=&quot;True&quot; minWidth=&quot;6&quot; minHeight=&quot;20&quot; /&gt;&lt;/SmartSettings&gt;"/>
          <p:cNvGrpSpPr/>
          <p:nvPr>
            <p:custDataLst>
              <p:tags r:id="rId16"/>
            </p:custDataLst>
          </p:nvPr>
        </p:nvGrpSpPr>
        <p:grpSpPr>
          <a:xfrm>
            <a:off x="3279731" y="6300518"/>
            <a:ext cx="2477601" cy="273716"/>
            <a:chOff x="2944060" y="1149496"/>
            <a:chExt cx="2477601" cy="273716"/>
          </a:xfrm>
          <a:solidFill>
            <a:srgbClr val="FFFFCC"/>
          </a:solidFill>
        </p:grpSpPr>
        <p:sp>
          <p:nvSpPr>
            <p:cNvPr id="117" name="Box" descr="&lt;Tags&gt;&lt;SMARTRESIZEANCHORS&gt;Absolute,None,Absolute,Absolute&lt;/SMARTRESIZEANCHORS&gt;&lt;/Tags&gt;"/>
            <p:cNvSpPr/>
            <p:nvPr/>
          </p:nvSpPr>
          <p:spPr>
            <a:xfrm>
              <a:off x="2944060" y="1216186"/>
              <a:ext cx="2477601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작업지시 목록에서 선택한 행의  정보를 제공함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9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Button"/>
          <p:cNvSpPr/>
          <p:nvPr/>
        </p:nvSpPr>
        <p:spPr>
          <a:xfrm>
            <a:off x="8113352" y="1155890"/>
            <a:ext cx="591736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공정완료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280099" y="2858800"/>
            <a:ext cx="8424989" cy="22092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0" name="Tooltip" descr="&lt;Tags&gt;&lt;SMARTRESIZEENABLED&gt;True&lt;/SMARTRESIZEENABLED&gt;&lt;SMARTRESIZEMINSIZE&gt;6,20&lt;/SMARTRESIZEMINSIZE&gt;&lt;/Tags&gt;"/>
          <p:cNvGrpSpPr/>
          <p:nvPr/>
        </p:nvGrpSpPr>
        <p:grpSpPr>
          <a:xfrm>
            <a:off x="5961112" y="832406"/>
            <a:ext cx="2871940" cy="273716"/>
            <a:chOff x="-1242042" y="1673165"/>
            <a:chExt cx="2871940" cy="273716"/>
          </a:xfrm>
        </p:grpSpPr>
        <p:sp>
          <p:nvSpPr>
            <p:cNvPr id="98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-1242042" y="1673165"/>
              <a:ext cx="2871940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선택한 생산의뢰건에 대하여 조관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절단 공정 완료 처리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0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Play"/>
          <p:cNvSpPr>
            <a:spLocks noChangeAspect="1" noEditPoints="1"/>
          </p:cNvSpPr>
          <p:nvPr/>
        </p:nvSpPr>
        <p:spPr bwMode="auto">
          <a:xfrm flipH="1">
            <a:off x="1602921" y="1220877"/>
            <a:ext cx="123408" cy="204211"/>
          </a:xfrm>
          <a:custGeom>
            <a:avLst/>
            <a:gdLst>
              <a:gd name="T0" fmla="*/ 0 w 267"/>
              <a:gd name="T1" fmla="*/ 0 h 313"/>
              <a:gd name="T2" fmla="*/ 0 w 267"/>
              <a:gd name="T3" fmla="*/ 313 h 313"/>
              <a:gd name="T4" fmla="*/ 267 w 267"/>
              <a:gd name="T5" fmla="*/ 156 h 313"/>
              <a:gd name="T6" fmla="*/ 0 w 267"/>
              <a:gd name="T7" fmla="*/ 0 h 313"/>
              <a:gd name="T8" fmla="*/ 27 w 267"/>
              <a:gd name="T9" fmla="*/ 46 h 313"/>
              <a:gd name="T10" fmla="*/ 214 w 267"/>
              <a:gd name="T11" fmla="*/ 156 h 313"/>
              <a:gd name="T12" fmla="*/ 27 w 267"/>
              <a:gd name="T13" fmla="*/ 266 h 313"/>
              <a:gd name="T14" fmla="*/ 27 w 267"/>
              <a:gd name="T15" fmla="*/ 4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7" h="313">
                <a:moveTo>
                  <a:pt x="0" y="0"/>
                </a:moveTo>
                <a:lnTo>
                  <a:pt x="0" y="313"/>
                </a:lnTo>
                <a:cubicBezTo>
                  <a:pt x="89" y="261"/>
                  <a:pt x="178" y="209"/>
                  <a:pt x="267" y="156"/>
                </a:cubicBezTo>
                <a:lnTo>
                  <a:pt x="0" y="0"/>
                </a:lnTo>
                <a:close/>
                <a:moveTo>
                  <a:pt x="27" y="46"/>
                </a:moveTo>
                <a:lnTo>
                  <a:pt x="214" y="156"/>
                </a:lnTo>
                <a:lnTo>
                  <a:pt x="27" y="266"/>
                </a:lnTo>
                <a:lnTo>
                  <a:pt x="27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2" name="Play"/>
          <p:cNvSpPr>
            <a:spLocks noChangeAspect="1" noEditPoints="1"/>
          </p:cNvSpPr>
          <p:nvPr/>
        </p:nvSpPr>
        <p:spPr bwMode="auto">
          <a:xfrm>
            <a:off x="4376936" y="1220877"/>
            <a:ext cx="97792" cy="204211"/>
          </a:xfrm>
          <a:custGeom>
            <a:avLst/>
            <a:gdLst>
              <a:gd name="T0" fmla="*/ 0 w 267"/>
              <a:gd name="T1" fmla="*/ 0 h 313"/>
              <a:gd name="T2" fmla="*/ 0 w 267"/>
              <a:gd name="T3" fmla="*/ 313 h 313"/>
              <a:gd name="T4" fmla="*/ 267 w 267"/>
              <a:gd name="T5" fmla="*/ 156 h 313"/>
              <a:gd name="T6" fmla="*/ 0 w 267"/>
              <a:gd name="T7" fmla="*/ 0 h 313"/>
              <a:gd name="T8" fmla="*/ 27 w 267"/>
              <a:gd name="T9" fmla="*/ 46 h 313"/>
              <a:gd name="T10" fmla="*/ 214 w 267"/>
              <a:gd name="T11" fmla="*/ 156 h 313"/>
              <a:gd name="T12" fmla="*/ 27 w 267"/>
              <a:gd name="T13" fmla="*/ 266 h 313"/>
              <a:gd name="T14" fmla="*/ 27 w 267"/>
              <a:gd name="T15" fmla="*/ 4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7" h="313">
                <a:moveTo>
                  <a:pt x="0" y="0"/>
                </a:moveTo>
                <a:lnTo>
                  <a:pt x="0" y="313"/>
                </a:lnTo>
                <a:cubicBezTo>
                  <a:pt x="89" y="261"/>
                  <a:pt x="178" y="209"/>
                  <a:pt x="267" y="156"/>
                </a:cubicBezTo>
                <a:lnTo>
                  <a:pt x="0" y="0"/>
                </a:lnTo>
                <a:close/>
                <a:moveTo>
                  <a:pt x="27" y="46"/>
                </a:moveTo>
                <a:lnTo>
                  <a:pt x="214" y="156"/>
                </a:lnTo>
                <a:lnTo>
                  <a:pt x="27" y="266"/>
                </a:lnTo>
                <a:lnTo>
                  <a:pt x="27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124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anel"/>
          <p:cNvSpPr/>
          <p:nvPr/>
        </p:nvSpPr>
        <p:spPr>
          <a:xfrm>
            <a:off x="312932" y="1177609"/>
            <a:ext cx="2088232" cy="4001040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anel"/>
          <p:cNvSpPr/>
          <p:nvPr/>
        </p:nvSpPr>
        <p:spPr>
          <a:xfrm>
            <a:off x="185964" y="915854"/>
            <a:ext cx="8655467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357861"/>
              </p:ext>
            </p:extLst>
          </p:nvPr>
        </p:nvGraphicFramePr>
        <p:xfrm>
          <a:off x="128466" y="25186"/>
          <a:ext cx="9649069" cy="502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현장관리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절단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)&gt;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라인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공정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작업자 선택 팝업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라인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공정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작업자를 선택한다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22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단말기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절단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1" name="List Box" descr="&lt;SmartSettings&gt;&lt;SmartResize enabled=&quot;True&quot; minWidth=&quot;22&quot; minHeight=&quot;4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528956" y="1794275"/>
            <a:ext cx="1687741" cy="3240358"/>
            <a:chOff x="595686" y="1260910"/>
            <a:chExt cx="1687741" cy="1062161"/>
          </a:xfrm>
        </p:grpSpPr>
        <p:sp>
          <p:nvSpPr>
            <p:cNvPr id="94" name="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6"/>
              </p:custDataLst>
            </p:nvPr>
          </p:nvSpPr>
          <p:spPr>
            <a:xfrm>
              <a:off x="595686" y="1261018"/>
              <a:ext cx="1543718" cy="106205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200"/>
                </a:spcAft>
              </a:pPr>
              <a:r>
                <a:rPr 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호기</a:t>
              </a:r>
              <a:r>
                <a:rPr lang="en-US" altLang="ko-KR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endParaRPr lang="en-US" altLang="ko-KR" sz="12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호기</a:t>
              </a:r>
              <a:r>
                <a:rPr lang="en-US" altLang="ko-KR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endParaRPr lang="en-US" altLang="ko-KR" sz="12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호기</a:t>
              </a:r>
              <a:r>
                <a:rPr lang="en-US" altLang="ko-KR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endParaRPr lang="en-US" altLang="ko-KR" sz="12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호기</a:t>
              </a:r>
              <a:r>
                <a:rPr lang="en-US" altLang="ko-KR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endParaRPr lang="en-US" altLang="ko-KR" sz="12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호기</a:t>
              </a:r>
              <a:r>
                <a:rPr lang="en-US" altLang="ko-KR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도금</a:t>
              </a:r>
              <a:endParaRPr lang="en-US" altLang="ko-KR" sz="12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호기</a:t>
              </a:r>
              <a:r>
                <a:rPr lang="en-US" altLang="ko-KR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도금</a:t>
              </a:r>
              <a:endParaRPr lang="en-US" altLang="ko-KR" sz="12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호기</a:t>
              </a:r>
              <a:r>
                <a:rPr lang="en-US" altLang="ko-KR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_PE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코팅</a:t>
              </a:r>
              <a:endParaRPr lang="en-US" altLang="ko-KR" sz="12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호기</a:t>
              </a:r>
              <a:r>
                <a:rPr lang="en-US" altLang="ko-KR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_PE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코팅</a:t>
              </a:r>
              <a:endParaRPr lang="en-US" altLang="ko-KR" sz="12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호기</a:t>
              </a:r>
              <a:r>
                <a:rPr lang="en-US" altLang="ko-KR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절단</a:t>
              </a:r>
              <a:endParaRPr lang="en-US" altLang="ko-KR" sz="12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호기</a:t>
              </a:r>
              <a:r>
                <a:rPr lang="en-US" altLang="ko-KR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절단</a:t>
              </a:r>
              <a:endParaRPr lang="en-US" altLang="ko-KR" sz="12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호기</a:t>
              </a:r>
              <a:r>
                <a:rPr lang="en-US" altLang="ko-KR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나사</a:t>
              </a:r>
              <a:endParaRPr lang="en-US" altLang="ko-KR" sz="12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호기</a:t>
              </a:r>
              <a:r>
                <a:rPr lang="en-US" altLang="ko-KR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나사</a:t>
              </a:r>
              <a:endParaRPr lang="en-US" altLang="ko-KR" sz="12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호기</a:t>
              </a:r>
              <a:r>
                <a:rPr lang="en-US" altLang="ko-KR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열처리</a:t>
              </a:r>
              <a:endParaRPr lang="en-US" altLang="ko-KR" sz="12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호기</a:t>
              </a:r>
              <a:r>
                <a:rPr lang="en-US" altLang="ko-KR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열처리</a:t>
              </a:r>
              <a:endParaRPr lang="en-US" sz="12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Selection Overlay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595686" y="1348225"/>
              <a:ext cx="1543718" cy="54306"/>
            </a:xfrm>
            <a:prstGeom prst="rect">
              <a:avLst/>
            </a:prstGeom>
            <a:solidFill>
              <a:srgbClr val="5B9BD5">
                <a:alpha val="21961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8" name="Scrollbar"/>
            <p:cNvGrpSpPr/>
            <p:nvPr/>
          </p:nvGrpSpPr>
          <p:grpSpPr>
            <a:xfrm>
              <a:off x="2139410" y="1260910"/>
              <a:ext cx="144017" cy="1062161"/>
              <a:chOff x="5066760" y="1652479"/>
              <a:chExt cx="144017" cy="2304353"/>
            </a:xfrm>
          </p:grpSpPr>
          <p:sp>
            <p:nvSpPr>
              <p:cNvPr id="109" name="Track" descr="&lt;SmartSettings&gt;&lt;SmartResize anchorLeft=&quot;None&quot; anchorTop=&quot;Absolute&quot; anchorRight=&quot;Absolute&quot; anchorBottom=&quot;Absolute&quot; /&gt;&lt;/SmartSettings&gt;"/>
              <p:cNvSpPr/>
              <p:nvPr>
                <p:custDataLst>
                  <p:tags r:id="rId18"/>
                </p:custDataLst>
              </p:nvPr>
            </p:nvSpPr>
            <p:spPr>
              <a:xfrm rot="5400000">
                <a:off x="3986592" y="2732647"/>
                <a:ext cx="2304353" cy="144017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0" name="Scroll Thumb" descr="&lt;SmartSettings&gt;&lt;SmartResize anchorLeft=&quot;None&quot; anchorTop=&quot;Absolute&quot; anchorRight=&quot;Absolute&quot; anchorBottom=&quot;Absolute&quot; /&gt;&lt;/SmartSettings&gt;"/>
              <p:cNvSpPr/>
              <p:nvPr>
                <p:custDataLst>
                  <p:tags r:id="rId19"/>
                </p:custDataLst>
              </p:nvPr>
            </p:nvSpPr>
            <p:spPr>
              <a:xfrm rot="5400000">
                <a:off x="4153399" y="2712474"/>
                <a:ext cx="1970741" cy="82671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1" name="Chevron" descr="&lt;SmartSettings&gt;&lt;SmartResize anchorLeft=&quot;None&quot; anchorTop=&quot;Absolut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 rot="10800000" flipH="1">
                <a:off x="5106765" y="1694618"/>
                <a:ext cx="64008" cy="2572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1" name="Chevron" descr="&lt;SmartSettings&gt;&lt;SmartResize anchorLeft=&quot;None&quot; anchorTop=&quot;None&quot; anchorRight=&quot;Absolute&quot; anchorBottom=&quot;Absolute&quot; /&gt;&lt;/SmartSettings&gt;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 flipH="1">
                <a:off x="5106765" y="3891223"/>
                <a:ext cx="64008" cy="2572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32" name="Button">
            <a:hlinkClick r:id="rId26" action="ppaction://hlinksldjump"/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539668" y="1457926"/>
            <a:ext cx="720084" cy="258128"/>
          </a:xfrm>
          <a:prstGeom prst="roundRect">
            <a:avLst>
              <a:gd name="adj" fmla="val 8776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확인</a:t>
            </a:r>
            <a:endParaRPr lang="en-US" sz="10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33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465060" y="1457926"/>
            <a:ext cx="720084" cy="258128"/>
          </a:xfrm>
          <a:prstGeom prst="roundRect">
            <a:avLst>
              <a:gd name="adj" fmla="val 8776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닫기</a:t>
            </a:r>
            <a:endParaRPr lang="en-US" sz="10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40" name="Label"/>
          <p:cNvSpPr txBox="1"/>
          <p:nvPr/>
        </p:nvSpPr>
        <p:spPr>
          <a:xfrm>
            <a:off x="567630" y="1216521"/>
            <a:ext cx="609398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라인선택</a:t>
            </a:r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1" name="Info"/>
          <p:cNvSpPr>
            <a:spLocks noChangeAspect="1" noEditPoints="1"/>
          </p:cNvSpPr>
          <p:nvPr/>
        </p:nvSpPr>
        <p:spPr bwMode="auto">
          <a:xfrm>
            <a:off x="455555" y="1221147"/>
            <a:ext cx="161925" cy="161925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2" name="Panel"/>
          <p:cNvSpPr/>
          <p:nvPr/>
        </p:nvSpPr>
        <p:spPr>
          <a:xfrm>
            <a:off x="3193252" y="1193689"/>
            <a:ext cx="2088232" cy="4001040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3" name="List Box" descr="&lt;SmartSettings&gt;&lt;SmartResize enabled=&quot;True&quot; minWidth=&quot;22&quot; minHeight=&quot;4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3409276" y="1810355"/>
            <a:ext cx="1687741" cy="3240358"/>
            <a:chOff x="595686" y="1260910"/>
            <a:chExt cx="1687741" cy="1062161"/>
          </a:xfrm>
        </p:grpSpPr>
        <p:sp>
          <p:nvSpPr>
            <p:cNvPr id="144" name="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0"/>
              </p:custDataLst>
            </p:nvPr>
          </p:nvSpPr>
          <p:spPr>
            <a:xfrm>
              <a:off x="595686" y="1261018"/>
              <a:ext cx="1543718" cy="106205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200"/>
                </a:spcAft>
              </a:pP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투입</a:t>
              </a:r>
              <a:endParaRPr lang="en-US" altLang="ko-KR" sz="12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절단</a:t>
              </a:r>
              <a:endParaRPr lang="en-US" altLang="ko-KR" sz="12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면취</a:t>
              </a:r>
              <a:endParaRPr lang="en-US" altLang="ko-KR" sz="12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수압</a:t>
              </a:r>
              <a:endParaRPr lang="en-US" altLang="ko-KR" sz="12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_UT</a:t>
              </a:r>
            </a:p>
            <a:p>
              <a:pPr>
                <a:spcAft>
                  <a:spcPts val="200"/>
                </a:spcAft>
              </a:pP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포장</a:t>
              </a:r>
              <a:endParaRPr lang="en-US" altLang="ko-KR" sz="12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도금</a:t>
              </a:r>
              <a:r>
                <a:rPr lang="en-US" altLang="ko-KR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투입</a:t>
              </a:r>
              <a:endParaRPr lang="en-US" altLang="ko-KR" sz="12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도금</a:t>
              </a:r>
              <a:r>
                <a:rPr lang="en-US" altLang="ko-KR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12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포장</a:t>
              </a:r>
              <a:endParaRPr lang="en-US" sz="12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5" name="Selection Overlay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1"/>
              </p:custDataLst>
            </p:nvPr>
          </p:nvSpPr>
          <p:spPr>
            <a:xfrm>
              <a:off x="595686" y="1348225"/>
              <a:ext cx="1543718" cy="54306"/>
            </a:xfrm>
            <a:prstGeom prst="rect">
              <a:avLst/>
            </a:prstGeom>
            <a:solidFill>
              <a:srgbClr val="5B9BD5">
                <a:alpha val="21961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46" name="Scrollbar"/>
            <p:cNvGrpSpPr/>
            <p:nvPr/>
          </p:nvGrpSpPr>
          <p:grpSpPr>
            <a:xfrm>
              <a:off x="2139410" y="1260910"/>
              <a:ext cx="144017" cy="1062161"/>
              <a:chOff x="5066760" y="1652479"/>
              <a:chExt cx="144017" cy="2304353"/>
            </a:xfrm>
          </p:grpSpPr>
          <p:sp>
            <p:nvSpPr>
              <p:cNvPr id="147" name="Track" descr="&lt;SmartSettings&gt;&lt;SmartResize anchorLeft=&quot;None&quot; anchorTop=&quot;Absolute&quot; anchorRight=&quot;Absolute&quot; anchorBottom=&quot;Absolute&quot; /&gt;&lt;/SmartSettings&gt;"/>
              <p:cNvSpPr/>
              <p:nvPr>
                <p:custDataLst>
                  <p:tags r:id="rId12"/>
                </p:custDataLst>
              </p:nvPr>
            </p:nvSpPr>
            <p:spPr>
              <a:xfrm rot="5400000">
                <a:off x="3986592" y="2732647"/>
                <a:ext cx="2304353" cy="144017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8" name="Scroll Thumb" descr="&lt;SmartSettings&gt;&lt;SmartResize anchorLeft=&quot;None&quot; anchorTop=&quot;Absolute&quot; anchorRight=&quot;Absolute&quot; anchorBottom=&quot;Absolute&quot; /&gt;&lt;/SmartSettings&gt;"/>
              <p:cNvSpPr/>
              <p:nvPr>
                <p:custDataLst>
                  <p:tags r:id="rId13"/>
                </p:custDataLst>
              </p:nvPr>
            </p:nvSpPr>
            <p:spPr>
              <a:xfrm rot="5400000">
                <a:off x="4153399" y="2712474"/>
                <a:ext cx="1970741" cy="82671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9" name="Chevron" descr="&lt;SmartSettings&gt;&lt;SmartResize anchorLeft=&quot;None&quot; anchorTop=&quot;Absolut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 rot="10800000" flipH="1">
                <a:off x="5106765" y="1694618"/>
                <a:ext cx="64008" cy="2572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0" name="Chevron" descr="&lt;SmartSettings&gt;&lt;SmartResize anchorLeft=&quot;None&quot; anchorTop=&quot;None&quot; anchorRight=&quot;Absolute&quot; anchorBottom=&quot;Absolute&quot; /&gt;&lt;/SmartSettings&gt;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 flipH="1">
                <a:off x="5106765" y="3891223"/>
                <a:ext cx="64008" cy="2572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1" name="Button">
            <a:hlinkClick r:id="rId26" action="ppaction://hlinksldjump"/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3419988" y="1474006"/>
            <a:ext cx="720084" cy="258128"/>
          </a:xfrm>
          <a:prstGeom prst="roundRect">
            <a:avLst>
              <a:gd name="adj" fmla="val 8776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확인</a:t>
            </a:r>
            <a:endParaRPr lang="en-US" sz="10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5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4345380" y="1474006"/>
            <a:ext cx="720084" cy="258128"/>
          </a:xfrm>
          <a:prstGeom prst="roundRect">
            <a:avLst>
              <a:gd name="adj" fmla="val 8776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닫기</a:t>
            </a:r>
            <a:endParaRPr lang="en-US" sz="10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53" name="Label"/>
          <p:cNvSpPr txBox="1"/>
          <p:nvPr/>
        </p:nvSpPr>
        <p:spPr>
          <a:xfrm>
            <a:off x="3447950" y="1232601"/>
            <a:ext cx="609398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공정선택</a:t>
            </a:r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4" name="Info"/>
          <p:cNvSpPr>
            <a:spLocks noChangeAspect="1" noEditPoints="1"/>
          </p:cNvSpPr>
          <p:nvPr/>
        </p:nvSpPr>
        <p:spPr bwMode="auto">
          <a:xfrm>
            <a:off x="3335875" y="1237227"/>
            <a:ext cx="161925" cy="161925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817096" y="1177609"/>
            <a:ext cx="3640852" cy="4001040"/>
          </a:xfrm>
          <a:prstGeom prst="rect">
            <a:avLst/>
          </a:prstGeom>
        </p:spPr>
      </p:pic>
      <p:grpSp>
        <p:nvGrpSpPr>
          <p:cNvPr id="168" name="Tooltip" descr="&lt;SmartSettings&gt;&lt;SmartResize enabled=&quot;True&quot; minWidth=&quot;6&quot; minHeight=&quot;2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764595" y="939846"/>
            <a:ext cx="824791" cy="273716"/>
            <a:chOff x="900135" y="1673165"/>
            <a:chExt cx="824791" cy="273716"/>
          </a:xfrm>
        </p:grpSpPr>
        <p:sp>
          <p:nvSpPr>
            <p:cNvPr id="169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9"/>
              </p:custDataLst>
            </p:nvPr>
          </p:nvSpPr>
          <p:spPr>
            <a:xfrm>
              <a:off x="900135" y="1673165"/>
              <a:ext cx="824791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라인선택 팝업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0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1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Tooltip" descr="&lt;SmartSettings&gt;&lt;SmartResize enabled=&quot;True&quot; minWidth=&quot;6&quot; minHeight=&quot;2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3768169" y="939846"/>
            <a:ext cx="824791" cy="273716"/>
            <a:chOff x="900135" y="1673165"/>
            <a:chExt cx="824791" cy="273716"/>
          </a:xfrm>
        </p:grpSpPr>
        <p:sp>
          <p:nvSpPr>
            <p:cNvPr id="173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8"/>
              </p:custDataLst>
            </p:nvPr>
          </p:nvSpPr>
          <p:spPr>
            <a:xfrm>
              <a:off x="900135" y="1673165"/>
              <a:ext cx="824791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공정선택 팝업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4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5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Tooltip" descr="&lt;SmartSettings&gt;&lt;SmartResize enabled=&quot;True&quot; minWidth=&quot;6&quot; minHeight=&quot;2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7166860" y="939846"/>
            <a:ext cx="941324" cy="273716"/>
            <a:chOff x="841869" y="1673165"/>
            <a:chExt cx="941324" cy="273716"/>
          </a:xfrm>
        </p:grpSpPr>
        <p:sp>
          <p:nvSpPr>
            <p:cNvPr id="177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7"/>
              </p:custDataLst>
            </p:nvPr>
          </p:nvSpPr>
          <p:spPr>
            <a:xfrm>
              <a:off x="841869" y="1673165"/>
              <a:ext cx="941324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작업자선택 팝업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8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9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4924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655467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880291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현장관리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절단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)&gt;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비가동 입력 팝업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비가동 상태를 시작한다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17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단말기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절단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8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1675668" y="2523733"/>
            <a:ext cx="1368148" cy="287258"/>
            <a:chOff x="595684" y="1528493"/>
            <a:chExt cx="1368148" cy="287258"/>
          </a:xfrm>
          <a:solidFill>
            <a:srgbClr val="FFFFFF"/>
          </a:solidFill>
        </p:grpSpPr>
        <p:sp>
          <p:nvSpPr>
            <p:cNvPr id="49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4"/>
              </p:custDataLst>
            </p:nvPr>
          </p:nvSpPr>
          <p:spPr>
            <a:xfrm>
              <a:off x="595684" y="1528493"/>
              <a:ext cx="1202158" cy="28725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</a:t>
              </a:r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1797843" y="1528493"/>
              <a:ext cx="165989" cy="287258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6"/>
              </p:custDataLst>
            </p:nvPr>
          </p:nvSpPr>
          <p:spPr bwMode="auto">
            <a:xfrm flipH="1">
              <a:off x="1848833" y="1654034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2" name="Label"/>
          <p:cNvSpPr txBox="1"/>
          <p:nvPr/>
        </p:nvSpPr>
        <p:spPr>
          <a:xfrm>
            <a:off x="416496" y="2523733"/>
            <a:ext cx="1173444" cy="287258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200" b="1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비가동분류</a:t>
            </a:r>
            <a:r>
              <a:rPr lang="ko-KR" alt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 </a:t>
            </a:r>
            <a:endParaRPr lang="en-US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4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4411972" y="2523733"/>
            <a:ext cx="1368148" cy="287258"/>
            <a:chOff x="595684" y="1528493"/>
            <a:chExt cx="1368148" cy="287258"/>
          </a:xfrm>
          <a:solidFill>
            <a:srgbClr val="FFFFFF"/>
          </a:solidFill>
        </p:grpSpPr>
        <p:sp>
          <p:nvSpPr>
            <p:cNvPr id="55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1"/>
              </p:custDataLst>
            </p:nvPr>
          </p:nvSpPr>
          <p:spPr>
            <a:xfrm>
              <a:off x="595684" y="1528493"/>
              <a:ext cx="1202158" cy="28725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</a:t>
              </a:r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2"/>
              </p:custDataLst>
            </p:nvPr>
          </p:nvSpPr>
          <p:spPr>
            <a:xfrm>
              <a:off x="1797843" y="1528493"/>
              <a:ext cx="165989" cy="287258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1848833" y="1654034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1" name="Label"/>
          <p:cNvSpPr txBox="1"/>
          <p:nvPr/>
        </p:nvSpPr>
        <p:spPr>
          <a:xfrm>
            <a:off x="3152800" y="2523733"/>
            <a:ext cx="1173444" cy="287258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200" b="1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비가동구분</a:t>
            </a:r>
            <a:r>
              <a:rPr lang="ko-KR" alt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 </a:t>
            </a:r>
            <a:endParaRPr lang="en-US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2" name="Drop-Down Box" descr="&lt;SmartSettings&gt;&lt;SmartResize enabled=&quot;True&quot; minWidth=&quot;18&quot; minHeight=&quot;7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7150940" y="2523733"/>
            <a:ext cx="1368148" cy="287258"/>
            <a:chOff x="595684" y="1528493"/>
            <a:chExt cx="1368148" cy="287258"/>
          </a:xfrm>
          <a:solidFill>
            <a:srgbClr val="FFFFFF"/>
          </a:solidFill>
        </p:grpSpPr>
        <p:sp>
          <p:nvSpPr>
            <p:cNvPr id="63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8"/>
              </p:custDataLst>
            </p:nvPr>
          </p:nvSpPr>
          <p:spPr>
            <a:xfrm>
              <a:off x="595684" y="1528493"/>
              <a:ext cx="1202158" cy="28725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</a:t>
              </a:r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9"/>
              </p:custDataLst>
            </p:nvPr>
          </p:nvSpPr>
          <p:spPr>
            <a:xfrm>
              <a:off x="1797843" y="1528493"/>
              <a:ext cx="165989" cy="287258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1848833" y="1654034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6" name="Label"/>
          <p:cNvSpPr txBox="1"/>
          <p:nvPr/>
        </p:nvSpPr>
        <p:spPr>
          <a:xfrm>
            <a:off x="5891768" y="2523733"/>
            <a:ext cx="1173444" cy="287258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200" b="1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비가동원인</a:t>
            </a:r>
            <a:r>
              <a:rPr lang="ko-KR" alt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 </a:t>
            </a:r>
            <a:endParaRPr lang="en-US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Panel"/>
          <p:cNvSpPr/>
          <p:nvPr/>
        </p:nvSpPr>
        <p:spPr>
          <a:xfrm>
            <a:off x="312932" y="1177609"/>
            <a:ext cx="8384484" cy="196335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Button">
            <a:hlinkClick r:id="rId21" action="ppaction://hlinksldjump"/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454439" y="1926393"/>
            <a:ext cx="720084" cy="290393"/>
          </a:xfrm>
          <a:prstGeom prst="roundRect">
            <a:avLst>
              <a:gd name="adj" fmla="val 8776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확인</a:t>
            </a:r>
            <a:endParaRPr lang="en-US" sz="12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69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379831" y="1926393"/>
            <a:ext cx="720084" cy="290393"/>
          </a:xfrm>
          <a:prstGeom prst="roundRect">
            <a:avLst>
              <a:gd name="adj" fmla="val 8776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닫기</a:t>
            </a:r>
            <a:endParaRPr lang="en-US" sz="12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70" name="Label"/>
          <p:cNvSpPr txBox="1"/>
          <p:nvPr/>
        </p:nvSpPr>
        <p:spPr>
          <a:xfrm>
            <a:off x="567630" y="1216521"/>
            <a:ext cx="724814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비가동시작</a:t>
            </a:r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Info"/>
          <p:cNvSpPr>
            <a:spLocks noChangeAspect="1" noEditPoints="1"/>
          </p:cNvSpPr>
          <p:nvPr/>
        </p:nvSpPr>
        <p:spPr bwMode="auto">
          <a:xfrm>
            <a:off x="455555" y="1221147"/>
            <a:ext cx="161925" cy="161925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5" name="Tooltip" descr="&lt;SmartSettings&gt;&lt;SmartResize enabled=&quot;True&quot; minWidth=&quot;6&quot; minHeight=&quot;2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723703" y="2908094"/>
            <a:ext cx="1772281" cy="273716"/>
            <a:chOff x="3296719" y="1149496"/>
            <a:chExt cx="1772281" cy="273716"/>
          </a:xfrm>
          <a:solidFill>
            <a:srgbClr val="FFFFCC"/>
          </a:solidFill>
        </p:grpSpPr>
        <p:sp>
          <p:nvSpPr>
            <p:cNvPr id="76" name="Box" descr="&lt;Tags&gt;&lt;SMARTRESIZEANCHORS&gt;Absolute,None,Absolute,Absolute&lt;/SMARTRESIZEANCHORS&gt;&lt;/Tags&gt;"/>
            <p:cNvSpPr/>
            <p:nvPr/>
          </p:nvSpPr>
          <p:spPr>
            <a:xfrm>
              <a:off x="3296719" y="1216186"/>
              <a:ext cx="1772281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표준코드의 비가동분류에서 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8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Tooltip" descr="&lt;SmartSettings&gt;&lt;SmartResize enabled=&quot;True&quot; minWidth=&quot;6&quot; minHeight=&quot;2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4891836" y="2928742"/>
            <a:ext cx="2182649" cy="273716"/>
            <a:chOff x="3091539" y="1149496"/>
            <a:chExt cx="2182649" cy="273716"/>
          </a:xfrm>
          <a:solidFill>
            <a:srgbClr val="FFFFCC"/>
          </a:solidFill>
        </p:grpSpPr>
        <p:sp>
          <p:nvSpPr>
            <p:cNvPr id="82" name="Box" descr="&lt;Tags&gt;&lt;SMARTRESIZEANCHORS&gt;Absolute,None,Absolute,Absolute&lt;/SMARTRESIZEANCHORS&gt;&lt;/Tags&gt;"/>
            <p:cNvSpPr/>
            <p:nvPr/>
          </p:nvSpPr>
          <p:spPr>
            <a:xfrm>
              <a:off x="3091539" y="1216186"/>
              <a:ext cx="2182649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비가동연계에서 설정한 구분과 원인 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4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Button"/>
          <p:cNvSpPr/>
          <p:nvPr/>
        </p:nvSpPr>
        <p:spPr>
          <a:xfrm>
            <a:off x="460996" y="5147830"/>
            <a:ext cx="576852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라인선택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Button"/>
          <p:cNvSpPr/>
          <p:nvPr/>
        </p:nvSpPr>
        <p:spPr>
          <a:xfrm>
            <a:off x="1109855" y="5147830"/>
            <a:ext cx="648072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작업자선택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Button">
            <a:hlinkClick r:id="rId22" action="ppaction://hlinksldjump"/>
          </p:cNvPr>
          <p:cNvSpPr/>
          <p:nvPr/>
        </p:nvSpPr>
        <p:spPr>
          <a:xfrm>
            <a:off x="5385048" y="5145206"/>
            <a:ext cx="664840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실적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입력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Button">
            <a:hlinkClick r:id="rId23" action="ppaction://hlinksldjump"/>
          </p:cNvPr>
          <p:cNvSpPr/>
          <p:nvPr/>
        </p:nvSpPr>
        <p:spPr>
          <a:xfrm>
            <a:off x="6597679" y="5145206"/>
            <a:ext cx="667997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부적합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Button">
            <a:hlinkClick r:id="rId24" action="ppaction://hlinksldjump"/>
          </p:cNvPr>
          <p:cNvSpPr/>
          <p:nvPr/>
        </p:nvSpPr>
        <p:spPr>
          <a:xfrm>
            <a:off x="6072124" y="5145206"/>
            <a:ext cx="503319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실적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현황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1" name="Card"/>
          <p:cNvSpPr/>
          <p:nvPr/>
        </p:nvSpPr>
        <p:spPr>
          <a:xfrm>
            <a:off x="1829934" y="5145205"/>
            <a:ext cx="3516625" cy="626263"/>
          </a:xfrm>
          <a:prstGeom prst="roundRect">
            <a:avLst>
              <a:gd name="adj" fmla="val 1433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비가동</a:t>
            </a:r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</a:t>
            </a:r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기계</a:t>
            </a:r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][</a:t>
            </a:r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언코일러</a:t>
            </a:r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][</a:t>
            </a:r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에어실린더고장</a:t>
            </a:r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]</a:t>
            </a:r>
          </a:p>
          <a:p>
            <a:pPr algn="ctr"/>
            <a:r>
              <a:rPr 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호기</a:t>
            </a:r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홍길동</a:t>
            </a:r>
            <a:endParaRPr lang="en-US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Button"/>
          <p:cNvSpPr/>
          <p:nvPr/>
        </p:nvSpPr>
        <p:spPr>
          <a:xfrm>
            <a:off x="7287912" y="5145206"/>
            <a:ext cx="639305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부적합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현황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3" name="Button"/>
          <p:cNvSpPr/>
          <p:nvPr/>
        </p:nvSpPr>
        <p:spPr>
          <a:xfrm>
            <a:off x="7949453" y="5145206"/>
            <a:ext cx="638045" cy="600229"/>
          </a:xfrm>
          <a:prstGeom prst="roundRect">
            <a:avLst>
              <a:gd name="adj" fmla="val 5000"/>
            </a:avLst>
          </a:prstGeom>
          <a:solidFill>
            <a:schemeClr val="accent4">
              <a:lumMod val="50000"/>
            </a:schemeClr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비가동종료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" name="Button"/>
          <p:cNvSpPr/>
          <p:nvPr/>
        </p:nvSpPr>
        <p:spPr>
          <a:xfrm>
            <a:off x="8609736" y="5145206"/>
            <a:ext cx="591736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공정완료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3728864" y="3284984"/>
            <a:ext cx="683108" cy="136815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992825" y="375166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  <a:latin typeface="+mn-ea"/>
                <a:ea typeface="+mn-ea"/>
              </a:rPr>
              <a:t>비가동 시작 버튼 클릭 시</a:t>
            </a:r>
            <a:endParaRPr lang="en-US" altLang="ko-KR" sz="1400" b="1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ko-KR" altLang="en-US" sz="1400" b="1">
                <a:solidFill>
                  <a:srgbClr val="FF0000"/>
                </a:solidFill>
                <a:latin typeface="+mn-ea"/>
                <a:ea typeface="+mn-ea"/>
              </a:rPr>
              <a:t>단말기 상단 색상 및 표시정보</a:t>
            </a:r>
          </a:p>
        </p:txBody>
      </p:sp>
      <p:grpSp>
        <p:nvGrpSpPr>
          <p:cNvPr id="102" name="Tooltip" descr="&lt;Tags&gt;&lt;SMARTRESIZEENABLED&gt;True&lt;/SMARTRESIZEENABLED&gt;&lt;SMARTRESIZEMINSIZE&gt;6,20&lt;/SMARTRESIZEMINSIZE&gt;&lt;/Tags&gt;"/>
          <p:cNvGrpSpPr/>
          <p:nvPr/>
        </p:nvGrpSpPr>
        <p:grpSpPr>
          <a:xfrm>
            <a:off x="6877352" y="4823762"/>
            <a:ext cx="2597827" cy="273716"/>
            <a:chOff x="13622" y="1673165"/>
            <a:chExt cx="2597827" cy="273716"/>
          </a:xfrm>
        </p:grpSpPr>
        <p:sp>
          <p:nvSpPr>
            <p:cNvPr id="103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7"/>
              </p:custDataLst>
            </p:nvPr>
          </p:nvSpPr>
          <p:spPr>
            <a:xfrm>
              <a:off x="13622" y="1673165"/>
              <a:ext cx="2597827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비가동 시작 버튼은 비가동 종료 버튼으로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Toggle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5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776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655467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403001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현장관리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절단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)&gt;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실적입력팝업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절단 공정에 대한 실적을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8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단말기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절단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anel"/>
          <p:cNvSpPr/>
          <p:nvPr/>
        </p:nvSpPr>
        <p:spPr>
          <a:xfrm>
            <a:off x="342534" y="1156152"/>
            <a:ext cx="8426890" cy="472112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abel"/>
          <p:cNvSpPr txBox="1"/>
          <p:nvPr/>
        </p:nvSpPr>
        <p:spPr>
          <a:xfrm>
            <a:off x="505971" y="1195064"/>
            <a:ext cx="609398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실적등록</a:t>
            </a:r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Info"/>
          <p:cNvSpPr>
            <a:spLocks noChangeAspect="1" noEditPoints="1"/>
          </p:cNvSpPr>
          <p:nvPr/>
        </p:nvSpPr>
        <p:spPr bwMode="auto">
          <a:xfrm>
            <a:off x="393896" y="1199690"/>
            <a:ext cx="161925" cy="161925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lose"/>
          <p:cNvSpPr>
            <a:spLocks noChangeAspect="1" noEditPoints="1"/>
          </p:cNvSpPr>
          <p:nvPr/>
        </p:nvSpPr>
        <p:spPr bwMode="auto">
          <a:xfrm>
            <a:off x="8535491" y="1207857"/>
            <a:ext cx="161925" cy="16351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" name="Labeled Field"/>
          <p:cNvGrpSpPr/>
          <p:nvPr/>
        </p:nvGrpSpPr>
        <p:grpSpPr>
          <a:xfrm>
            <a:off x="393896" y="1755247"/>
            <a:ext cx="2861180" cy="256509"/>
            <a:chOff x="551270" y="2032077"/>
            <a:chExt cx="2861180" cy="256509"/>
          </a:xfrm>
        </p:grpSpPr>
        <p:sp>
          <p:nvSpPr>
            <p:cNvPr id="17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ctr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>
                  <a:solidFill>
                    <a:srgbClr val="000000"/>
                  </a:solidFill>
                  <a:latin typeface="맑은 고딕" panose="020B0503020000020004" pitchFamily="50" charset="-127"/>
                </a:rPr>
                <a:t>P-220724-03</a:t>
              </a:r>
            </a:p>
          </p:txBody>
        </p:sp>
        <p:sp>
          <p:nvSpPr>
            <p:cNvPr id="18" name="Label"/>
            <p:cNvSpPr txBox="1"/>
            <p:nvPr/>
          </p:nvSpPr>
          <p:spPr>
            <a:xfrm>
              <a:off x="551270" y="2032106"/>
              <a:ext cx="1173444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 b="1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생산의뢰번호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Labeled Field"/>
          <p:cNvGrpSpPr/>
          <p:nvPr/>
        </p:nvGrpSpPr>
        <p:grpSpPr>
          <a:xfrm>
            <a:off x="3418838" y="1755247"/>
            <a:ext cx="2695848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20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품목코드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Labeled Field"/>
          <p:cNvGrpSpPr/>
          <p:nvPr/>
        </p:nvGrpSpPr>
        <p:grpSpPr>
          <a:xfrm>
            <a:off x="565455" y="2031128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23" name="Text Box"/>
            <p:cNvSpPr/>
            <p:nvPr/>
          </p:nvSpPr>
          <p:spPr>
            <a:xfrm>
              <a:off x="1718100" y="2032077"/>
              <a:ext cx="1694350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abel"/>
            <p:cNvSpPr txBox="1"/>
            <p:nvPr/>
          </p:nvSpPr>
          <p:spPr>
            <a:xfrm>
              <a:off x="716602" y="2032106"/>
              <a:ext cx="965856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455834" y="5372353"/>
            <a:ext cx="978438" cy="387191"/>
            <a:chOff x="5805516" y="4784956"/>
            <a:chExt cx="543812" cy="220714"/>
          </a:xfrm>
        </p:grpSpPr>
        <p:sp>
          <p:nvSpPr>
            <p:cNvPr id="28" name="Button"/>
            <p:cNvSpPr>
              <a:spLocks/>
            </p:cNvSpPr>
            <p:nvPr/>
          </p:nvSpPr>
          <p:spPr bwMode="auto">
            <a:xfrm>
              <a:off x="5805516" y="4784956"/>
              <a:ext cx="543812" cy="220714"/>
            </a:xfrm>
            <a:prstGeom prst="roundRect">
              <a:avLst>
                <a:gd name="adj" fmla="val 8776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hlinkClick r:id="rId12" action="ppaction://hlinksldjump"/>
                </a:rPr>
                <a:t>저장</a:t>
              </a:r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Save"/>
            <p:cNvSpPr>
              <a:spLocks noChangeAspect="1" noEditPoints="1"/>
            </p:cNvSpPr>
            <p:nvPr/>
          </p:nvSpPr>
          <p:spPr bwMode="auto">
            <a:xfrm>
              <a:off x="5839876" y="4807290"/>
              <a:ext cx="161925" cy="161925"/>
            </a:xfrm>
            <a:custGeom>
              <a:avLst/>
              <a:gdLst>
                <a:gd name="T0" fmla="*/ 40 w 667"/>
                <a:gd name="T1" fmla="*/ 1 h 667"/>
                <a:gd name="T2" fmla="*/ 0 w 667"/>
                <a:gd name="T3" fmla="*/ 41 h 667"/>
                <a:gd name="T4" fmla="*/ 0 w 667"/>
                <a:gd name="T5" fmla="*/ 627 h 667"/>
                <a:gd name="T6" fmla="*/ 40 w 667"/>
                <a:gd name="T7" fmla="*/ 667 h 667"/>
                <a:gd name="T8" fmla="*/ 627 w 667"/>
                <a:gd name="T9" fmla="*/ 667 h 667"/>
                <a:gd name="T10" fmla="*/ 667 w 667"/>
                <a:gd name="T11" fmla="*/ 627 h 667"/>
                <a:gd name="T12" fmla="*/ 667 w 667"/>
                <a:gd name="T13" fmla="*/ 161 h 667"/>
                <a:gd name="T14" fmla="*/ 663 w 667"/>
                <a:gd name="T15" fmla="*/ 151 h 667"/>
                <a:gd name="T16" fmla="*/ 517 w 667"/>
                <a:gd name="T17" fmla="*/ 4 h 667"/>
                <a:gd name="T18" fmla="*/ 507 w 667"/>
                <a:gd name="T19" fmla="*/ 1 h 667"/>
                <a:gd name="T20" fmla="*/ 40 w 667"/>
                <a:gd name="T21" fmla="*/ 1 h 667"/>
                <a:gd name="T22" fmla="*/ 40 w 667"/>
                <a:gd name="T23" fmla="*/ 27 h 667"/>
                <a:gd name="T24" fmla="*/ 147 w 667"/>
                <a:gd name="T25" fmla="*/ 27 h 667"/>
                <a:gd name="T26" fmla="*/ 147 w 667"/>
                <a:gd name="T27" fmla="*/ 227 h 667"/>
                <a:gd name="T28" fmla="*/ 155 w 667"/>
                <a:gd name="T29" fmla="*/ 246 h 667"/>
                <a:gd name="T30" fmla="*/ 174 w 667"/>
                <a:gd name="T31" fmla="*/ 254 h 667"/>
                <a:gd name="T32" fmla="*/ 494 w 667"/>
                <a:gd name="T33" fmla="*/ 254 h 667"/>
                <a:gd name="T34" fmla="*/ 513 w 667"/>
                <a:gd name="T35" fmla="*/ 246 h 667"/>
                <a:gd name="T36" fmla="*/ 520 w 667"/>
                <a:gd name="T37" fmla="*/ 227 h 667"/>
                <a:gd name="T38" fmla="*/ 520 w 667"/>
                <a:gd name="T39" fmla="*/ 46 h 667"/>
                <a:gd name="T40" fmla="*/ 640 w 667"/>
                <a:gd name="T41" fmla="*/ 166 h 667"/>
                <a:gd name="T42" fmla="*/ 640 w 667"/>
                <a:gd name="T43" fmla="*/ 627 h 667"/>
                <a:gd name="T44" fmla="*/ 627 w 667"/>
                <a:gd name="T45" fmla="*/ 641 h 667"/>
                <a:gd name="T46" fmla="*/ 560 w 667"/>
                <a:gd name="T47" fmla="*/ 641 h 667"/>
                <a:gd name="T48" fmla="*/ 560 w 667"/>
                <a:gd name="T49" fmla="*/ 384 h 667"/>
                <a:gd name="T50" fmla="*/ 523 w 667"/>
                <a:gd name="T51" fmla="*/ 347 h 667"/>
                <a:gd name="T52" fmla="*/ 144 w 667"/>
                <a:gd name="T53" fmla="*/ 347 h 667"/>
                <a:gd name="T54" fmla="*/ 108 w 667"/>
                <a:gd name="T55" fmla="*/ 384 h 667"/>
                <a:gd name="T56" fmla="*/ 108 w 667"/>
                <a:gd name="T57" fmla="*/ 641 h 667"/>
                <a:gd name="T58" fmla="*/ 40 w 667"/>
                <a:gd name="T59" fmla="*/ 641 h 667"/>
                <a:gd name="T60" fmla="*/ 27 w 667"/>
                <a:gd name="T61" fmla="*/ 627 h 667"/>
                <a:gd name="T62" fmla="*/ 27 w 667"/>
                <a:gd name="T63" fmla="*/ 41 h 667"/>
                <a:gd name="T64" fmla="*/ 40 w 667"/>
                <a:gd name="T65" fmla="*/ 27 h 667"/>
                <a:gd name="T66" fmla="*/ 174 w 667"/>
                <a:gd name="T67" fmla="*/ 27 h 667"/>
                <a:gd name="T68" fmla="*/ 494 w 667"/>
                <a:gd name="T69" fmla="*/ 27 h 667"/>
                <a:gd name="T70" fmla="*/ 494 w 667"/>
                <a:gd name="T71" fmla="*/ 227 h 667"/>
                <a:gd name="T72" fmla="*/ 174 w 667"/>
                <a:gd name="T73" fmla="*/ 227 h 667"/>
                <a:gd name="T74" fmla="*/ 174 w 667"/>
                <a:gd name="T75" fmla="*/ 27 h 667"/>
                <a:gd name="T76" fmla="*/ 410 w 667"/>
                <a:gd name="T77" fmla="*/ 54 h 667"/>
                <a:gd name="T78" fmla="*/ 400 w 667"/>
                <a:gd name="T79" fmla="*/ 67 h 667"/>
                <a:gd name="T80" fmla="*/ 400 w 667"/>
                <a:gd name="T81" fmla="*/ 187 h 667"/>
                <a:gd name="T82" fmla="*/ 414 w 667"/>
                <a:gd name="T83" fmla="*/ 201 h 667"/>
                <a:gd name="T84" fmla="*/ 454 w 667"/>
                <a:gd name="T85" fmla="*/ 201 h 667"/>
                <a:gd name="T86" fmla="*/ 467 w 667"/>
                <a:gd name="T87" fmla="*/ 187 h 667"/>
                <a:gd name="T88" fmla="*/ 467 w 667"/>
                <a:gd name="T89" fmla="*/ 67 h 667"/>
                <a:gd name="T90" fmla="*/ 454 w 667"/>
                <a:gd name="T91" fmla="*/ 54 h 667"/>
                <a:gd name="T92" fmla="*/ 410 w 667"/>
                <a:gd name="T93" fmla="*/ 54 h 667"/>
                <a:gd name="T94" fmla="*/ 427 w 667"/>
                <a:gd name="T95" fmla="*/ 81 h 667"/>
                <a:gd name="T96" fmla="*/ 440 w 667"/>
                <a:gd name="T97" fmla="*/ 81 h 667"/>
                <a:gd name="T98" fmla="*/ 440 w 667"/>
                <a:gd name="T99" fmla="*/ 174 h 667"/>
                <a:gd name="T100" fmla="*/ 427 w 667"/>
                <a:gd name="T101" fmla="*/ 174 h 667"/>
                <a:gd name="T102" fmla="*/ 427 w 667"/>
                <a:gd name="T103" fmla="*/ 81 h 667"/>
                <a:gd name="T104" fmla="*/ 144 w 667"/>
                <a:gd name="T105" fmla="*/ 373 h 667"/>
                <a:gd name="T106" fmla="*/ 523 w 667"/>
                <a:gd name="T107" fmla="*/ 373 h 667"/>
                <a:gd name="T108" fmla="*/ 534 w 667"/>
                <a:gd name="T109" fmla="*/ 384 h 667"/>
                <a:gd name="T110" fmla="*/ 534 w 667"/>
                <a:gd name="T111" fmla="*/ 641 h 667"/>
                <a:gd name="T112" fmla="*/ 133 w 667"/>
                <a:gd name="T113" fmla="*/ 641 h 667"/>
                <a:gd name="T114" fmla="*/ 133 w 667"/>
                <a:gd name="T115" fmla="*/ 384 h 667"/>
                <a:gd name="T116" fmla="*/ 144 w 667"/>
                <a:gd name="T117" fmla="*/ 37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7" h="667">
                  <a:moveTo>
                    <a:pt x="40" y="1"/>
                  </a:moveTo>
                  <a:cubicBezTo>
                    <a:pt x="19" y="1"/>
                    <a:pt x="0" y="19"/>
                    <a:pt x="0" y="41"/>
                  </a:cubicBezTo>
                  <a:lnTo>
                    <a:pt x="0" y="627"/>
                  </a:lnTo>
                  <a:cubicBezTo>
                    <a:pt x="0" y="649"/>
                    <a:pt x="19" y="667"/>
                    <a:pt x="40" y="667"/>
                  </a:cubicBezTo>
                  <a:lnTo>
                    <a:pt x="627" y="667"/>
                  </a:lnTo>
                  <a:cubicBezTo>
                    <a:pt x="649" y="667"/>
                    <a:pt x="667" y="649"/>
                    <a:pt x="667" y="627"/>
                  </a:cubicBezTo>
                  <a:lnTo>
                    <a:pt x="667" y="161"/>
                  </a:lnTo>
                  <a:cubicBezTo>
                    <a:pt x="667" y="157"/>
                    <a:pt x="666" y="154"/>
                    <a:pt x="663" y="151"/>
                  </a:cubicBezTo>
                  <a:lnTo>
                    <a:pt x="517" y="4"/>
                  </a:lnTo>
                  <a:cubicBezTo>
                    <a:pt x="514" y="2"/>
                    <a:pt x="511" y="0"/>
                    <a:pt x="507" y="1"/>
                  </a:cubicBezTo>
                  <a:lnTo>
                    <a:pt x="40" y="1"/>
                  </a:lnTo>
                  <a:close/>
                  <a:moveTo>
                    <a:pt x="40" y="27"/>
                  </a:moveTo>
                  <a:lnTo>
                    <a:pt x="147" y="27"/>
                  </a:lnTo>
                  <a:lnTo>
                    <a:pt x="147" y="227"/>
                  </a:lnTo>
                  <a:cubicBezTo>
                    <a:pt x="147" y="234"/>
                    <a:pt x="150" y="241"/>
                    <a:pt x="155" y="246"/>
                  </a:cubicBezTo>
                  <a:cubicBezTo>
                    <a:pt x="160" y="251"/>
                    <a:pt x="167" y="254"/>
                    <a:pt x="174" y="254"/>
                  </a:cubicBezTo>
                  <a:lnTo>
                    <a:pt x="494" y="254"/>
                  </a:lnTo>
                  <a:cubicBezTo>
                    <a:pt x="501" y="254"/>
                    <a:pt x="508" y="251"/>
                    <a:pt x="513" y="246"/>
                  </a:cubicBezTo>
                  <a:cubicBezTo>
                    <a:pt x="518" y="241"/>
                    <a:pt x="520" y="234"/>
                    <a:pt x="520" y="227"/>
                  </a:cubicBezTo>
                  <a:lnTo>
                    <a:pt x="520" y="46"/>
                  </a:lnTo>
                  <a:lnTo>
                    <a:pt x="640" y="166"/>
                  </a:lnTo>
                  <a:lnTo>
                    <a:pt x="640" y="627"/>
                  </a:lnTo>
                  <a:cubicBezTo>
                    <a:pt x="640" y="635"/>
                    <a:pt x="635" y="641"/>
                    <a:pt x="627" y="641"/>
                  </a:cubicBezTo>
                  <a:lnTo>
                    <a:pt x="560" y="641"/>
                  </a:lnTo>
                  <a:lnTo>
                    <a:pt x="560" y="384"/>
                  </a:lnTo>
                  <a:cubicBezTo>
                    <a:pt x="560" y="364"/>
                    <a:pt x="543" y="347"/>
                    <a:pt x="523" y="347"/>
                  </a:cubicBezTo>
                  <a:lnTo>
                    <a:pt x="144" y="347"/>
                  </a:lnTo>
                  <a:cubicBezTo>
                    <a:pt x="124" y="347"/>
                    <a:pt x="108" y="364"/>
                    <a:pt x="108" y="384"/>
                  </a:cubicBezTo>
                  <a:lnTo>
                    <a:pt x="108" y="641"/>
                  </a:lnTo>
                  <a:lnTo>
                    <a:pt x="40" y="641"/>
                  </a:lnTo>
                  <a:cubicBezTo>
                    <a:pt x="33" y="641"/>
                    <a:pt x="27" y="635"/>
                    <a:pt x="27" y="627"/>
                  </a:cubicBezTo>
                  <a:lnTo>
                    <a:pt x="27" y="41"/>
                  </a:lnTo>
                  <a:cubicBezTo>
                    <a:pt x="27" y="33"/>
                    <a:pt x="33" y="27"/>
                    <a:pt x="40" y="27"/>
                  </a:cubicBezTo>
                  <a:close/>
                  <a:moveTo>
                    <a:pt x="174" y="27"/>
                  </a:moveTo>
                  <a:lnTo>
                    <a:pt x="494" y="27"/>
                  </a:lnTo>
                  <a:lnTo>
                    <a:pt x="494" y="227"/>
                  </a:lnTo>
                  <a:lnTo>
                    <a:pt x="174" y="227"/>
                  </a:lnTo>
                  <a:lnTo>
                    <a:pt x="174" y="27"/>
                  </a:lnTo>
                  <a:close/>
                  <a:moveTo>
                    <a:pt x="410" y="54"/>
                  </a:moveTo>
                  <a:cubicBezTo>
                    <a:pt x="406" y="54"/>
                    <a:pt x="400" y="61"/>
                    <a:pt x="400" y="67"/>
                  </a:cubicBezTo>
                  <a:lnTo>
                    <a:pt x="400" y="187"/>
                  </a:lnTo>
                  <a:cubicBezTo>
                    <a:pt x="400" y="194"/>
                    <a:pt x="407" y="201"/>
                    <a:pt x="414" y="201"/>
                  </a:cubicBezTo>
                  <a:lnTo>
                    <a:pt x="454" y="201"/>
                  </a:lnTo>
                  <a:cubicBezTo>
                    <a:pt x="461" y="201"/>
                    <a:pt x="467" y="194"/>
                    <a:pt x="467" y="187"/>
                  </a:cubicBezTo>
                  <a:lnTo>
                    <a:pt x="467" y="67"/>
                  </a:lnTo>
                  <a:cubicBezTo>
                    <a:pt x="467" y="60"/>
                    <a:pt x="461" y="54"/>
                    <a:pt x="454" y="54"/>
                  </a:cubicBezTo>
                  <a:cubicBezTo>
                    <a:pt x="439" y="54"/>
                    <a:pt x="424" y="54"/>
                    <a:pt x="410" y="54"/>
                  </a:cubicBezTo>
                  <a:close/>
                  <a:moveTo>
                    <a:pt x="427" y="81"/>
                  </a:moveTo>
                  <a:lnTo>
                    <a:pt x="440" y="81"/>
                  </a:lnTo>
                  <a:lnTo>
                    <a:pt x="440" y="174"/>
                  </a:lnTo>
                  <a:lnTo>
                    <a:pt x="427" y="174"/>
                  </a:lnTo>
                  <a:lnTo>
                    <a:pt x="427" y="81"/>
                  </a:lnTo>
                  <a:close/>
                  <a:moveTo>
                    <a:pt x="144" y="373"/>
                  </a:moveTo>
                  <a:lnTo>
                    <a:pt x="523" y="373"/>
                  </a:lnTo>
                  <a:cubicBezTo>
                    <a:pt x="529" y="373"/>
                    <a:pt x="534" y="378"/>
                    <a:pt x="534" y="384"/>
                  </a:cubicBezTo>
                  <a:lnTo>
                    <a:pt x="534" y="641"/>
                  </a:lnTo>
                  <a:lnTo>
                    <a:pt x="133" y="641"/>
                  </a:lnTo>
                  <a:lnTo>
                    <a:pt x="133" y="384"/>
                  </a:lnTo>
                  <a:cubicBezTo>
                    <a:pt x="133" y="378"/>
                    <a:pt x="138" y="373"/>
                    <a:pt x="144" y="373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667551" y="5372353"/>
            <a:ext cx="1029865" cy="387191"/>
            <a:chOff x="6392005" y="4784956"/>
            <a:chExt cx="572395" cy="220714"/>
          </a:xfrm>
        </p:grpSpPr>
        <p:sp>
          <p:nvSpPr>
            <p:cNvPr id="31" name="Button"/>
            <p:cNvSpPr>
              <a:spLocks/>
            </p:cNvSpPr>
            <p:nvPr/>
          </p:nvSpPr>
          <p:spPr bwMode="auto">
            <a:xfrm>
              <a:off x="6392005" y="4784956"/>
              <a:ext cx="572395" cy="220714"/>
            </a:xfrm>
            <a:prstGeom prst="roundRect">
              <a:avLst>
                <a:gd name="adj" fmla="val 8776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Close"/>
            <p:cNvSpPr>
              <a:spLocks noChangeAspect="1" noEditPoints="1"/>
            </p:cNvSpPr>
            <p:nvPr/>
          </p:nvSpPr>
          <p:spPr bwMode="auto">
            <a:xfrm>
              <a:off x="6417301" y="4810783"/>
              <a:ext cx="161925" cy="163512"/>
            </a:xfrm>
            <a:custGeom>
              <a:avLst/>
              <a:gdLst>
                <a:gd name="T0" fmla="*/ 333 w 667"/>
                <a:gd name="T1" fmla="*/ 0 h 667"/>
                <a:gd name="T2" fmla="*/ 0 w 667"/>
                <a:gd name="T3" fmla="*/ 334 h 667"/>
                <a:gd name="T4" fmla="*/ 333 w 667"/>
                <a:gd name="T5" fmla="*/ 667 h 667"/>
                <a:gd name="T6" fmla="*/ 667 w 667"/>
                <a:gd name="T7" fmla="*/ 334 h 667"/>
                <a:gd name="T8" fmla="*/ 333 w 667"/>
                <a:gd name="T9" fmla="*/ 0 h 667"/>
                <a:gd name="T10" fmla="*/ 333 w 667"/>
                <a:gd name="T11" fmla="*/ 27 h 667"/>
                <a:gd name="T12" fmla="*/ 640 w 667"/>
                <a:gd name="T13" fmla="*/ 334 h 667"/>
                <a:gd name="T14" fmla="*/ 333 w 667"/>
                <a:gd name="T15" fmla="*/ 640 h 667"/>
                <a:gd name="T16" fmla="*/ 27 w 667"/>
                <a:gd name="T17" fmla="*/ 334 h 667"/>
                <a:gd name="T18" fmla="*/ 333 w 667"/>
                <a:gd name="T19" fmla="*/ 27 h 667"/>
                <a:gd name="T20" fmla="*/ 210 w 667"/>
                <a:gd name="T21" fmla="*/ 200 h 667"/>
                <a:gd name="T22" fmla="*/ 204 w 667"/>
                <a:gd name="T23" fmla="*/ 223 h 667"/>
                <a:gd name="T24" fmla="*/ 314 w 667"/>
                <a:gd name="T25" fmla="*/ 334 h 667"/>
                <a:gd name="T26" fmla="*/ 204 w 667"/>
                <a:gd name="T27" fmla="*/ 444 h 667"/>
                <a:gd name="T28" fmla="*/ 223 w 667"/>
                <a:gd name="T29" fmla="*/ 463 h 667"/>
                <a:gd name="T30" fmla="*/ 333 w 667"/>
                <a:gd name="T31" fmla="*/ 353 h 667"/>
                <a:gd name="T32" fmla="*/ 444 w 667"/>
                <a:gd name="T33" fmla="*/ 463 h 667"/>
                <a:gd name="T34" fmla="*/ 463 w 667"/>
                <a:gd name="T35" fmla="*/ 463 h 667"/>
                <a:gd name="T36" fmla="*/ 463 w 667"/>
                <a:gd name="T37" fmla="*/ 444 h 667"/>
                <a:gd name="T38" fmla="*/ 352 w 667"/>
                <a:gd name="T39" fmla="*/ 334 h 667"/>
                <a:gd name="T40" fmla="*/ 463 w 667"/>
                <a:gd name="T41" fmla="*/ 223 h 667"/>
                <a:gd name="T42" fmla="*/ 452 w 667"/>
                <a:gd name="T43" fmla="*/ 200 h 667"/>
                <a:gd name="T44" fmla="*/ 444 w 667"/>
                <a:gd name="T45" fmla="*/ 204 h 667"/>
                <a:gd name="T46" fmla="*/ 333 w 667"/>
                <a:gd name="T47" fmla="*/ 314 h 667"/>
                <a:gd name="T48" fmla="*/ 223 w 667"/>
                <a:gd name="T49" fmla="*/ 204 h 667"/>
                <a:gd name="T50" fmla="*/ 210 w 667"/>
                <a:gd name="T51" fmla="*/ 20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7" h="667">
                  <a:moveTo>
                    <a:pt x="333" y="0"/>
                  </a:moveTo>
                  <a:cubicBezTo>
                    <a:pt x="149" y="0"/>
                    <a:pt x="0" y="150"/>
                    <a:pt x="0" y="334"/>
                  </a:cubicBezTo>
                  <a:cubicBezTo>
                    <a:pt x="0" y="518"/>
                    <a:pt x="149" y="667"/>
                    <a:pt x="333" y="667"/>
                  </a:cubicBezTo>
                  <a:cubicBezTo>
                    <a:pt x="517" y="667"/>
                    <a:pt x="667" y="518"/>
                    <a:pt x="667" y="334"/>
                  </a:cubicBezTo>
                  <a:cubicBezTo>
                    <a:pt x="667" y="150"/>
                    <a:pt x="517" y="0"/>
                    <a:pt x="333" y="0"/>
                  </a:cubicBezTo>
                  <a:close/>
                  <a:moveTo>
                    <a:pt x="333" y="27"/>
                  </a:moveTo>
                  <a:cubicBezTo>
                    <a:pt x="503" y="27"/>
                    <a:pt x="640" y="164"/>
                    <a:pt x="640" y="334"/>
                  </a:cubicBezTo>
                  <a:cubicBezTo>
                    <a:pt x="640" y="503"/>
                    <a:pt x="503" y="640"/>
                    <a:pt x="333" y="640"/>
                  </a:cubicBezTo>
                  <a:cubicBezTo>
                    <a:pt x="164" y="640"/>
                    <a:pt x="27" y="503"/>
                    <a:pt x="27" y="334"/>
                  </a:cubicBezTo>
                  <a:cubicBezTo>
                    <a:pt x="27" y="164"/>
                    <a:pt x="164" y="27"/>
                    <a:pt x="333" y="27"/>
                  </a:cubicBezTo>
                  <a:close/>
                  <a:moveTo>
                    <a:pt x="210" y="200"/>
                  </a:moveTo>
                  <a:cubicBezTo>
                    <a:pt x="201" y="202"/>
                    <a:pt x="196" y="217"/>
                    <a:pt x="204" y="223"/>
                  </a:cubicBezTo>
                  <a:lnTo>
                    <a:pt x="314" y="334"/>
                  </a:lnTo>
                  <a:lnTo>
                    <a:pt x="204" y="444"/>
                  </a:lnTo>
                  <a:cubicBezTo>
                    <a:pt x="191" y="457"/>
                    <a:pt x="210" y="476"/>
                    <a:pt x="223" y="463"/>
                  </a:cubicBezTo>
                  <a:lnTo>
                    <a:pt x="333" y="353"/>
                  </a:lnTo>
                  <a:lnTo>
                    <a:pt x="444" y="463"/>
                  </a:lnTo>
                  <a:cubicBezTo>
                    <a:pt x="449" y="468"/>
                    <a:pt x="458" y="468"/>
                    <a:pt x="463" y="463"/>
                  </a:cubicBezTo>
                  <a:cubicBezTo>
                    <a:pt x="468" y="458"/>
                    <a:pt x="468" y="449"/>
                    <a:pt x="463" y="444"/>
                  </a:cubicBezTo>
                  <a:lnTo>
                    <a:pt x="352" y="334"/>
                  </a:lnTo>
                  <a:lnTo>
                    <a:pt x="463" y="223"/>
                  </a:lnTo>
                  <a:cubicBezTo>
                    <a:pt x="472" y="214"/>
                    <a:pt x="465" y="198"/>
                    <a:pt x="452" y="200"/>
                  </a:cubicBezTo>
                  <a:cubicBezTo>
                    <a:pt x="449" y="201"/>
                    <a:pt x="446" y="202"/>
                    <a:pt x="444" y="204"/>
                  </a:cubicBezTo>
                  <a:lnTo>
                    <a:pt x="333" y="314"/>
                  </a:lnTo>
                  <a:lnTo>
                    <a:pt x="223" y="204"/>
                  </a:lnTo>
                  <a:cubicBezTo>
                    <a:pt x="219" y="199"/>
                    <a:pt x="213" y="200"/>
                    <a:pt x="210" y="200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7099692" y="1463620"/>
            <a:ext cx="888430" cy="212366"/>
            <a:chOff x="554563" y="2592239"/>
            <a:chExt cx="888430" cy="212366"/>
          </a:xfrm>
        </p:grpSpPr>
        <p:sp>
          <p:nvSpPr>
            <p:cNvPr id="44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Label"/>
            <p:cNvSpPr txBox="1"/>
            <p:nvPr/>
          </p:nvSpPr>
          <p:spPr>
            <a:xfrm>
              <a:off x="686119" y="2592239"/>
              <a:ext cx="756874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키패드 사용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Check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2" name="Labeled Field"/>
          <p:cNvGrpSpPr/>
          <p:nvPr/>
        </p:nvGrpSpPr>
        <p:grpSpPr>
          <a:xfrm>
            <a:off x="6001568" y="1755247"/>
            <a:ext cx="2695848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73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라인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5" name="Labeled Field"/>
          <p:cNvGrpSpPr/>
          <p:nvPr/>
        </p:nvGrpSpPr>
        <p:grpSpPr>
          <a:xfrm>
            <a:off x="3425065" y="2031128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76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중분류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2" name="Labeled Field"/>
          <p:cNvGrpSpPr/>
          <p:nvPr/>
        </p:nvGrpSpPr>
        <p:grpSpPr>
          <a:xfrm>
            <a:off x="6094342" y="2031128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3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관경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5" name="Labeled Field"/>
          <p:cNvGrpSpPr/>
          <p:nvPr/>
        </p:nvGrpSpPr>
        <p:grpSpPr>
          <a:xfrm>
            <a:off x="652002" y="2303256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6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호칭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(A)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8" name="Labeled Field"/>
          <p:cNvGrpSpPr/>
          <p:nvPr/>
        </p:nvGrpSpPr>
        <p:grpSpPr>
          <a:xfrm>
            <a:off x="3511612" y="2303256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0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외경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1" name="Labeled Field"/>
          <p:cNvGrpSpPr/>
          <p:nvPr/>
        </p:nvGrpSpPr>
        <p:grpSpPr>
          <a:xfrm>
            <a:off x="6094342" y="2303256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92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길이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5" name="Labeled Field"/>
          <p:cNvGrpSpPr/>
          <p:nvPr/>
        </p:nvGrpSpPr>
        <p:grpSpPr>
          <a:xfrm>
            <a:off x="3511612" y="2594602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96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8" name="Labeled Field"/>
          <p:cNvGrpSpPr/>
          <p:nvPr/>
        </p:nvGrpSpPr>
        <p:grpSpPr>
          <a:xfrm>
            <a:off x="6094341" y="2587347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9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1" name="Labeled Field"/>
          <p:cNvGrpSpPr/>
          <p:nvPr/>
        </p:nvGrpSpPr>
        <p:grpSpPr>
          <a:xfrm>
            <a:off x="652002" y="2863886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02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낱본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4" name="Labeled Field"/>
          <p:cNvGrpSpPr/>
          <p:nvPr/>
        </p:nvGrpSpPr>
        <p:grpSpPr>
          <a:xfrm>
            <a:off x="3365582" y="2873674"/>
            <a:ext cx="2749104" cy="256509"/>
            <a:chOff x="655745" y="2032077"/>
            <a:chExt cx="2580638" cy="256509"/>
          </a:xfrm>
          <a:solidFill>
            <a:schemeClr val="bg1"/>
          </a:solidFill>
        </p:grpSpPr>
        <p:sp>
          <p:nvSpPr>
            <p:cNvPr id="105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Label"/>
            <p:cNvSpPr txBox="1"/>
            <p:nvPr/>
          </p:nvSpPr>
          <p:spPr>
            <a:xfrm>
              <a:off x="655745" y="2032106"/>
              <a:ext cx="987651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합계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지시수량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65254"/>
              </p:ext>
            </p:extLst>
          </p:nvPr>
        </p:nvGraphicFramePr>
        <p:xfrm>
          <a:off x="1558099" y="3167256"/>
          <a:ext cx="7139316" cy="1556750"/>
        </p:xfrm>
        <a:graphic>
          <a:graphicData uri="http://schemas.openxmlformats.org/drawingml/2006/table">
            <a:tbl>
              <a:tblPr firstRow="1" bandRow="1"/>
              <a:tblGrid>
                <a:gridCol w="658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289">
                  <a:extLst>
                    <a:ext uri="{9D8B030D-6E8A-4147-A177-3AD203B41FA5}">
                      <a16:colId xmlns:a16="http://schemas.microsoft.com/office/drawing/2014/main" val="1357856153"/>
                    </a:ext>
                  </a:extLst>
                </a:gridCol>
                <a:gridCol w="620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918">
                  <a:extLst>
                    <a:ext uri="{9D8B030D-6E8A-4147-A177-3AD203B41FA5}">
                      <a16:colId xmlns:a16="http://schemas.microsoft.com/office/drawing/2014/main" val="1990796550"/>
                    </a:ext>
                  </a:extLst>
                </a:gridCol>
                <a:gridCol w="594943">
                  <a:extLst>
                    <a:ext uri="{9D8B030D-6E8A-4147-A177-3AD203B41FA5}">
                      <a16:colId xmlns:a16="http://schemas.microsoft.com/office/drawing/2014/main" val="860094448"/>
                    </a:ext>
                  </a:extLst>
                </a:gridCol>
                <a:gridCol w="594943">
                  <a:extLst>
                    <a:ext uri="{9D8B030D-6E8A-4147-A177-3AD203B41FA5}">
                      <a16:colId xmlns:a16="http://schemas.microsoft.com/office/drawing/2014/main" val="3758980082"/>
                    </a:ext>
                  </a:extLst>
                </a:gridCol>
                <a:gridCol w="594943">
                  <a:extLst>
                    <a:ext uri="{9D8B030D-6E8A-4147-A177-3AD203B41FA5}">
                      <a16:colId xmlns:a16="http://schemas.microsoft.com/office/drawing/2014/main" val="113711059"/>
                    </a:ext>
                  </a:extLst>
                </a:gridCol>
                <a:gridCol w="594943">
                  <a:extLst>
                    <a:ext uri="{9D8B030D-6E8A-4147-A177-3AD203B41FA5}">
                      <a16:colId xmlns:a16="http://schemas.microsoft.com/office/drawing/2014/main" val="285725212"/>
                    </a:ext>
                  </a:extLst>
                </a:gridCol>
                <a:gridCol w="594943">
                  <a:extLst>
                    <a:ext uri="{9D8B030D-6E8A-4147-A177-3AD203B41FA5}">
                      <a16:colId xmlns:a16="http://schemas.microsoft.com/office/drawing/2014/main" val="2375185198"/>
                    </a:ext>
                  </a:extLst>
                </a:gridCol>
                <a:gridCol w="594943">
                  <a:extLst>
                    <a:ext uri="{9D8B030D-6E8A-4147-A177-3AD203B41FA5}">
                      <a16:colId xmlns:a16="http://schemas.microsoft.com/office/drawing/2014/main" val="1288109067"/>
                    </a:ext>
                  </a:extLst>
                </a:gridCol>
                <a:gridCol w="594943">
                  <a:extLst>
                    <a:ext uri="{9D8B030D-6E8A-4147-A177-3AD203B41FA5}">
                      <a16:colId xmlns:a16="http://schemas.microsoft.com/office/drawing/2014/main" val="3738707382"/>
                    </a:ext>
                  </a:extLst>
                </a:gridCol>
              </a:tblGrid>
              <a:tr h="4849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품목코드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MILL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외경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실두께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투입중량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가용중량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컷팅수량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컷팅중량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스크랩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불량중량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8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8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2" name="Label"/>
          <p:cNvSpPr txBox="1"/>
          <p:nvPr/>
        </p:nvSpPr>
        <p:spPr>
          <a:xfrm>
            <a:off x="528502" y="3192459"/>
            <a:ext cx="985979" cy="256480"/>
          </a:xfrm>
          <a:prstGeom prst="rect">
            <a:avLst/>
          </a:prstGeom>
          <a:solidFill>
            <a:schemeClr val="bg1"/>
          </a:solidFill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절단 실적 </a:t>
            </a:r>
            <a:r>
              <a:rPr 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5108" y="1353034"/>
            <a:ext cx="1050092" cy="1093700"/>
          </a:xfrm>
          <a:prstGeom prst="rect">
            <a:avLst/>
          </a:prstGeom>
        </p:spPr>
      </p:pic>
      <p:grpSp>
        <p:nvGrpSpPr>
          <p:cNvPr id="113" name="Tooltip" descr="&lt;SmartSettings&gt;&lt;SmartResize enabled=&quot;True&quot; minWidth=&quot;6&quot; minHeight=&quot;2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7876170" y="4713747"/>
            <a:ext cx="1323290" cy="421592"/>
            <a:chOff x="3521215" y="1149496"/>
            <a:chExt cx="1323290" cy="421592"/>
          </a:xfrm>
          <a:solidFill>
            <a:srgbClr val="FFFFCC"/>
          </a:solidFill>
        </p:grpSpPr>
        <p:sp>
          <p:nvSpPr>
            <p:cNvPr id="114" name="Box" descr="&lt;Tags&gt;&lt;SMARTRESIZEANCHORS&gt;Absolute,None,Absolute,Absolute&lt;/SMARTRESIZEANCHORS&gt;&lt;/Tags&gt;"/>
            <p:cNvSpPr/>
            <p:nvPr/>
          </p:nvSpPr>
          <p:spPr>
            <a:xfrm>
              <a:off x="3521215" y="1216186"/>
              <a:ext cx="1323290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생산의뢰번호로 등록된 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부적합 중량 합계 표현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5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6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Tooltip" descr="&lt;SmartSettings&gt;&lt;SmartResize enabled=&quot;True&quot; minWidth=&quot;6&quot; minHeight=&quot;2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6177074" y="4770867"/>
            <a:ext cx="740629" cy="273716"/>
            <a:chOff x="3722352" y="1149496"/>
            <a:chExt cx="921019" cy="273716"/>
          </a:xfrm>
          <a:solidFill>
            <a:srgbClr val="FFFFCC"/>
          </a:solidFill>
        </p:grpSpPr>
        <p:sp>
          <p:nvSpPr>
            <p:cNvPr id="118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5"/>
              </p:custDataLst>
            </p:nvPr>
          </p:nvSpPr>
          <p:spPr>
            <a:xfrm>
              <a:off x="3722352" y="1216186"/>
              <a:ext cx="921019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Keypad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지원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Arrow" descr="&lt;SmartSettings&gt;&lt;SmartResize anchorLeft=&quot;None&quot; anchorTop=&quot;Absolute&quot; anchorRight=&quot;None&quot; anchorBottom=&quot;None&quot; /&gt;&lt;/SmartSettings&gt;"/>
            <p:cNvSpPr/>
            <p:nvPr>
              <p:custDataLst>
                <p:tags r:id="rId6"/>
              </p:custDataLst>
            </p:nvPr>
          </p:nvSpPr>
          <p:spPr>
            <a:xfrm>
              <a:off x="4134753" y="1149496"/>
              <a:ext cx="96202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20" name="Gap" descr="&lt;SmartSettings&gt;&lt;SmartResize anchorLeft=&quot;None&quot; anchorTop=&quot;Absolute&quot; anchorRight=&quot;None&quot; anchorBottom=&quot;None&quot; /&gt;&lt;/SmartSettings&gt;"/>
            <p:cNvCxnSpPr/>
            <p:nvPr>
              <p:custDataLst>
                <p:tags r:id="rId7"/>
              </p:custDataLst>
            </p:nvPr>
          </p:nvCxnSpPr>
          <p:spPr>
            <a:xfrm rot="10800000">
              <a:off x="4142583" y="1216186"/>
              <a:ext cx="80546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Icons"/>
          <p:cNvGrpSpPr/>
          <p:nvPr/>
        </p:nvGrpSpPr>
        <p:grpSpPr>
          <a:xfrm>
            <a:off x="1713479" y="5201447"/>
            <a:ext cx="376193" cy="295590"/>
            <a:chOff x="773534" y="1669713"/>
            <a:chExt cx="457200" cy="396875"/>
          </a:xfrm>
          <a:solidFill>
            <a:srgbClr val="FFFFCC"/>
          </a:solidFill>
        </p:grpSpPr>
        <p:sp>
          <p:nvSpPr>
            <p:cNvPr id="125" name="Warning Icon" hidden="1"/>
            <p:cNvSpPr>
              <a:spLocks noChangeAspect="1" noEditPoints="1"/>
            </p:cNvSpPr>
            <p:nvPr/>
          </p:nvSpPr>
          <p:spPr bwMode="auto">
            <a:xfrm>
              <a:off x="773534" y="1670507"/>
              <a:ext cx="457200" cy="395287"/>
            </a:xfrm>
            <a:custGeom>
              <a:avLst/>
              <a:gdLst>
                <a:gd name="T0" fmla="*/ 1270 w 1270"/>
                <a:gd name="T1" fmla="*/ 1101 h 1101"/>
                <a:gd name="T2" fmla="*/ 0 w 1270"/>
                <a:gd name="T3" fmla="*/ 1101 h 1101"/>
                <a:gd name="T4" fmla="*/ 635 w 1270"/>
                <a:gd name="T5" fmla="*/ 0 h 1101"/>
                <a:gd name="T6" fmla="*/ 1270 w 1270"/>
                <a:gd name="T7" fmla="*/ 1101 h 1101"/>
                <a:gd name="T8" fmla="*/ 579 w 1270"/>
                <a:gd name="T9" fmla="*/ 320 h 1101"/>
                <a:gd name="T10" fmla="*/ 579 w 1270"/>
                <a:gd name="T11" fmla="*/ 716 h 1101"/>
                <a:gd name="T12" fmla="*/ 691 w 1270"/>
                <a:gd name="T13" fmla="*/ 716 h 1101"/>
                <a:gd name="T14" fmla="*/ 691 w 1270"/>
                <a:gd name="T15" fmla="*/ 320 h 1101"/>
                <a:gd name="T16" fmla="*/ 579 w 1270"/>
                <a:gd name="T17" fmla="*/ 320 h 1101"/>
                <a:gd name="T18" fmla="*/ 635 w 1270"/>
                <a:gd name="T19" fmla="*/ 799 h 1101"/>
                <a:gd name="T20" fmla="*/ 564 w 1270"/>
                <a:gd name="T21" fmla="*/ 870 h 1101"/>
                <a:gd name="T22" fmla="*/ 635 w 1270"/>
                <a:gd name="T23" fmla="*/ 940 h 1101"/>
                <a:gd name="T24" fmla="*/ 706 w 1270"/>
                <a:gd name="T25" fmla="*/ 870 h 1101"/>
                <a:gd name="T26" fmla="*/ 635 w 1270"/>
                <a:gd name="T27" fmla="*/ 799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0" h="1101">
                  <a:moveTo>
                    <a:pt x="1270" y="1101"/>
                  </a:moveTo>
                  <a:lnTo>
                    <a:pt x="0" y="1101"/>
                  </a:lnTo>
                  <a:lnTo>
                    <a:pt x="635" y="0"/>
                  </a:lnTo>
                  <a:lnTo>
                    <a:pt x="1270" y="1101"/>
                  </a:lnTo>
                  <a:close/>
                  <a:moveTo>
                    <a:pt x="579" y="320"/>
                  </a:moveTo>
                  <a:lnTo>
                    <a:pt x="579" y="716"/>
                  </a:lnTo>
                  <a:lnTo>
                    <a:pt x="691" y="716"/>
                  </a:lnTo>
                  <a:lnTo>
                    <a:pt x="691" y="320"/>
                  </a:lnTo>
                  <a:lnTo>
                    <a:pt x="579" y="320"/>
                  </a:lnTo>
                  <a:close/>
                  <a:moveTo>
                    <a:pt x="635" y="799"/>
                  </a:moveTo>
                  <a:cubicBezTo>
                    <a:pt x="596" y="799"/>
                    <a:pt x="564" y="831"/>
                    <a:pt x="564" y="870"/>
                  </a:cubicBezTo>
                  <a:cubicBezTo>
                    <a:pt x="564" y="909"/>
                    <a:pt x="596" y="940"/>
                    <a:pt x="635" y="940"/>
                  </a:cubicBezTo>
                  <a:cubicBezTo>
                    <a:pt x="674" y="940"/>
                    <a:pt x="706" y="909"/>
                    <a:pt x="706" y="870"/>
                  </a:cubicBezTo>
                  <a:cubicBezTo>
                    <a:pt x="706" y="831"/>
                    <a:pt x="674" y="799"/>
                    <a:pt x="635" y="799"/>
                  </a:cubicBezTo>
                  <a:close/>
                </a:path>
              </a:pathLst>
            </a:custGeom>
            <a:grpFill/>
            <a:ln w="6350" cap="rnd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Error Icon" hidden="1"/>
            <p:cNvSpPr>
              <a:spLocks noChangeAspect="1" noEditPoints="1"/>
            </p:cNvSpPr>
            <p:nvPr/>
          </p:nvSpPr>
          <p:spPr bwMode="auto">
            <a:xfrm>
              <a:off x="802903" y="1670507"/>
              <a:ext cx="398463" cy="395287"/>
            </a:xfrm>
            <a:custGeom>
              <a:avLst/>
              <a:gdLst>
                <a:gd name="T0" fmla="*/ 1101 w 1101"/>
                <a:gd name="T1" fmla="*/ 778 h 1100"/>
                <a:gd name="T2" fmla="*/ 778 w 1101"/>
                <a:gd name="T3" fmla="*/ 1100 h 1100"/>
                <a:gd name="T4" fmla="*/ 322 w 1101"/>
                <a:gd name="T5" fmla="*/ 1100 h 1100"/>
                <a:gd name="T6" fmla="*/ 0 w 1101"/>
                <a:gd name="T7" fmla="*/ 778 h 1100"/>
                <a:gd name="T8" fmla="*/ 0 w 1101"/>
                <a:gd name="T9" fmla="*/ 322 h 1100"/>
                <a:gd name="T10" fmla="*/ 322 w 1101"/>
                <a:gd name="T11" fmla="*/ 0 h 1100"/>
                <a:gd name="T12" fmla="*/ 778 w 1101"/>
                <a:gd name="T13" fmla="*/ 0 h 1100"/>
                <a:gd name="T14" fmla="*/ 1101 w 1101"/>
                <a:gd name="T15" fmla="*/ 322 h 1100"/>
                <a:gd name="T16" fmla="*/ 1101 w 1101"/>
                <a:gd name="T17" fmla="*/ 778 h 1100"/>
                <a:gd name="T18" fmla="*/ 380 w 1101"/>
                <a:gd name="T19" fmla="*/ 300 h 1100"/>
                <a:gd name="T20" fmla="*/ 301 w 1101"/>
                <a:gd name="T21" fmla="*/ 380 h 1100"/>
                <a:gd name="T22" fmla="*/ 470 w 1101"/>
                <a:gd name="T23" fmla="*/ 550 h 1100"/>
                <a:gd name="T24" fmla="*/ 301 w 1101"/>
                <a:gd name="T25" fmla="*/ 719 h 1100"/>
                <a:gd name="T26" fmla="*/ 380 w 1101"/>
                <a:gd name="T27" fmla="*/ 799 h 1100"/>
                <a:gd name="T28" fmla="*/ 550 w 1101"/>
                <a:gd name="T29" fmla="*/ 629 h 1100"/>
                <a:gd name="T30" fmla="*/ 720 w 1101"/>
                <a:gd name="T31" fmla="*/ 799 h 1100"/>
                <a:gd name="T32" fmla="*/ 800 w 1101"/>
                <a:gd name="T33" fmla="*/ 719 h 1100"/>
                <a:gd name="T34" fmla="*/ 630 w 1101"/>
                <a:gd name="T35" fmla="*/ 550 h 1100"/>
                <a:gd name="T36" fmla="*/ 800 w 1101"/>
                <a:gd name="T37" fmla="*/ 380 h 1100"/>
                <a:gd name="T38" fmla="*/ 720 w 1101"/>
                <a:gd name="T39" fmla="*/ 300 h 1100"/>
                <a:gd name="T40" fmla="*/ 550 w 1101"/>
                <a:gd name="T41" fmla="*/ 470 h 1100"/>
                <a:gd name="T42" fmla="*/ 380 w 1101"/>
                <a:gd name="T43" fmla="*/ 30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1" h="1100">
                  <a:moveTo>
                    <a:pt x="1101" y="778"/>
                  </a:moveTo>
                  <a:lnTo>
                    <a:pt x="778" y="1100"/>
                  </a:lnTo>
                  <a:lnTo>
                    <a:pt x="322" y="1100"/>
                  </a:lnTo>
                  <a:lnTo>
                    <a:pt x="0" y="778"/>
                  </a:lnTo>
                  <a:lnTo>
                    <a:pt x="0" y="322"/>
                  </a:lnTo>
                  <a:lnTo>
                    <a:pt x="322" y="0"/>
                  </a:lnTo>
                  <a:lnTo>
                    <a:pt x="778" y="0"/>
                  </a:lnTo>
                  <a:lnTo>
                    <a:pt x="1101" y="322"/>
                  </a:lnTo>
                  <a:lnTo>
                    <a:pt x="1101" y="778"/>
                  </a:lnTo>
                  <a:close/>
                  <a:moveTo>
                    <a:pt x="380" y="300"/>
                  </a:moveTo>
                  <a:lnTo>
                    <a:pt x="301" y="380"/>
                  </a:lnTo>
                  <a:lnTo>
                    <a:pt x="470" y="550"/>
                  </a:lnTo>
                  <a:lnTo>
                    <a:pt x="301" y="719"/>
                  </a:lnTo>
                  <a:lnTo>
                    <a:pt x="380" y="799"/>
                  </a:lnTo>
                  <a:lnTo>
                    <a:pt x="550" y="629"/>
                  </a:lnTo>
                  <a:lnTo>
                    <a:pt x="720" y="799"/>
                  </a:lnTo>
                  <a:lnTo>
                    <a:pt x="800" y="719"/>
                  </a:lnTo>
                  <a:lnTo>
                    <a:pt x="630" y="550"/>
                  </a:lnTo>
                  <a:lnTo>
                    <a:pt x="800" y="380"/>
                  </a:lnTo>
                  <a:lnTo>
                    <a:pt x="720" y="300"/>
                  </a:lnTo>
                  <a:lnTo>
                    <a:pt x="550" y="470"/>
                  </a:lnTo>
                  <a:lnTo>
                    <a:pt x="380" y="300"/>
                  </a:lnTo>
                  <a:close/>
                </a:path>
              </a:pathLst>
            </a:custGeom>
            <a:grpFill/>
            <a:ln w="6350" cap="rnd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Question Icon" hidden="1"/>
            <p:cNvSpPr>
              <a:spLocks noChangeAspect="1" noEditPoints="1"/>
            </p:cNvSpPr>
            <p:nvPr/>
          </p:nvSpPr>
          <p:spPr bwMode="auto">
            <a:xfrm>
              <a:off x="802903" y="1669713"/>
              <a:ext cx="398463" cy="396875"/>
            </a:xfrm>
            <a:custGeom>
              <a:avLst/>
              <a:gdLst>
                <a:gd name="T0" fmla="*/ 1101 w 1101"/>
                <a:gd name="T1" fmla="*/ 551 h 1101"/>
                <a:gd name="T2" fmla="*/ 550 w 1101"/>
                <a:gd name="T3" fmla="*/ 1101 h 1101"/>
                <a:gd name="T4" fmla="*/ 0 w 1101"/>
                <a:gd name="T5" fmla="*/ 551 h 1101"/>
                <a:gd name="T6" fmla="*/ 550 w 1101"/>
                <a:gd name="T7" fmla="*/ 0 h 1101"/>
                <a:gd name="T8" fmla="*/ 1101 w 1101"/>
                <a:gd name="T9" fmla="*/ 551 h 1101"/>
                <a:gd name="T10" fmla="*/ 596 w 1101"/>
                <a:gd name="T11" fmla="*/ 685 h 1101"/>
                <a:gd name="T12" fmla="*/ 509 w 1101"/>
                <a:gd name="T13" fmla="*/ 685 h 1101"/>
                <a:gd name="T14" fmla="*/ 509 w 1101"/>
                <a:gd name="T15" fmla="*/ 625 h 1101"/>
                <a:gd name="T16" fmla="*/ 521 w 1101"/>
                <a:gd name="T17" fmla="*/ 577 h 1101"/>
                <a:gd name="T18" fmla="*/ 575 w 1101"/>
                <a:gd name="T19" fmla="*/ 527 h 1101"/>
                <a:gd name="T20" fmla="*/ 638 w 1101"/>
                <a:gd name="T21" fmla="*/ 424 h 1101"/>
                <a:gd name="T22" fmla="*/ 614 w 1101"/>
                <a:gd name="T23" fmla="*/ 359 h 1101"/>
                <a:gd name="T24" fmla="*/ 549 w 1101"/>
                <a:gd name="T25" fmla="*/ 334 h 1101"/>
                <a:gd name="T26" fmla="*/ 440 w 1101"/>
                <a:gd name="T27" fmla="*/ 462 h 1101"/>
                <a:gd name="T28" fmla="*/ 343 w 1101"/>
                <a:gd name="T29" fmla="*/ 445 h 1101"/>
                <a:gd name="T30" fmla="*/ 413 w 1101"/>
                <a:gd name="T31" fmla="*/ 295 h 1101"/>
                <a:gd name="T32" fmla="*/ 561 w 1101"/>
                <a:gd name="T33" fmla="*/ 241 h 1101"/>
                <a:gd name="T34" fmla="*/ 702 w 1101"/>
                <a:gd name="T35" fmla="*/ 291 h 1101"/>
                <a:gd name="T36" fmla="*/ 758 w 1101"/>
                <a:gd name="T37" fmla="*/ 418 h 1101"/>
                <a:gd name="T38" fmla="*/ 743 w 1101"/>
                <a:gd name="T39" fmla="*/ 489 h 1101"/>
                <a:gd name="T40" fmla="*/ 707 w 1101"/>
                <a:gd name="T41" fmla="*/ 541 h 1101"/>
                <a:gd name="T42" fmla="*/ 624 w 1101"/>
                <a:gd name="T43" fmla="*/ 606 h 1101"/>
                <a:gd name="T44" fmla="*/ 601 w 1101"/>
                <a:gd name="T45" fmla="*/ 632 h 1101"/>
                <a:gd name="T46" fmla="*/ 596 w 1101"/>
                <a:gd name="T47" fmla="*/ 685 h 1101"/>
                <a:gd name="T48" fmla="*/ 614 w 1101"/>
                <a:gd name="T49" fmla="*/ 749 h 1101"/>
                <a:gd name="T50" fmla="*/ 614 w 1101"/>
                <a:gd name="T51" fmla="*/ 861 h 1101"/>
                <a:gd name="T52" fmla="*/ 509 w 1101"/>
                <a:gd name="T53" fmla="*/ 861 h 1101"/>
                <a:gd name="T54" fmla="*/ 509 w 1101"/>
                <a:gd name="T55" fmla="*/ 749 h 1101"/>
                <a:gd name="T56" fmla="*/ 614 w 1101"/>
                <a:gd name="T57" fmla="*/ 749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1" h="1101">
                  <a:moveTo>
                    <a:pt x="1101" y="551"/>
                  </a:moveTo>
                  <a:cubicBezTo>
                    <a:pt x="1101" y="854"/>
                    <a:pt x="854" y="1101"/>
                    <a:pt x="550" y="1101"/>
                  </a:cubicBezTo>
                  <a:cubicBezTo>
                    <a:pt x="246" y="1101"/>
                    <a:pt x="0" y="854"/>
                    <a:pt x="0" y="551"/>
                  </a:cubicBezTo>
                  <a:cubicBezTo>
                    <a:pt x="0" y="247"/>
                    <a:pt x="246" y="0"/>
                    <a:pt x="550" y="0"/>
                  </a:cubicBezTo>
                  <a:cubicBezTo>
                    <a:pt x="854" y="0"/>
                    <a:pt x="1101" y="247"/>
                    <a:pt x="1101" y="551"/>
                  </a:cubicBezTo>
                  <a:close/>
                  <a:moveTo>
                    <a:pt x="596" y="685"/>
                  </a:moveTo>
                  <a:lnTo>
                    <a:pt x="509" y="685"/>
                  </a:lnTo>
                  <a:lnTo>
                    <a:pt x="509" y="625"/>
                  </a:lnTo>
                  <a:cubicBezTo>
                    <a:pt x="509" y="605"/>
                    <a:pt x="513" y="589"/>
                    <a:pt x="521" y="577"/>
                  </a:cubicBezTo>
                  <a:cubicBezTo>
                    <a:pt x="529" y="565"/>
                    <a:pt x="547" y="549"/>
                    <a:pt x="575" y="527"/>
                  </a:cubicBezTo>
                  <a:cubicBezTo>
                    <a:pt x="617" y="495"/>
                    <a:pt x="638" y="460"/>
                    <a:pt x="638" y="424"/>
                  </a:cubicBezTo>
                  <a:cubicBezTo>
                    <a:pt x="638" y="397"/>
                    <a:pt x="630" y="375"/>
                    <a:pt x="614" y="359"/>
                  </a:cubicBezTo>
                  <a:cubicBezTo>
                    <a:pt x="597" y="343"/>
                    <a:pt x="576" y="334"/>
                    <a:pt x="549" y="334"/>
                  </a:cubicBezTo>
                  <a:cubicBezTo>
                    <a:pt x="488" y="334"/>
                    <a:pt x="451" y="377"/>
                    <a:pt x="440" y="462"/>
                  </a:cubicBezTo>
                  <a:lnTo>
                    <a:pt x="343" y="445"/>
                  </a:lnTo>
                  <a:cubicBezTo>
                    <a:pt x="349" y="381"/>
                    <a:pt x="372" y="331"/>
                    <a:pt x="413" y="295"/>
                  </a:cubicBezTo>
                  <a:cubicBezTo>
                    <a:pt x="454" y="259"/>
                    <a:pt x="503" y="241"/>
                    <a:pt x="561" y="241"/>
                  </a:cubicBezTo>
                  <a:cubicBezTo>
                    <a:pt x="618" y="241"/>
                    <a:pt x="665" y="257"/>
                    <a:pt x="702" y="291"/>
                  </a:cubicBezTo>
                  <a:cubicBezTo>
                    <a:pt x="739" y="325"/>
                    <a:pt x="758" y="367"/>
                    <a:pt x="758" y="418"/>
                  </a:cubicBezTo>
                  <a:cubicBezTo>
                    <a:pt x="758" y="443"/>
                    <a:pt x="753" y="467"/>
                    <a:pt x="743" y="489"/>
                  </a:cubicBezTo>
                  <a:cubicBezTo>
                    <a:pt x="732" y="512"/>
                    <a:pt x="721" y="529"/>
                    <a:pt x="707" y="541"/>
                  </a:cubicBezTo>
                  <a:cubicBezTo>
                    <a:pt x="694" y="554"/>
                    <a:pt x="667" y="575"/>
                    <a:pt x="624" y="606"/>
                  </a:cubicBezTo>
                  <a:cubicBezTo>
                    <a:pt x="612" y="615"/>
                    <a:pt x="605" y="624"/>
                    <a:pt x="601" y="632"/>
                  </a:cubicBezTo>
                  <a:cubicBezTo>
                    <a:pt x="598" y="640"/>
                    <a:pt x="596" y="658"/>
                    <a:pt x="596" y="685"/>
                  </a:cubicBezTo>
                  <a:close/>
                  <a:moveTo>
                    <a:pt x="614" y="749"/>
                  </a:moveTo>
                  <a:lnTo>
                    <a:pt x="614" y="861"/>
                  </a:lnTo>
                  <a:lnTo>
                    <a:pt x="509" y="861"/>
                  </a:lnTo>
                  <a:lnTo>
                    <a:pt x="509" y="749"/>
                  </a:lnTo>
                  <a:lnTo>
                    <a:pt x="614" y="749"/>
                  </a:lnTo>
                  <a:close/>
                </a:path>
              </a:pathLst>
            </a:custGeom>
            <a:grpFill/>
            <a:ln w="6350" cap="rnd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8" name="Labeled Field"/>
          <p:cNvGrpSpPr/>
          <p:nvPr/>
        </p:nvGrpSpPr>
        <p:grpSpPr>
          <a:xfrm>
            <a:off x="652002" y="2586400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2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0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실두께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1" name="Card"/>
          <p:cNvSpPr/>
          <p:nvPr/>
        </p:nvSpPr>
        <p:spPr>
          <a:xfrm>
            <a:off x="2236161" y="4784153"/>
            <a:ext cx="3824274" cy="615351"/>
          </a:xfrm>
          <a:prstGeom prst="roundRect">
            <a:avLst>
              <a:gd name="adj" fmla="val 1433"/>
            </a:avLst>
          </a:prstGeom>
          <a:solidFill>
            <a:srgbClr val="FFFFCC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ko-KR" altLang="en-US" sz="900">
                <a:solidFill>
                  <a:schemeClr val="tx1"/>
                </a:solidFill>
                <a:cs typeface="Segoe UI" panose="020B0502040204020203" pitchFamily="34" charset="0"/>
              </a:rPr>
              <a:t>컷팅중량 </a:t>
            </a:r>
            <a:r>
              <a:rPr lang="en-US" altLang="ko-KR" sz="900">
                <a:solidFill>
                  <a:schemeClr val="tx1"/>
                </a:solidFill>
                <a:cs typeface="Segoe UI" panose="020B0502040204020203" pitchFamily="34" charset="0"/>
              </a:rPr>
              <a:t>=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 b="1">
                <a:solidFill>
                  <a:srgbClr val="0000FF"/>
                </a:solidFill>
              </a:rPr>
              <a:t>외경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- </a:t>
            </a:r>
            <a:r>
              <a:rPr lang="ko-KR" altLang="en-US" sz="900" b="1">
                <a:solidFill>
                  <a:srgbClr val="0000FF"/>
                </a:solidFill>
              </a:rPr>
              <a:t>실두께</a:t>
            </a:r>
            <a:r>
              <a:rPr lang="en-US" altLang="ko-KR" sz="900">
                <a:solidFill>
                  <a:schemeClr val="tx1"/>
                </a:solidFill>
              </a:rPr>
              <a:t>) * </a:t>
            </a:r>
            <a:r>
              <a:rPr lang="ko-KR" altLang="en-US" sz="900" b="1">
                <a:solidFill>
                  <a:srgbClr val="0000FF"/>
                </a:solidFill>
              </a:rPr>
              <a:t>실두께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* 0.02466 * </a:t>
            </a:r>
            <a:r>
              <a:rPr lang="ko-KR" altLang="en-US" sz="900" b="1">
                <a:solidFill>
                  <a:srgbClr val="0000FF"/>
                </a:solidFill>
              </a:rPr>
              <a:t>길이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* </a:t>
            </a:r>
            <a:r>
              <a:rPr lang="ko-KR" altLang="en-US" sz="900">
                <a:solidFill>
                  <a:schemeClr val="tx1"/>
                </a:solidFill>
              </a:rPr>
              <a:t>정품수량</a:t>
            </a:r>
            <a:endParaRPr lang="en-US" altLang="ko-KR" sz="900">
              <a:solidFill>
                <a:schemeClr val="tx1"/>
              </a:solidFill>
            </a:endParaRPr>
          </a:p>
          <a:p>
            <a:pPr>
              <a:spcAft>
                <a:spcPts val="300"/>
              </a:spcAft>
            </a:pPr>
            <a:r>
              <a:rPr lang="en-US" altLang="ko-KR" sz="900">
                <a:solidFill>
                  <a:schemeClr val="tx1"/>
                </a:solidFill>
              </a:rPr>
              <a:t>   ** </a:t>
            </a:r>
            <a:r>
              <a:rPr lang="ko-KR" altLang="en-US" sz="900">
                <a:solidFill>
                  <a:schemeClr val="tx1"/>
                </a:solidFill>
              </a:rPr>
              <a:t>정품수량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컷팅수량</a:t>
            </a:r>
            <a:endParaRPr lang="en-US" altLang="ko-KR" sz="900">
              <a:solidFill>
                <a:schemeClr val="tx1"/>
              </a:solidFill>
            </a:endParaRPr>
          </a:p>
          <a:p>
            <a:pPr>
              <a:spcAft>
                <a:spcPts val="300"/>
              </a:spcAft>
            </a:pPr>
            <a:r>
              <a:rPr lang="ko-KR" altLang="en-US" sz="900">
                <a:solidFill>
                  <a:schemeClr val="tx1"/>
                </a:solidFill>
              </a:rPr>
              <a:t>가용중량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투입중량 </a:t>
            </a:r>
            <a:r>
              <a:rPr lang="en-US" altLang="ko-KR" sz="900">
                <a:solidFill>
                  <a:schemeClr val="tx1"/>
                </a:solidFill>
              </a:rPr>
              <a:t>– </a:t>
            </a:r>
            <a:r>
              <a:rPr lang="ko-KR" altLang="en-US" sz="900">
                <a:solidFill>
                  <a:schemeClr val="tx1"/>
                </a:solidFill>
              </a:rPr>
              <a:t>컷팅중량</a:t>
            </a:r>
            <a:endParaRPr lang="en-US" altLang="ko-KR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80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655467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01758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현장관리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절단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)&gt;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부적합등록 팝업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절단 공정에 대한 부적합 정보를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18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단말기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절단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anel"/>
          <p:cNvSpPr/>
          <p:nvPr/>
        </p:nvSpPr>
        <p:spPr>
          <a:xfrm>
            <a:off x="342534" y="1156152"/>
            <a:ext cx="8426890" cy="385702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abel"/>
          <p:cNvSpPr txBox="1"/>
          <p:nvPr/>
        </p:nvSpPr>
        <p:spPr>
          <a:xfrm>
            <a:off x="505971" y="1195064"/>
            <a:ext cx="724814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부적합등록</a:t>
            </a:r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Info"/>
          <p:cNvSpPr>
            <a:spLocks noChangeAspect="1" noEditPoints="1"/>
          </p:cNvSpPr>
          <p:nvPr/>
        </p:nvSpPr>
        <p:spPr bwMode="auto">
          <a:xfrm>
            <a:off x="393896" y="1199690"/>
            <a:ext cx="161925" cy="161925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lose"/>
          <p:cNvSpPr>
            <a:spLocks noChangeAspect="1" noEditPoints="1"/>
          </p:cNvSpPr>
          <p:nvPr/>
        </p:nvSpPr>
        <p:spPr bwMode="auto">
          <a:xfrm>
            <a:off x="8535491" y="1207857"/>
            <a:ext cx="161925" cy="16351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" name="Labeled Field"/>
          <p:cNvGrpSpPr/>
          <p:nvPr/>
        </p:nvGrpSpPr>
        <p:grpSpPr>
          <a:xfrm>
            <a:off x="393896" y="1700808"/>
            <a:ext cx="2861180" cy="256509"/>
            <a:chOff x="551270" y="2032077"/>
            <a:chExt cx="2861180" cy="256509"/>
          </a:xfrm>
        </p:grpSpPr>
        <p:sp>
          <p:nvSpPr>
            <p:cNvPr id="17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ctr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>
                  <a:solidFill>
                    <a:srgbClr val="000000"/>
                  </a:solidFill>
                  <a:latin typeface="맑은 고딕" panose="020B0503020000020004" pitchFamily="50" charset="-127"/>
                </a:rPr>
                <a:t>P-220724-03</a:t>
              </a:r>
            </a:p>
          </p:txBody>
        </p:sp>
        <p:sp>
          <p:nvSpPr>
            <p:cNvPr id="18" name="Label"/>
            <p:cNvSpPr txBox="1"/>
            <p:nvPr/>
          </p:nvSpPr>
          <p:spPr>
            <a:xfrm>
              <a:off x="551270" y="2032106"/>
              <a:ext cx="1173444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 b="1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생산의뢰번호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Labeled Field"/>
          <p:cNvGrpSpPr/>
          <p:nvPr/>
        </p:nvGrpSpPr>
        <p:grpSpPr>
          <a:xfrm>
            <a:off x="3418838" y="1700808"/>
            <a:ext cx="2695848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20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품목코드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Labeled Field"/>
          <p:cNvGrpSpPr/>
          <p:nvPr/>
        </p:nvGrpSpPr>
        <p:grpSpPr>
          <a:xfrm>
            <a:off x="565455" y="1976689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23" name="Text Box"/>
            <p:cNvSpPr/>
            <p:nvPr/>
          </p:nvSpPr>
          <p:spPr>
            <a:xfrm>
              <a:off x="1718100" y="2032077"/>
              <a:ext cx="1694350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abel"/>
            <p:cNvSpPr txBox="1"/>
            <p:nvPr/>
          </p:nvSpPr>
          <p:spPr>
            <a:xfrm>
              <a:off x="716602" y="2032106"/>
              <a:ext cx="965856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455834" y="4553977"/>
            <a:ext cx="978438" cy="387191"/>
            <a:chOff x="5805516" y="4784956"/>
            <a:chExt cx="543812" cy="220714"/>
          </a:xfrm>
        </p:grpSpPr>
        <p:sp>
          <p:nvSpPr>
            <p:cNvPr id="28" name="Button"/>
            <p:cNvSpPr>
              <a:spLocks/>
            </p:cNvSpPr>
            <p:nvPr/>
          </p:nvSpPr>
          <p:spPr bwMode="auto">
            <a:xfrm>
              <a:off x="5805516" y="4784956"/>
              <a:ext cx="543812" cy="220714"/>
            </a:xfrm>
            <a:prstGeom prst="roundRect">
              <a:avLst>
                <a:gd name="adj" fmla="val 8776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hlinkClick r:id="rId22" action="ppaction://hlinksldjump"/>
                </a:rPr>
                <a:t>저장</a:t>
              </a:r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Save"/>
            <p:cNvSpPr>
              <a:spLocks noChangeAspect="1" noEditPoints="1"/>
            </p:cNvSpPr>
            <p:nvPr/>
          </p:nvSpPr>
          <p:spPr bwMode="auto">
            <a:xfrm>
              <a:off x="5839876" y="4807290"/>
              <a:ext cx="161925" cy="161925"/>
            </a:xfrm>
            <a:custGeom>
              <a:avLst/>
              <a:gdLst>
                <a:gd name="T0" fmla="*/ 40 w 667"/>
                <a:gd name="T1" fmla="*/ 1 h 667"/>
                <a:gd name="T2" fmla="*/ 0 w 667"/>
                <a:gd name="T3" fmla="*/ 41 h 667"/>
                <a:gd name="T4" fmla="*/ 0 w 667"/>
                <a:gd name="T5" fmla="*/ 627 h 667"/>
                <a:gd name="T6" fmla="*/ 40 w 667"/>
                <a:gd name="T7" fmla="*/ 667 h 667"/>
                <a:gd name="T8" fmla="*/ 627 w 667"/>
                <a:gd name="T9" fmla="*/ 667 h 667"/>
                <a:gd name="T10" fmla="*/ 667 w 667"/>
                <a:gd name="T11" fmla="*/ 627 h 667"/>
                <a:gd name="T12" fmla="*/ 667 w 667"/>
                <a:gd name="T13" fmla="*/ 161 h 667"/>
                <a:gd name="T14" fmla="*/ 663 w 667"/>
                <a:gd name="T15" fmla="*/ 151 h 667"/>
                <a:gd name="T16" fmla="*/ 517 w 667"/>
                <a:gd name="T17" fmla="*/ 4 h 667"/>
                <a:gd name="T18" fmla="*/ 507 w 667"/>
                <a:gd name="T19" fmla="*/ 1 h 667"/>
                <a:gd name="T20" fmla="*/ 40 w 667"/>
                <a:gd name="T21" fmla="*/ 1 h 667"/>
                <a:gd name="T22" fmla="*/ 40 w 667"/>
                <a:gd name="T23" fmla="*/ 27 h 667"/>
                <a:gd name="T24" fmla="*/ 147 w 667"/>
                <a:gd name="T25" fmla="*/ 27 h 667"/>
                <a:gd name="T26" fmla="*/ 147 w 667"/>
                <a:gd name="T27" fmla="*/ 227 h 667"/>
                <a:gd name="T28" fmla="*/ 155 w 667"/>
                <a:gd name="T29" fmla="*/ 246 h 667"/>
                <a:gd name="T30" fmla="*/ 174 w 667"/>
                <a:gd name="T31" fmla="*/ 254 h 667"/>
                <a:gd name="T32" fmla="*/ 494 w 667"/>
                <a:gd name="T33" fmla="*/ 254 h 667"/>
                <a:gd name="T34" fmla="*/ 513 w 667"/>
                <a:gd name="T35" fmla="*/ 246 h 667"/>
                <a:gd name="T36" fmla="*/ 520 w 667"/>
                <a:gd name="T37" fmla="*/ 227 h 667"/>
                <a:gd name="T38" fmla="*/ 520 w 667"/>
                <a:gd name="T39" fmla="*/ 46 h 667"/>
                <a:gd name="T40" fmla="*/ 640 w 667"/>
                <a:gd name="T41" fmla="*/ 166 h 667"/>
                <a:gd name="T42" fmla="*/ 640 w 667"/>
                <a:gd name="T43" fmla="*/ 627 h 667"/>
                <a:gd name="T44" fmla="*/ 627 w 667"/>
                <a:gd name="T45" fmla="*/ 641 h 667"/>
                <a:gd name="T46" fmla="*/ 560 w 667"/>
                <a:gd name="T47" fmla="*/ 641 h 667"/>
                <a:gd name="T48" fmla="*/ 560 w 667"/>
                <a:gd name="T49" fmla="*/ 384 h 667"/>
                <a:gd name="T50" fmla="*/ 523 w 667"/>
                <a:gd name="T51" fmla="*/ 347 h 667"/>
                <a:gd name="T52" fmla="*/ 144 w 667"/>
                <a:gd name="T53" fmla="*/ 347 h 667"/>
                <a:gd name="T54" fmla="*/ 108 w 667"/>
                <a:gd name="T55" fmla="*/ 384 h 667"/>
                <a:gd name="T56" fmla="*/ 108 w 667"/>
                <a:gd name="T57" fmla="*/ 641 h 667"/>
                <a:gd name="T58" fmla="*/ 40 w 667"/>
                <a:gd name="T59" fmla="*/ 641 h 667"/>
                <a:gd name="T60" fmla="*/ 27 w 667"/>
                <a:gd name="T61" fmla="*/ 627 h 667"/>
                <a:gd name="T62" fmla="*/ 27 w 667"/>
                <a:gd name="T63" fmla="*/ 41 h 667"/>
                <a:gd name="T64" fmla="*/ 40 w 667"/>
                <a:gd name="T65" fmla="*/ 27 h 667"/>
                <a:gd name="T66" fmla="*/ 174 w 667"/>
                <a:gd name="T67" fmla="*/ 27 h 667"/>
                <a:gd name="T68" fmla="*/ 494 w 667"/>
                <a:gd name="T69" fmla="*/ 27 h 667"/>
                <a:gd name="T70" fmla="*/ 494 w 667"/>
                <a:gd name="T71" fmla="*/ 227 h 667"/>
                <a:gd name="T72" fmla="*/ 174 w 667"/>
                <a:gd name="T73" fmla="*/ 227 h 667"/>
                <a:gd name="T74" fmla="*/ 174 w 667"/>
                <a:gd name="T75" fmla="*/ 27 h 667"/>
                <a:gd name="T76" fmla="*/ 410 w 667"/>
                <a:gd name="T77" fmla="*/ 54 h 667"/>
                <a:gd name="T78" fmla="*/ 400 w 667"/>
                <a:gd name="T79" fmla="*/ 67 h 667"/>
                <a:gd name="T80" fmla="*/ 400 w 667"/>
                <a:gd name="T81" fmla="*/ 187 h 667"/>
                <a:gd name="T82" fmla="*/ 414 w 667"/>
                <a:gd name="T83" fmla="*/ 201 h 667"/>
                <a:gd name="T84" fmla="*/ 454 w 667"/>
                <a:gd name="T85" fmla="*/ 201 h 667"/>
                <a:gd name="T86" fmla="*/ 467 w 667"/>
                <a:gd name="T87" fmla="*/ 187 h 667"/>
                <a:gd name="T88" fmla="*/ 467 w 667"/>
                <a:gd name="T89" fmla="*/ 67 h 667"/>
                <a:gd name="T90" fmla="*/ 454 w 667"/>
                <a:gd name="T91" fmla="*/ 54 h 667"/>
                <a:gd name="T92" fmla="*/ 410 w 667"/>
                <a:gd name="T93" fmla="*/ 54 h 667"/>
                <a:gd name="T94" fmla="*/ 427 w 667"/>
                <a:gd name="T95" fmla="*/ 81 h 667"/>
                <a:gd name="T96" fmla="*/ 440 w 667"/>
                <a:gd name="T97" fmla="*/ 81 h 667"/>
                <a:gd name="T98" fmla="*/ 440 w 667"/>
                <a:gd name="T99" fmla="*/ 174 h 667"/>
                <a:gd name="T100" fmla="*/ 427 w 667"/>
                <a:gd name="T101" fmla="*/ 174 h 667"/>
                <a:gd name="T102" fmla="*/ 427 w 667"/>
                <a:gd name="T103" fmla="*/ 81 h 667"/>
                <a:gd name="T104" fmla="*/ 144 w 667"/>
                <a:gd name="T105" fmla="*/ 373 h 667"/>
                <a:gd name="T106" fmla="*/ 523 w 667"/>
                <a:gd name="T107" fmla="*/ 373 h 667"/>
                <a:gd name="T108" fmla="*/ 534 w 667"/>
                <a:gd name="T109" fmla="*/ 384 h 667"/>
                <a:gd name="T110" fmla="*/ 534 w 667"/>
                <a:gd name="T111" fmla="*/ 641 h 667"/>
                <a:gd name="T112" fmla="*/ 133 w 667"/>
                <a:gd name="T113" fmla="*/ 641 h 667"/>
                <a:gd name="T114" fmla="*/ 133 w 667"/>
                <a:gd name="T115" fmla="*/ 384 h 667"/>
                <a:gd name="T116" fmla="*/ 144 w 667"/>
                <a:gd name="T117" fmla="*/ 37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7" h="667">
                  <a:moveTo>
                    <a:pt x="40" y="1"/>
                  </a:moveTo>
                  <a:cubicBezTo>
                    <a:pt x="19" y="1"/>
                    <a:pt x="0" y="19"/>
                    <a:pt x="0" y="41"/>
                  </a:cubicBezTo>
                  <a:lnTo>
                    <a:pt x="0" y="627"/>
                  </a:lnTo>
                  <a:cubicBezTo>
                    <a:pt x="0" y="649"/>
                    <a:pt x="19" y="667"/>
                    <a:pt x="40" y="667"/>
                  </a:cubicBezTo>
                  <a:lnTo>
                    <a:pt x="627" y="667"/>
                  </a:lnTo>
                  <a:cubicBezTo>
                    <a:pt x="649" y="667"/>
                    <a:pt x="667" y="649"/>
                    <a:pt x="667" y="627"/>
                  </a:cubicBezTo>
                  <a:lnTo>
                    <a:pt x="667" y="161"/>
                  </a:lnTo>
                  <a:cubicBezTo>
                    <a:pt x="667" y="157"/>
                    <a:pt x="666" y="154"/>
                    <a:pt x="663" y="151"/>
                  </a:cubicBezTo>
                  <a:lnTo>
                    <a:pt x="517" y="4"/>
                  </a:lnTo>
                  <a:cubicBezTo>
                    <a:pt x="514" y="2"/>
                    <a:pt x="511" y="0"/>
                    <a:pt x="507" y="1"/>
                  </a:cubicBezTo>
                  <a:lnTo>
                    <a:pt x="40" y="1"/>
                  </a:lnTo>
                  <a:close/>
                  <a:moveTo>
                    <a:pt x="40" y="27"/>
                  </a:moveTo>
                  <a:lnTo>
                    <a:pt x="147" y="27"/>
                  </a:lnTo>
                  <a:lnTo>
                    <a:pt x="147" y="227"/>
                  </a:lnTo>
                  <a:cubicBezTo>
                    <a:pt x="147" y="234"/>
                    <a:pt x="150" y="241"/>
                    <a:pt x="155" y="246"/>
                  </a:cubicBezTo>
                  <a:cubicBezTo>
                    <a:pt x="160" y="251"/>
                    <a:pt x="167" y="254"/>
                    <a:pt x="174" y="254"/>
                  </a:cubicBezTo>
                  <a:lnTo>
                    <a:pt x="494" y="254"/>
                  </a:lnTo>
                  <a:cubicBezTo>
                    <a:pt x="501" y="254"/>
                    <a:pt x="508" y="251"/>
                    <a:pt x="513" y="246"/>
                  </a:cubicBezTo>
                  <a:cubicBezTo>
                    <a:pt x="518" y="241"/>
                    <a:pt x="520" y="234"/>
                    <a:pt x="520" y="227"/>
                  </a:cubicBezTo>
                  <a:lnTo>
                    <a:pt x="520" y="46"/>
                  </a:lnTo>
                  <a:lnTo>
                    <a:pt x="640" y="166"/>
                  </a:lnTo>
                  <a:lnTo>
                    <a:pt x="640" y="627"/>
                  </a:lnTo>
                  <a:cubicBezTo>
                    <a:pt x="640" y="635"/>
                    <a:pt x="635" y="641"/>
                    <a:pt x="627" y="641"/>
                  </a:cubicBezTo>
                  <a:lnTo>
                    <a:pt x="560" y="641"/>
                  </a:lnTo>
                  <a:lnTo>
                    <a:pt x="560" y="384"/>
                  </a:lnTo>
                  <a:cubicBezTo>
                    <a:pt x="560" y="364"/>
                    <a:pt x="543" y="347"/>
                    <a:pt x="523" y="347"/>
                  </a:cubicBezTo>
                  <a:lnTo>
                    <a:pt x="144" y="347"/>
                  </a:lnTo>
                  <a:cubicBezTo>
                    <a:pt x="124" y="347"/>
                    <a:pt x="108" y="364"/>
                    <a:pt x="108" y="384"/>
                  </a:cubicBezTo>
                  <a:lnTo>
                    <a:pt x="108" y="641"/>
                  </a:lnTo>
                  <a:lnTo>
                    <a:pt x="40" y="641"/>
                  </a:lnTo>
                  <a:cubicBezTo>
                    <a:pt x="33" y="641"/>
                    <a:pt x="27" y="635"/>
                    <a:pt x="27" y="627"/>
                  </a:cubicBezTo>
                  <a:lnTo>
                    <a:pt x="27" y="41"/>
                  </a:lnTo>
                  <a:cubicBezTo>
                    <a:pt x="27" y="33"/>
                    <a:pt x="33" y="27"/>
                    <a:pt x="40" y="27"/>
                  </a:cubicBezTo>
                  <a:close/>
                  <a:moveTo>
                    <a:pt x="174" y="27"/>
                  </a:moveTo>
                  <a:lnTo>
                    <a:pt x="494" y="27"/>
                  </a:lnTo>
                  <a:lnTo>
                    <a:pt x="494" y="227"/>
                  </a:lnTo>
                  <a:lnTo>
                    <a:pt x="174" y="227"/>
                  </a:lnTo>
                  <a:lnTo>
                    <a:pt x="174" y="27"/>
                  </a:lnTo>
                  <a:close/>
                  <a:moveTo>
                    <a:pt x="410" y="54"/>
                  </a:moveTo>
                  <a:cubicBezTo>
                    <a:pt x="406" y="54"/>
                    <a:pt x="400" y="61"/>
                    <a:pt x="400" y="67"/>
                  </a:cubicBezTo>
                  <a:lnTo>
                    <a:pt x="400" y="187"/>
                  </a:lnTo>
                  <a:cubicBezTo>
                    <a:pt x="400" y="194"/>
                    <a:pt x="407" y="201"/>
                    <a:pt x="414" y="201"/>
                  </a:cubicBezTo>
                  <a:lnTo>
                    <a:pt x="454" y="201"/>
                  </a:lnTo>
                  <a:cubicBezTo>
                    <a:pt x="461" y="201"/>
                    <a:pt x="467" y="194"/>
                    <a:pt x="467" y="187"/>
                  </a:cubicBezTo>
                  <a:lnTo>
                    <a:pt x="467" y="67"/>
                  </a:lnTo>
                  <a:cubicBezTo>
                    <a:pt x="467" y="60"/>
                    <a:pt x="461" y="54"/>
                    <a:pt x="454" y="54"/>
                  </a:cubicBezTo>
                  <a:cubicBezTo>
                    <a:pt x="439" y="54"/>
                    <a:pt x="424" y="54"/>
                    <a:pt x="410" y="54"/>
                  </a:cubicBezTo>
                  <a:close/>
                  <a:moveTo>
                    <a:pt x="427" y="81"/>
                  </a:moveTo>
                  <a:lnTo>
                    <a:pt x="440" y="81"/>
                  </a:lnTo>
                  <a:lnTo>
                    <a:pt x="440" y="174"/>
                  </a:lnTo>
                  <a:lnTo>
                    <a:pt x="427" y="174"/>
                  </a:lnTo>
                  <a:lnTo>
                    <a:pt x="427" y="81"/>
                  </a:lnTo>
                  <a:close/>
                  <a:moveTo>
                    <a:pt x="144" y="373"/>
                  </a:moveTo>
                  <a:lnTo>
                    <a:pt x="523" y="373"/>
                  </a:lnTo>
                  <a:cubicBezTo>
                    <a:pt x="529" y="373"/>
                    <a:pt x="534" y="378"/>
                    <a:pt x="534" y="384"/>
                  </a:cubicBezTo>
                  <a:lnTo>
                    <a:pt x="534" y="641"/>
                  </a:lnTo>
                  <a:lnTo>
                    <a:pt x="133" y="641"/>
                  </a:lnTo>
                  <a:lnTo>
                    <a:pt x="133" y="384"/>
                  </a:lnTo>
                  <a:cubicBezTo>
                    <a:pt x="133" y="378"/>
                    <a:pt x="138" y="373"/>
                    <a:pt x="144" y="373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667551" y="4553977"/>
            <a:ext cx="1029865" cy="387191"/>
            <a:chOff x="6392005" y="4784956"/>
            <a:chExt cx="572395" cy="220714"/>
          </a:xfrm>
        </p:grpSpPr>
        <p:sp>
          <p:nvSpPr>
            <p:cNvPr id="31" name="Button"/>
            <p:cNvSpPr>
              <a:spLocks/>
            </p:cNvSpPr>
            <p:nvPr/>
          </p:nvSpPr>
          <p:spPr bwMode="auto">
            <a:xfrm>
              <a:off x="6392005" y="4784956"/>
              <a:ext cx="572395" cy="220714"/>
            </a:xfrm>
            <a:prstGeom prst="roundRect">
              <a:avLst>
                <a:gd name="adj" fmla="val 8776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Close"/>
            <p:cNvSpPr>
              <a:spLocks noChangeAspect="1" noEditPoints="1"/>
            </p:cNvSpPr>
            <p:nvPr/>
          </p:nvSpPr>
          <p:spPr bwMode="auto">
            <a:xfrm>
              <a:off x="6417301" y="4810783"/>
              <a:ext cx="161925" cy="163512"/>
            </a:xfrm>
            <a:custGeom>
              <a:avLst/>
              <a:gdLst>
                <a:gd name="T0" fmla="*/ 333 w 667"/>
                <a:gd name="T1" fmla="*/ 0 h 667"/>
                <a:gd name="T2" fmla="*/ 0 w 667"/>
                <a:gd name="T3" fmla="*/ 334 h 667"/>
                <a:gd name="T4" fmla="*/ 333 w 667"/>
                <a:gd name="T5" fmla="*/ 667 h 667"/>
                <a:gd name="T6" fmla="*/ 667 w 667"/>
                <a:gd name="T7" fmla="*/ 334 h 667"/>
                <a:gd name="T8" fmla="*/ 333 w 667"/>
                <a:gd name="T9" fmla="*/ 0 h 667"/>
                <a:gd name="T10" fmla="*/ 333 w 667"/>
                <a:gd name="T11" fmla="*/ 27 h 667"/>
                <a:gd name="T12" fmla="*/ 640 w 667"/>
                <a:gd name="T13" fmla="*/ 334 h 667"/>
                <a:gd name="T14" fmla="*/ 333 w 667"/>
                <a:gd name="T15" fmla="*/ 640 h 667"/>
                <a:gd name="T16" fmla="*/ 27 w 667"/>
                <a:gd name="T17" fmla="*/ 334 h 667"/>
                <a:gd name="T18" fmla="*/ 333 w 667"/>
                <a:gd name="T19" fmla="*/ 27 h 667"/>
                <a:gd name="T20" fmla="*/ 210 w 667"/>
                <a:gd name="T21" fmla="*/ 200 h 667"/>
                <a:gd name="T22" fmla="*/ 204 w 667"/>
                <a:gd name="T23" fmla="*/ 223 h 667"/>
                <a:gd name="T24" fmla="*/ 314 w 667"/>
                <a:gd name="T25" fmla="*/ 334 h 667"/>
                <a:gd name="T26" fmla="*/ 204 w 667"/>
                <a:gd name="T27" fmla="*/ 444 h 667"/>
                <a:gd name="T28" fmla="*/ 223 w 667"/>
                <a:gd name="T29" fmla="*/ 463 h 667"/>
                <a:gd name="T30" fmla="*/ 333 w 667"/>
                <a:gd name="T31" fmla="*/ 353 h 667"/>
                <a:gd name="T32" fmla="*/ 444 w 667"/>
                <a:gd name="T33" fmla="*/ 463 h 667"/>
                <a:gd name="T34" fmla="*/ 463 w 667"/>
                <a:gd name="T35" fmla="*/ 463 h 667"/>
                <a:gd name="T36" fmla="*/ 463 w 667"/>
                <a:gd name="T37" fmla="*/ 444 h 667"/>
                <a:gd name="T38" fmla="*/ 352 w 667"/>
                <a:gd name="T39" fmla="*/ 334 h 667"/>
                <a:gd name="T40" fmla="*/ 463 w 667"/>
                <a:gd name="T41" fmla="*/ 223 h 667"/>
                <a:gd name="T42" fmla="*/ 452 w 667"/>
                <a:gd name="T43" fmla="*/ 200 h 667"/>
                <a:gd name="T44" fmla="*/ 444 w 667"/>
                <a:gd name="T45" fmla="*/ 204 h 667"/>
                <a:gd name="T46" fmla="*/ 333 w 667"/>
                <a:gd name="T47" fmla="*/ 314 h 667"/>
                <a:gd name="T48" fmla="*/ 223 w 667"/>
                <a:gd name="T49" fmla="*/ 204 h 667"/>
                <a:gd name="T50" fmla="*/ 210 w 667"/>
                <a:gd name="T51" fmla="*/ 20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7" h="667">
                  <a:moveTo>
                    <a:pt x="333" y="0"/>
                  </a:moveTo>
                  <a:cubicBezTo>
                    <a:pt x="149" y="0"/>
                    <a:pt x="0" y="150"/>
                    <a:pt x="0" y="334"/>
                  </a:cubicBezTo>
                  <a:cubicBezTo>
                    <a:pt x="0" y="518"/>
                    <a:pt x="149" y="667"/>
                    <a:pt x="333" y="667"/>
                  </a:cubicBezTo>
                  <a:cubicBezTo>
                    <a:pt x="517" y="667"/>
                    <a:pt x="667" y="518"/>
                    <a:pt x="667" y="334"/>
                  </a:cubicBezTo>
                  <a:cubicBezTo>
                    <a:pt x="667" y="150"/>
                    <a:pt x="517" y="0"/>
                    <a:pt x="333" y="0"/>
                  </a:cubicBezTo>
                  <a:close/>
                  <a:moveTo>
                    <a:pt x="333" y="27"/>
                  </a:moveTo>
                  <a:cubicBezTo>
                    <a:pt x="503" y="27"/>
                    <a:pt x="640" y="164"/>
                    <a:pt x="640" y="334"/>
                  </a:cubicBezTo>
                  <a:cubicBezTo>
                    <a:pt x="640" y="503"/>
                    <a:pt x="503" y="640"/>
                    <a:pt x="333" y="640"/>
                  </a:cubicBezTo>
                  <a:cubicBezTo>
                    <a:pt x="164" y="640"/>
                    <a:pt x="27" y="503"/>
                    <a:pt x="27" y="334"/>
                  </a:cubicBezTo>
                  <a:cubicBezTo>
                    <a:pt x="27" y="164"/>
                    <a:pt x="164" y="27"/>
                    <a:pt x="333" y="27"/>
                  </a:cubicBezTo>
                  <a:close/>
                  <a:moveTo>
                    <a:pt x="210" y="200"/>
                  </a:moveTo>
                  <a:cubicBezTo>
                    <a:pt x="201" y="202"/>
                    <a:pt x="196" y="217"/>
                    <a:pt x="204" y="223"/>
                  </a:cubicBezTo>
                  <a:lnTo>
                    <a:pt x="314" y="334"/>
                  </a:lnTo>
                  <a:lnTo>
                    <a:pt x="204" y="444"/>
                  </a:lnTo>
                  <a:cubicBezTo>
                    <a:pt x="191" y="457"/>
                    <a:pt x="210" y="476"/>
                    <a:pt x="223" y="463"/>
                  </a:cubicBezTo>
                  <a:lnTo>
                    <a:pt x="333" y="353"/>
                  </a:lnTo>
                  <a:lnTo>
                    <a:pt x="444" y="463"/>
                  </a:lnTo>
                  <a:cubicBezTo>
                    <a:pt x="449" y="468"/>
                    <a:pt x="458" y="468"/>
                    <a:pt x="463" y="463"/>
                  </a:cubicBezTo>
                  <a:cubicBezTo>
                    <a:pt x="468" y="458"/>
                    <a:pt x="468" y="449"/>
                    <a:pt x="463" y="444"/>
                  </a:cubicBezTo>
                  <a:lnTo>
                    <a:pt x="352" y="334"/>
                  </a:lnTo>
                  <a:lnTo>
                    <a:pt x="463" y="223"/>
                  </a:lnTo>
                  <a:cubicBezTo>
                    <a:pt x="472" y="214"/>
                    <a:pt x="465" y="198"/>
                    <a:pt x="452" y="200"/>
                  </a:cubicBezTo>
                  <a:cubicBezTo>
                    <a:pt x="449" y="201"/>
                    <a:pt x="446" y="202"/>
                    <a:pt x="444" y="204"/>
                  </a:cubicBezTo>
                  <a:lnTo>
                    <a:pt x="333" y="314"/>
                  </a:lnTo>
                  <a:lnTo>
                    <a:pt x="223" y="204"/>
                  </a:lnTo>
                  <a:cubicBezTo>
                    <a:pt x="219" y="199"/>
                    <a:pt x="213" y="200"/>
                    <a:pt x="210" y="200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7099692" y="1463620"/>
            <a:ext cx="888430" cy="212366"/>
            <a:chOff x="554563" y="2592239"/>
            <a:chExt cx="888430" cy="212366"/>
          </a:xfrm>
        </p:grpSpPr>
        <p:sp>
          <p:nvSpPr>
            <p:cNvPr id="44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Label"/>
            <p:cNvSpPr txBox="1"/>
            <p:nvPr/>
          </p:nvSpPr>
          <p:spPr>
            <a:xfrm>
              <a:off x="686119" y="2592239"/>
              <a:ext cx="756874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키패드 사용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Check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2" name="Labeled Field"/>
          <p:cNvGrpSpPr/>
          <p:nvPr/>
        </p:nvGrpSpPr>
        <p:grpSpPr>
          <a:xfrm>
            <a:off x="6001568" y="1700808"/>
            <a:ext cx="2695848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73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라인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5" name="Labeled Field"/>
          <p:cNvGrpSpPr/>
          <p:nvPr/>
        </p:nvGrpSpPr>
        <p:grpSpPr>
          <a:xfrm>
            <a:off x="3425065" y="1976689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76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중분류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2" name="Labeled Field"/>
          <p:cNvGrpSpPr/>
          <p:nvPr/>
        </p:nvGrpSpPr>
        <p:grpSpPr>
          <a:xfrm>
            <a:off x="6094342" y="1976689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3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관경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5" name="Labeled Field"/>
          <p:cNvGrpSpPr/>
          <p:nvPr/>
        </p:nvGrpSpPr>
        <p:grpSpPr>
          <a:xfrm>
            <a:off x="652002" y="2248817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6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호칭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(A)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8" name="Labeled Field"/>
          <p:cNvGrpSpPr/>
          <p:nvPr/>
        </p:nvGrpSpPr>
        <p:grpSpPr>
          <a:xfrm>
            <a:off x="3511612" y="2248817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0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외경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1" name="Labeled Field"/>
          <p:cNvGrpSpPr/>
          <p:nvPr/>
        </p:nvGrpSpPr>
        <p:grpSpPr>
          <a:xfrm>
            <a:off x="6094342" y="2248817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92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길이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5" name="Labeled Field"/>
          <p:cNvGrpSpPr/>
          <p:nvPr/>
        </p:nvGrpSpPr>
        <p:grpSpPr>
          <a:xfrm>
            <a:off x="3511612" y="2540163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96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8" name="Labeled Field"/>
          <p:cNvGrpSpPr/>
          <p:nvPr/>
        </p:nvGrpSpPr>
        <p:grpSpPr>
          <a:xfrm>
            <a:off x="6094341" y="2532908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9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1" name="Labeled Field"/>
          <p:cNvGrpSpPr/>
          <p:nvPr/>
        </p:nvGrpSpPr>
        <p:grpSpPr>
          <a:xfrm>
            <a:off x="652002" y="2809447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02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낱본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4" name="Labeled Field"/>
          <p:cNvGrpSpPr/>
          <p:nvPr/>
        </p:nvGrpSpPr>
        <p:grpSpPr>
          <a:xfrm>
            <a:off x="3365582" y="2819235"/>
            <a:ext cx="2749104" cy="256509"/>
            <a:chOff x="655745" y="2032077"/>
            <a:chExt cx="2580638" cy="256509"/>
          </a:xfrm>
          <a:solidFill>
            <a:schemeClr val="bg1"/>
          </a:solidFill>
        </p:grpSpPr>
        <p:sp>
          <p:nvSpPr>
            <p:cNvPr id="105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Label"/>
            <p:cNvSpPr txBox="1"/>
            <p:nvPr/>
          </p:nvSpPr>
          <p:spPr>
            <a:xfrm>
              <a:off x="655745" y="2032106"/>
              <a:ext cx="987651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합계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지시수량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05108" y="1353034"/>
            <a:ext cx="1050092" cy="1093700"/>
          </a:xfrm>
          <a:prstGeom prst="rect">
            <a:avLst/>
          </a:prstGeom>
        </p:spPr>
      </p:pic>
      <p:grpSp>
        <p:nvGrpSpPr>
          <p:cNvPr id="123" name="Icons"/>
          <p:cNvGrpSpPr/>
          <p:nvPr/>
        </p:nvGrpSpPr>
        <p:grpSpPr>
          <a:xfrm>
            <a:off x="1713479" y="5247167"/>
            <a:ext cx="376193" cy="295590"/>
            <a:chOff x="773534" y="1669713"/>
            <a:chExt cx="457200" cy="396875"/>
          </a:xfrm>
          <a:solidFill>
            <a:srgbClr val="FFFFCC"/>
          </a:solidFill>
        </p:grpSpPr>
        <p:sp>
          <p:nvSpPr>
            <p:cNvPr id="125" name="Warning Icon" hidden="1"/>
            <p:cNvSpPr>
              <a:spLocks noChangeAspect="1" noEditPoints="1"/>
            </p:cNvSpPr>
            <p:nvPr/>
          </p:nvSpPr>
          <p:spPr bwMode="auto">
            <a:xfrm>
              <a:off x="773534" y="1670507"/>
              <a:ext cx="457200" cy="395287"/>
            </a:xfrm>
            <a:custGeom>
              <a:avLst/>
              <a:gdLst>
                <a:gd name="T0" fmla="*/ 1270 w 1270"/>
                <a:gd name="T1" fmla="*/ 1101 h 1101"/>
                <a:gd name="T2" fmla="*/ 0 w 1270"/>
                <a:gd name="T3" fmla="*/ 1101 h 1101"/>
                <a:gd name="T4" fmla="*/ 635 w 1270"/>
                <a:gd name="T5" fmla="*/ 0 h 1101"/>
                <a:gd name="T6" fmla="*/ 1270 w 1270"/>
                <a:gd name="T7" fmla="*/ 1101 h 1101"/>
                <a:gd name="T8" fmla="*/ 579 w 1270"/>
                <a:gd name="T9" fmla="*/ 320 h 1101"/>
                <a:gd name="T10" fmla="*/ 579 w 1270"/>
                <a:gd name="T11" fmla="*/ 716 h 1101"/>
                <a:gd name="T12" fmla="*/ 691 w 1270"/>
                <a:gd name="T13" fmla="*/ 716 h 1101"/>
                <a:gd name="T14" fmla="*/ 691 w 1270"/>
                <a:gd name="T15" fmla="*/ 320 h 1101"/>
                <a:gd name="T16" fmla="*/ 579 w 1270"/>
                <a:gd name="T17" fmla="*/ 320 h 1101"/>
                <a:gd name="T18" fmla="*/ 635 w 1270"/>
                <a:gd name="T19" fmla="*/ 799 h 1101"/>
                <a:gd name="T20" fmla="*/ 564 w 1270"/>
                <a:gd name="T21" fmla="*/ 870 h 1101"/>
                <a:gd name="T22" fmla="*/ 635 w 1270"/>
                <a:gd name="T23" fmla="*/ 940 h 1101"/>
                <a:gd name="T24" fmla="*/ 706 w 1270"/>
                <a:gd name="T25" fmla="*/ 870 h 1101"/>
                <a:gd name="T26" fmla="*/ 635 w 1270"/>
                <a:gd name="T27" fmla="*/ 799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0" h="1101">
                  <a:moveTo>
                    <a:pt x="1270" y="1101"/>
                  </a:moveTo>
                  <a:lnTo>
                    <a:pt x="0" y="1101"/>
                  </a:lnTo>
                  <a:lnTo>
                    <a:pt x="635" y="0"/>
                  </a:lnTo>
                  <a:lnTo>
                    <a:pt x="1270" y="1101"/>
                  </a:lnTo>
                  <a:close/>
                  <a:moveTo>
                    <a:pt x="579" y="320"/>
                  </a:moveTo>
                  <a:lnTo>
                    <a:pt x="579" y="716"/>
                  </a:lnTo>
                  <a:lnTo>
                    <a:pt x="691" y="716"/>
                  </a:lnTo>
                  <a:lnTo>
                    <a:pt x="691" y="320"/>
                  </a:lnTo>
                  <a:lnTo>
                    <a:pt x="579" y="320"/>
                  </a:lnTo>
                  <a:close/>
                  <a:moveTo>
                    <a:pt x="635" y="799"/>
                  </a:moveTo>
                  <a:cubicBezTo>
                    <a:pt x="596" y="799"/>
                    <a:pt x="564" y="831"/>
                    <a:pt x="564" y="870"/>
                  </a:cubicBezTo>
                  <a:cubicBezTo>
                    <a:pt x="564" y="909"/>
                    <a:pt x="596" y="940"/>
                    <a:pt x="635" y="940"/>
                  </a:cubicBezTo>
                  <a:cubicBezTo>
                    <a:pt x="674" y="940"/>
                    <a:pt x="706" y="909"/>
                    <a:pt x="706" y="870"/>
                  </a:cubicBezTo>
                  <a:cubicBezTo>
                    <a:pt x="706" y="831"/>
                    <a:pt x="674" y="799"/>
                    <a:pt x="635" y="799"/>
                  </a:cubicBezTo>
                  <a:close/>
                </a:path>
              </a:pathLst>
            </a:custGeom>
            <a:grpFill/>
            <a:ln w="6350" cap="rnd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Error Icon" hidden="1"/>
            <p:cNvSpPr>
              <a:spLocks noChangeAspect="1" noEditPoints="1"/>
            </p:cNvSpPr>
            <p:nvPr/>
          </p:nvSpPr>
          <p:spPr bwMode="auto">
            <a:xfrm>
              <a:off x="802903" y="1670507"/>
              <a:ext cx="398463" cy="395287"/>
            </a:xfrm>
            <a:custGeom>
              <a:avLst/>
              <a:gdLst>
                <a:gd name="T0" fmla="*/ 1101 w 1101"/>
                <a:gd name="T1" fmla="*/ 778 h 1100"/>
                <a:gd name="T2" fmla="*/ 778 w 1101"/>
                <a:gd name="T3" fmla="*/ 1100 h 1100"/>
                <a:gd name="T4" fmla="*/ 322 w 1101"/>
                <a:gd name="T5" fmla="*/ 1100 h 1100"/>
                <a:gd name="T6" fmla="*/ 0 w 1101"/>
                <a:gd name="T7" fmla="*/ 778 h 1100"/>
                <a:gd name="T8" fmla="*/ 0 w 1101"/>
                <a:gd name="T9" fmla="*/ 322 h 1100"/>
                <a:gd name="T10" fmla="*/ 322 w 1101"/>
                <a:gd name="T11" fmla="*/ 0 h 1100"/>
                <a:gd name="T12" fmla="*/ 778 w 1101"/>
                <a:gd name="T13" fmla="*/ 0 h 1100"/>
                <a:gd name="T14" fmla="*/ 1101 w 1101"/>
                <a:gd name="T15" fmla="*/ 322 h 1100"/>
                <a:gd name="T16" fmla="*/ 1101 w 1101"/>
                <a:gd name="T17" fmla="*/ 778 h 1100"/>
                <a:gd name="T18" fmla="*/ 380 w 1101"/>
                <a:gd name="T19" fmla="*/ 300 h 1100"/>
                <a:gd name="T20" fmla="*/ 301 w 1101"/>
                <a:gd name="T21" fmla="*/ 380 h 1100"/>
                <a:gd name="T22" fmla="*/ 470 w 1101"/>
                <a:gd name="T23" fmla="*/ 550 h 1100"/>
                <a:gd name="T24" fmla="*/ 301 w 1101"/>
                <a:gd name="T25" fmla="*/ 719 h 1100"/>
                <a:gd name="T26" fmla="*/ 380 w 1101"/>
                <a:gd name="T27" fmla="*/ 799 h 1100"/>
                <a:gd name="T28" fmla="*/ 550 w 1101"/>
                <a:gd name="T29" fmla="*/ 629 h 1100"/>
                <a:gd name="T30" fmla="*/ 720 w 1101"/>
                <a:gd name="T31" fmla="*/ 799 h 1100"/>
                <a:gd name="T32" fmla="*/ 800 w 1101"/>
                <a:gd name="T33" fmla="*/ 719 h 1100"/>
                <a:gd name="T34" fmla="*/ 630 w 1101"/>
                <a:gd name="T35" fmla="*/ 550 h 1100"/>
                <a:gd name="T36" fmla="*/ 800 w 1101"/>
                <a:gd name="T37" fmla="*/ 380 h 1100"/>
                <a:gd name="T38" fmla="*/ 720 w 1101"/>
                <a:gd name="T39" fmla="*/ 300 h 1100"/>
                <a:gd name="T40" fmla="*/ 550 w 1101"/>
                <a:gd name="T41" fmla="*/ 470 h 1100"/>
                <a:gd name="T42" fmla="*/ 380 w 1101"/>
                <a:gd name="T43" fmla="*/ 30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1" h="1100">
                  <a:moveTo>
                    <a:pt x="1101" y="778"/>
                  </a:moveTo>
                  <a:lnTo>
                    <a:pt x="778" y="1100"/>
                  </a:lnTo>
                  <a:lnTo>
                    <a:pt x="322" y="1100"/>
                  </a:lnTo>
                  <a:lnTo>
                    <a:pt x="0" y="778"/>
                  </a:lnTo>
                  <a:lnTo>
                    <a:pt x="0" y="322"/>
                  </a:lnTo>
                  <a:lnTo>
                    <a:pt x="322" y="0"/>
                  </a:lnTo>
                  <a:lnTo>
                    <a:pt x="778" y="0"/>
                  </a:lnTo>
                  <a:lnTo>
                    <a:pt x="1101" y="322"/>
                  </a:lnTo>
                  <a:lnTo>
                    <a:pt x="1101" y="778"/>
                  </a:lnTo>
                  <a:close/>
                  <a:moveTo>
                    <a:pt x="380" y="300"/>
                  </a:moveTo>
                  <a:lnTo>
                    <a:pt x="301" y="380"/>
                  </a:lnTo>
                  <a:lnTo>
                    <a:pt x="470" y="550"/>
                  </a:lnTo>
                  <a:lnTo>
                    <a:pt x="301" y="719"/>
                  </a:lnTo>
                  <a:lnTo>
                    <a:pt x="380" y="799"/>
                  </a:lnTo>
                  <a:lnTo>
                    <a:pt x="550" y="629"/>
                  </a:lnTo>
                  <a:lnTo>
                    <a:pt x="720" y="799"/>
                  </a:lnTo>
                  <a:lnTo>
                    <a:pt x="800" y="719"/>
                  </a:lnTo>
                  <a:lnTo>
                    <a:pt x="630" y="550"/>
                  </a:lnTo>
                  <a:lnTo>
                    <a:pt x="800" y="380"/>
                  </a:lnTo>
                  <a:lnTo>
                    <a:pt x="720" y="300"/>
                  </a:lnTo>
                  <a:lnTo>
                    <a:pt x="550" y="470"/>
                  </a:lnTo>
                  <a:lnTo>
                    <a:pt x="380" y="300"/>
                  </a:lnTo>
                  <a:close/>
                </a:path>
              </a:pathLst>
            </a:custGeom>
            <a:grpFill/>
            <a:ln w="6350" cap="rnd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Question Icon" hidden="1"/>
            <p:cNvSpPr>
              <a:spLocks noChangeAspect="1" noEditPoints="1"/>
            </p:cNvSpPr>
            <p:nvPr/>
          </p:nvSpPr>
          <p:spPr bwMode="auto">
            <a:xfrm>
              <a:off x="802903" y="1669713"/>
              <a:ext cx="398463" cy="396875"/>
            </a:xfrm>
            <a:custGeom>
              <a:avLst/>
              <a:gdLst>
                <a:gd name="T0" fmla="*/ 1101 w 1101"/>
                <a:gd name="T1" fmla="*/ 551 h 1101"/>
                <a:gd name="T2" fmla="*/ 550 w 1101"/>
                <a:gd name="T3" fmla="*/ 1101 h 1101"/>
                <a:gd name="T4" fmla="*/ 0 w 1101"/>
                <a:gd name="T5" fmla="*/ 551 h 1101"/>
                <a:gd name="T6" fmla="*/ 550 w 1101"/>
                <a:gd name="T7" fmla="*/ 0 h 1101"/>
                <a:gd name="T8" fmla="*/ 1101 w 1101"/>
                <a:gd name="T9" fmla="*/ 551 h 1101"/>
                <a:gd name="T10" fmla="*/ 596 w 1101"/>
                <a:gd name="T11" fmla="*/ 685 h 1101"/>
                <a:gd name="T12" fmla="*/ 509 w 1101"/>
                <a:gd name="T13" fmla="*/ 685 h 1101"/>
                <a:gd name="T14" fmla="*/ 509 w 1101"/>
                <a:gd name="T15" fmla="*/ 625 h 1101"/>
                <a:gd name="T16" fmla="*/ 521 w 1101"/>
                <a:gd name="T17" fmla="*/ 577 h 1101"/>
                <a:gd name="T18" fmla="*/ 575 w 1101"/>
                <a:gd name="T19" fmla="*/ 527 h 1101"/>
                <a:gd name="T20" fmla="*/ 638 w 1101"/>
                <a:gd name="T21" fmla="*/ 424 h 1101"/>
                <a:gd name="T22" fmla="*/ 614 w 1101"/>
                <a:gd name="T23" fmla="*/ 359 h 1101"/>
                <a:gd name="T24" fmla="*/ 549 w 1101"/>
                <a:gd name="T25" fmla="*/ 334 h 1101"/>
                <a:gd name="T26" fmla="*/ 440 w 1101"/>
                <a:gd name="T27" fmla="*/ 462 h 1101"/>
                <a:gd name="T28" fmla="*/ 343 w 1101"/>
                <a:gd name="T29" fmla="*/ 445 h 1101"/>
                <a:gd name="T30" fmla="*/ 413 w 1101"/>
                <a:gd name="T31" fmla="*/ 295 h 1101"/>
                <a:gd name="T32" fmla="*/ 561 w 1101"/>
                <a:gd name="T33" fmla="*/ 241 h 1101"/>
                <a:gd name="T34" fmla="*/ 702 w 1101"/>
                <a:gd name="T35" fmla="*/ 291 h 1101"/>
                <a:gd name="T36" fmla="*/ 758 w 1101"/>
                <a:gd name="T37" fmla="*/ 418 h 1101"/>
                <a:gd name="T38" fmla="*/ 743 w 1101"/>
                <a:gd name="T39" fmla="*/ 489 h 1101"/>
                <a:gd name="T40" fmla="*/ 707 w 1101"/>
                <a:gd name="T41" fmla="*/ 541 h 1101"/>
                <a:gd name="T42" fmla="*/ 624 w 1101"/>
                <a:gd name="T43" fmla="*/ 606 h 1101"/>
                <a:gd name="T44" fmla="*/ 601 w 1101"/>
                <a:gd name="T45" fmla="*/ 632 h 1101"/>
                <a:gd name="T46" fmla="*/ 596 w 1101"/>
                <a:gd name="T47" fmla="*/ 685 h 1101"/>
                <a:gd name="T48" fmla="*/ 614 w 1101"/>
                <a:gd name="T49" fmla="*/ 749 h 1101"/>
                <a:gd name="T50" fmla="*/ 614 w 1101"/>
                <a:gd name="T51" fmla="*/ 861 h 1101"/>
                <a:gd name="T52" fmla="*/ 509 w 1101"/>
                <a:gd name="T53" fmla="*/ 861 h 1101"/>
                <a:gd name="T54" fmla="*/ 509 w 1101"/>
                <a:gd name="T55" fmla="*/ 749 h 1101"/>
                <a:gd name="T56" fmla="*/ 614 w 1101"/>
                <a:gd name="T57" fmla="*/ 749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1" h="1101">
                  <a:moveTo>
                    <a:pt x="1101" y="551"/>
                  </a:moveTo>
                  <a:cubicBezTo>
                    <a:pt x="1101" y="854"/>
                    <a:pt x="854" y="1101"/>
                    <a:pt x="550" y="1101"/>
                  </a:cubicBezTo>
                  <a:cubicBezTo>
                    <a:pt x="246" y="1101"/>
                    <a:pt x="0" y="854"/>
                    <a:pt x="0" y="551"/>
                  </a:cubicBezTo>
                  <a:cubicBezTo>
                    <a:pt x="0" y="247"/>
                    <a:pt x="246" y="0"/>
                    <a:pt x="550" y="0"/>
                  </a:cubicBezTo>
                  <a:cubicBezTo>
                    <a:pt x="854" y="0"/>
                    <a:pt x="1101" y="247"/>
                    <a:pt x="1101" y="551"/>
                  </a:cubicBezTo>
                  <a:close/>
                  <a:moveTo>
                    <a:pt x="596" y="685"/>
                  </a:moveTo>
                  <a:lnTo>
                    <a:pt x="509" y="685"/>
                  </a:lnTo>
                  <a:lnTo>
                    <a:pt x="509" y="625"/>
                  </a:lnTo>
                  <a:cubicBezTo>
                    <a:pt x="509" y="605"/>
                    <a:pt x="513" y="589"/>
                    <a:pt x="521" y="577"/>
                  </a:cubicBezTo>
                  <a:cubicBezTo>
                    <a:pt x="529" y="565"/>
                    <a:pt x="547" y="549"/>
                    <a:pt x="575" y="527"/>
                  </a:cubicBezTo>
                  <a:cubicBezTo>
                    <a:pt x="617" y="495"/>
                    <a:pt x="638" y="460"/>
                    <a:pt x="638" y="424"/>
                  </a:cubicBezTo>
                  <a:cubicBezTo>
                    <a:pt x="638" y="397"/>
                    <a:pt x="630" y="375"/>
                    <a:pt x="614" y="359"/>
                  </a:cubicBezTo>
                  <a:cubicBezTo>
                    <a:pt x="597" y="343"/>
                    <a:pt x="576" y="334"/>
                    <a:pt x="549" y="334"/>
                  </a:cubicBezTo>
                  <a:cubicBezTo>
                    <a:pt x="488" y="334"/>
                    <a:pt x="451" y="377"/>
                    <a:pt x="440" y="462"/>
                  </a:cubicBezTo>
                  <a:lnTo>
                    <a:pt x="343" y="445"/>
                  </a:lnTo>
                  <a:cubicBezTo>
                    <a:pt x="349" y="381"/>
                    <a:pt x="372" y="331"/>
                    <a:pt x="413" y="295"/>
                  </a:cubicBezTo>
                  <a:cubicBezTo>
                    <a:pt x="454" y="259"/>
                    <a:pt x="503" y="241"/>
                    <a:pt x="561" y="241"/>
                  </a:cubicBezTo>
                  <a:cubicBezTo>
                    <a:pt x="618" y="241"/>
                    <a:pt x="665" y="257"/>
                    <a:pt x="702" y="291"/>
                  </a:cubicBezTo>
                  <a:cubicBezTo>
                    <a:pt x="739" y="325"/>
                    <a:pt x="758" y="367"/>
                    <a:pt x="758" y="418"/>
                  </a:cubicBezTo>
                  <a:cubicBezTo>
                    <a:pt x="758" y="443"/>
                    <a:pt x="753" y="467"/>
                    <a:pt x="743" y="489"/>
                  </a:cubicBezTo>
                  <a:cubicBezTo>
                    <a:pt x="732" y="512"/>
                    <a:pt x="721" y="529"/>
                    <a:pt x="707" y="541"/>
                  </a:cubicBezTo>
                  <a:cubicBezTo>
                    <a:pt x="694" y="554"/>
                    <a:pt x="667" y="575"/>
                    <a:pt x="624" y="606"/>
                  </a:cubicBezTo>
                  <a:cubicBezTo>
                    <a:pt x="612" y="615"/>
                    <a:pt x="605" y="624"/>
                    <a:pt x="601" y="632"/>
                  </a:cubicBezTo>
                  <a:cubicBezTo>
                    <a:pt x="598" y="640"/>
                    <a:pt x="596" y="658"/>
                    <a:pt x="596" y="685"/>
                  </a:cubicBezTo>
                  <a:close/>
                  <a:moveTo>
                    <a:pt x="614" y="749"/>
                  </a:moveTo>
                  <a:lnTo>
                    <a:pt x="614" y="861"/>
                  </a:lnTo>
                  <a:lnTo>
                    <a:pt x="509" y="861"/>
                  </a:lnTo>
                  <a:lnTo>
                    <a:pt x="509" y="749"/>
                  </a:lnTo>
                  <a:lnTo>
                    <a:pt x="614" y="749"/>
                  </a:lnTo>
                  <a:close/>
                </a:path>
              </a:pathLst>
            </a:custGeom>
            <a:grpFill/>
            <a:ln w="6350" cap="rnd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8" name="Labeled Field"/>
          <p:cNvGrpSpPr/>
          <p:nvPr/>
        </p:nvGrpSpPr>
        <p:grpSpPr>
          <a:xfrm>
            <a:off x="652002" y="2531961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2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0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실두께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4" name="Labeled Field"/>
          <p:cNvGrpSpPr/>
          <p:nvPr/>
        </p:nvGrpSpPr>
        <p:grpSpPr>
          <a:xfrm>
            <a:off x="652002" y="3820563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07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불량수량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9" name="Labeled Field"/>
          <p:cNvGrpSpPr/>
          <p:nvPr/>
        </p:nvGrpSpPr>
        <p:grpSpPr>
          <a:xfrm>
            <a:off x="3521164" y="3820563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10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불량 길이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2" name="Labeled Field"/>
          <p:cNvGrpSpPr/>
          <p:nvPr/>
        </p:nvGrpSpPr>
        <p:grpSpPr>
          <a:xfrm>
            <a:off x="6094342" y="3820563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24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불량중량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5" name="Label"/>
          <p:cNvSpPr txBox="1"/>
          <p:nvPr/>
        </p:nvSpPr>
        <p:spPr>
          <a:xfrm>
            <a:off x="6093957" y="3540357"/>
            <a:ext cx="906095" cy="256480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불량유형 </a:t>
            </a:r>
            <a:r>
              <a:rPr 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Label"/>
          <p:cNvSpPr txBox="1"/>
          <p:nvPr/>
        </p:nvSpPr>
        <p:spPr>
          <a:xfrm>
            <a:off x="618829" y="3540328"/>
            <a:ext cx="906095" cy="256480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불량공정 </a:t>
            </a:r>
            <a:r>
              <a:rPr 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0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1568626" y="3540328"/>
            <a:ext cx="1686450" cy="241092"/>
            <a:chOff x="595686" y="1261242"/>
            <a:chExt cx="1368150" cy="241092"/>
          </a:xfrm>
          <a:solidFill>
            <a:schemeClr val="bg1">
              <a:lumMod val="85000"/>
            </a:schemeClr>
          </a:solidFill>
        </p:grpSpPr>
        <p:sp>
          <p:nvSpPr>
            <p:cNvPr id="141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절단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2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7"/>
              </p:custDataLst>
            </p:nvPr>
          </p:nvSpPr>
          <p:spPr bwMode="auto">
            <a:xfrm flipH="1">
              <a:off x="1870540" y="1363700"/>
              <a:ext cx="5192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3" name="Card"/>
          <p:cNvSpPr/>
          <p:nvPr/>
        </p:nvSpPr>
        <p:spPr>
          <a:xfrm>
            <a:off x="1506700" y="5068107"/>
            <a:ext cx="4310395" cy="497779"/>
          </a:xfrm>
          <a:prstGeom prst="roundRect">
            <a:avLst>
              <a:gd name="adj" fmla="val 1433"/>
            </a:avLst>
          </a:prstGeom>
          <a:solidFill>
            <a:srgbClr val="FFFFCC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ko-KR" altLang="en-US" sz="1000">
                <a:solidFill>
                  <a:schemeClr val="tx1"/>
                </a:solidFill>
                <a:cs typeface="Segoe UI" panose="020B0502040204020203" pitchFamily="34" charset="0"/>
              </a:rPr>
              <a:t>불량중량 </a:t>
            </a:r>
            <a:r>
              <a:rPr lang="en-US" altLang="ko-KR" sz="1000">
                <a:solidFill>
                  <a:schemeClr val="tx1"/>
                </a:solidFill>
                <a:cs typeface="Segoe UI" panose="020B0502040204020203" pitchFamily="34" charset="0"/>
              </a:rPr>
              <a:t>= </a:t>
            </a:r>
            <a:r>
              <a:rPr lang="en-US" altLang="ko-KR" sz="1000">
                <a:solidFill>
                  <a:schemeClr val="tx1"/>
                </a:solidFill>
              </a:rPr>
              <a:t>(</a:t>
            </a:r>
            <a:r>
              <a:rPr lang="ko-KR" altLang="en-US" sz="1000" b="1">
                <a:solidFill>
                  <a:srgbClr val="0000FF"/>
                </a:solidFill>
              </a:rPr>
              <a:t>외경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r>
              <a:rPr lang="en-US" altLang="ko-KR" sz="1000">
                <a:solidFill>
                  <a:schemeClr val="tx1"/>
                </a:solidFill>
              </a:rPr>
              <a:t>– </a:t>
            </a:r>
            <a:r>
              <a:rPr lang="ko-KR" altLang="en-US" sz="1000" b="1">
                <a:solidFill>
                  <a:srgbClr val="0000FF"/>
                </a:solidFill>
              </a:rPr>
              <a:t>실두께</a:t>
            </a:r>
            <a:r>
              <a:rPr lang="en-US" altLang="ko-KR" sz="1000">
                <a:solidFill>
                  <a:schemeClr val="tx1"/>
                </a:solidFill>
              </a:rPr>
              <a:t>) * </a:t>
            </a:r>
            <a:r>
              <a:rPr lang="ko-KR" altLang="en-US" sz="1000" b="1">
                <a:solidFill>
                  <a:srgbClr val="0000FF"/>
                </a:solidFill>
              </a:rPr>
              <a:t>실두께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r>
              <a:rPr lang="en-US" altLang="ko-KR" sz="1000">
                <a:solidFill>
                  <a:schemeClr val="tx1"/>
                </a:solidFill>
              </a:rPr>
              <a:t>* 0.02466 * </a:t>
            </a:r>
            <a:r>
              <a:rPr lang="ko-KR" altLang="en-US" sz="1000" b="1">
                <a:solidFill>
                  <a:srgbClr val="0000FF"/>
                </a:solidFill>
              </a:rPr>
              <a:t>불량길이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r>
              <a:rPr lang="en-US" altLang="ko-KR" sz="1000">
                <a:solidFill>
                  <a:schemeClr val="tx1"/>
                </a:solidFill>
              </a:rPr>
              <a:t>* </a:t>
            </a:r>
            <a:r>
              <a:rPr lang="ko-KR" altLang="en-US" sz="1000">
                <a:solidFill>
                  <a:schemeClr val="tx1"/>
                </a:solidFill>
              </a:rPr>
              <a:t>불량수량</a:t>
            </a:r>
            <a:endParaRPr lang="en-US" altLang="ko-KR" sz="1000">
              <a:solidFill>
                <a:schemeClr val="tx1"/>
              </a:solidFill>
            </a:endParaRPr>
          </a:p>
        </p:txBody>
      </p:sp>
      <p:grpSp>
        <p:nvGrpSpPr>
          <p:cNvPr id="144" name="Drop-Down Box" descr="&lt;SmartSettings&gt;&lt;SmartResize enabled=&quot;True&quot; minWidth=&quot;18&quot; minHeight=&quot;7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7008698" y="3524540"/>
            <a:ext cx="1686450" cy="241092"/>
            <a:chOff x="595686" y="1261242"/>
            <a:chExt cx="1368150" cy="241092"/>
          </a:xfrm>
          <a:solidFill>
            <a:schemeClr val="bg1">
              <a:lumMod val="85000"/>
            </a:schemeClr>
          </a:solidFill>
        </p:grpSpPr>
        <p:sp>
          <p:nvSpPr>
            <p:cNvPr id="145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스크래치</a:t>
              </a:r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6"/>
              </p:custDataLst>
            </p:nvPr>
          </p:nvSpPr>
          <p:spPr bwMode="auto">
            <a:xfrm flipH="1">
              <a:off x="1870540" y="1363700"/>
              <a:ext cx="5192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7" name="Tooltip" descr="&lt;SmartSettings&gt;&lt;SmartResize enabled=&quot;True&quot; minWidth=&quot;13&quot; minHeight=&quot;8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8661503" y="3457289"/>
            <a:ext cx="1167360" cy="354902"/>
            <a:chOff x="2674545" y="1143209"/>
            <a:chExt cx="1167360" cy="354902"/>
          </a:xfrm>
          <a:solidFill>
            <a:srgbClr val="FFFFCC"/>
          </a:solidFill>
        </p:grpSpPr>
        <p:sp>
          <p:nvSpPr>
            <p:cNvPr id="148" name="Box" descr="&lt;Tags&gt;&lt;SMARTRESIZEANCHORS&gt;Absolute,Absolute,Absolute,None&lt;/SMARTRESIZEANCHORS&gt;&lt;/Tags&gt;"/>
            <p:cNvSpPr/>
            <p:nvPr/>
          </p:nvSpPr>
          <p:spPr>
            <a:xfrm>
              <a:off x="2741237" y="1143209"/>
              <a:ext cx="1100668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표준코드에 등록 후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9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50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Tooltip" descr="&lt;SmartSettings&gt;&lt;SmartResize enabled=&quot;True&quot; minWidth=&quot;6&quot; minHeight=&quot;2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5155305" y="4092242"/>
            <a:ext cx="799354" cy="421592"/>
            <a:chOff x="3783180" y="1149496"/>
            <a:chExt cx="799354" cy="421592"/>
          </a:xfrm>
          <a:solidFill>
            <a:srgbClr val="FFFFFF"/>
          </a:solidFill>
        </p:grpSpPr>
        <p:sp>
          <p:nvSpPr>
            <p:cNvPr id="152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3783180" y="1216186"/>
              <a:ext cx="799354" cy="354902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Key-Pad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지원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Default : </a:t>
              </a:r>
              <a:r>
                <a:rPr lang="ko-KR" altLang="en-US" sz="9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길이</a:t>
              </a:r>
              <a:endParaRPr lang="en-US" sz="900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3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54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Tooltip" descr="&lt;SmartSettings&gt;&lt;SmartResize enabled=&quot;True&quot; minWidth=&quot;6&quot; minHeight=&quot;2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2144688" y="4106964"/>
            <a:ext cx="784328" cy="273716"/>
            <a:chOff x="3790693" y="1149496"/>
            <a:chExt cx="784328" cy="273716"/>
          </a:xfrm>
          <a:solidFill>
            <a:srgbClr val="FFFFFF"/>
          </a:solidFill>
        </p:grpSpPr>
        <p:sp>
          <p:nvSpPr>
            <p:cNvPr id="156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4"/>
              </p:custDataLst>
            </p:nvPr>
          </p:nvSpPr>
          <p:spPr>
            <a:xfrm>
              <a:off x="3790693" y="1216186"/>
              <a:ext cx="784328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Key-Pad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지원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7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58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Tooltip" descr="&lt;SmartSettings&gt;&lt;SmartResize enabled=&quot;True&quot; minWidth=&quot;6&quot; minHeight=&quot;2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7852039" y="4068259"/>
            <a:ext cx="564714" cy="273716"/>
            <a:chOff x="3900501" y="1149496"/>
            <a:chExt cx="564714" cy="273716"/>
          </a:xfrm>
          <a:solidFill>
            <a:srgbClr val="FFFFFF"/>
          </a:solidFill>
        </p:grpSpPr>
        <p:sp>
          <p:nvSpPr>
            <p:cNvPr id="160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3900501" y="1216186"/>
              <a:ext cx="564714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자동계산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1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2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Tooltip" descr="&lt;Tags&gt;&lt;SMARTRESIZEENABLED&gt;True&lt;/SMARTRESIZEENABLED&gt;&lt;SMARTRESIZEMINSIZE&gt;6,20&lt;/SMARTRESIZEMINSIZE&gt;&lt;/Tags&gt;"/>
          <p:cNvGrpSpPr/>
          <p:nvPr/>
        </p:nvGrpSpPr>
        <p:grpSpPr>
          <a:xfrm>
            <a:off x="1922824" y="3261662"/>
            <a:ext cx="1122596" cy="273716"/>
            <a:chOff x="751234" y="1673165"/>
            <a:chExt cx="1122596" cy="273716"/>
          </a:xfrm>
        </p:grpSpPr>
        <p:sp>
          <p:nvSpPr>
            <p:cNvPr id="168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12"/>
              </p:custDataLst>
            </p:nvPr>
          </p:nvSpPr>
          <p:spPr>
            <a:xfrm>
              <a:off x="751234" y="1673165"/>
              <a:ext cx="1122596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현재 공정 자동 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9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0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Label"/>
          <p:cNvSpPr txBox="1"/>
          <p:nvPr/>
        </p:nvSpPr>
        <p:spPr>
          <a:xfrm>
            <a:off x="3288121" y="3567992"/>
            <a:ext cx="1140199" cy="256480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발생 스캘프 </a:t>
            </a:r>
            <a:r>
              <a:rPr lang="en-US" altLang="ko-KR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Lot</a:t>
            </a:r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2" name="Drop-Down Box" descr="&lt;SmartSettings&gt;&lt;SmartResize enabled=&quot;True&quot; minWidth=&quot;18&quot; minHeight=&quot;7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4436966" y="3552174"/>
            <a:ext cx="1686450" cy="241092"/>
            <a:chOff x="595686" y="1261241"/>
            <a:chExt cx="1368150" cy="241092"/>
          </a:xfrm>
          <a:solidFill>
            <a:schemeClr val="bg1">
              <a:lumMod val="85000"/>
            </a:schemeClr>
          </a:solidFill>
        </p:grpSpPr>
        <p:sp>
          <p:nvSpPr>
            <p:cNvPr id="173" name="Text Box"/>
            <p:cNvSpPr/>
            <p:nvPr/>
          </p:nvSpPr>
          <p:spPr>
            <a:xfrm>
              <a:off x="595686" y="1261241"/>
              <a:ext cx="1368150" cy="24109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000000"/>
                  </a:solidFill>
                  <a:latin typeface="맑은 고딕" panose="020B0503020000020004" pitchFamily="50" charset="-127"/>
                </a:rPr>
                <a:t>CAW97380-01</a:t>
              </a:r>
            </a:p>
          </p:txBody>
        </p:sp>
        <p:sp>
          <p:nvSpPr>
            <p:cNvPr id="17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1870540" y="1363700"/>
              <a:ext cx="5192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5" name="Tooltip" descr="&lt;SmartSettings&gt;&lt;SmartResize enabled=&quot;True&quot; minWidth=&quot;6&quot; minHeight=&quot;2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4307702" y="3276902"/>
            <a:ext cx="1605568" cy="273716"/>
            <a:chOff x="509752" y="1673165"/>
            <a:chExt cx="1605568" cy="273716"/>
          </a:xfrm>
          <a:solidFill>
            <a:srgbClr val="FFFFCC"/>
          </a:solidFill>
        </p:grpSpPr>
        <p:sp>
          <p:nvSpPr>
            <p:cNvPr id="176" name="Box" descr="&lt;Tags&gt;&lt;SMARTRESIZEANCHORS&gt;None,Absolute,Absolute,Absolute&lt;/SMARTRESIZEANCHORS&gt;&lt;/Tags&gt;"/>
            <p:cNvSpPr/>
            <p:nvPr/>
          </p:nvSpPr>
          <p:spPr>
            <a:xfrm>
              <a:off x="509752" y="1673165"/>
              <a:ext cx="1605568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투입된 스켈프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 No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 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7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8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5561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7053"/>
            <a:ext cx="8667750" cy="40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defRPr/>
            </a:pPr>
            <a:r>
              <a:rPr kumimoji="0" lang="en-US" altLang="ko-KR" sz="200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1. </a:t>
            </a:r>
            <a:r>
              <a:rPr kumimoji="0" lang="ko-KR" altLang="en-US" sz="200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환경설정</a:t>
            </a:r>
            <a:endParaRPr kumimoji="0" lang="en-US" altLang="ko-KR" sz="2000" dirty="0">
              <a:effectLst>
                <a:outerShdw blurRad="38100" dist="38100" dir="2700000" algn="tl">
                  <a:srgbClr val="EEECE1"/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389941"/>
              </p:ext>
            </p:extLst>
          </p:nvPr>
        </p:nvGraphicFramePr>
        <p:xfrm>
          <a:off x="200472" y="836712"/>
          <a:ext cx="9505057" cy="4780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511818657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5319061"/>
                    </a:ext>
                  </a:extLst>
                </a:gridCol>
                <a:gridCol w="4540046">
                  <a:extLst>
                    <a:ext uri="{9D8B030D-6E8A-4147-A177-3AD203B41FA5}">
                      <a16:colId xmlns:a16="http://schemas.microsoft.com/office/drawing/2014/main" val="3293976676"/>
                    </a:ext>
                  </a:extLst>
                </a:gridCol>
                <a:gridCol w="2804771">
                  <a:extLst>
                    <a:ext uri="{9D8B030D-6E8A-4147-A177-3AD203B41FA5}">
                      <a16:colId xmlns:a16="http://schemas.microsoft.com/office/drawing/2014/main" val="2280431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No</a:t>
                      </a:r>
                      <a:endParaRPr lang="ko-KR" altLang="en-US" sz="12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메뉴명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63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제품마스터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원자재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부자재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반제품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제품 등 관리되고 있는 모든 품목 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281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2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관경관리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제품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관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)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에 대한 크기 구분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01957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3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강관가격관리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호칭별 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Base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가격을 관리함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099055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4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각관가격관리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호칭별 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Base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가격 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2023-02-22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이상성 부장과 인터뷰시 추가됨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091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5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부적합사유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1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 Level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부적합 사유 관리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표준코드 사용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501762"/>
                  </a:ext>
                </a:extLst>
              </a:tr>
              <a:tr h="152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6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비가동항목관리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생산분류</a:t>
                      </a:r>
                      <a:r>
                        <a:rPr lang="en-US" altLang="ko-KR" sz="100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라인</a:t>
                      </a:r>
                      <a:r>
                        <a:rPr lang="en-US" altLang="ko-KR" sz="100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공정에 따른 비가동 입력 시</a:t>
                      </a:r>
                      <a:r>
                        <a:rPr lang="ko-KR" altLang="en-US" sz="1000" baseline="0">
                          <a:solidFill>
                            <a:srgbClr val="FF0000"/>
                          </a:solidFill>
                        </a:rPr>
                        <a:t> 선택 항목 관리</a:t>
                      </a:r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비가동구분 </a:t>
                      </a:r>
                      <a:r>
                        <a:rPr lang="en-US" altLang="ko-KR" sz="1000">
                          <a:solidFill>
                            <a:srgbClr val="FF0000"/>
                          </a:solidFill>
                        </a:rPr>
                        <a:t>– </a:t>
                      </a:r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표준코드</a:t>
                      </a:r>
                      <a:endParaRPr lang="en-US" altLang="ko-KR" sz="100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비가동원인 </a:t>
                      </a:r>
                      <a:r>
                        <a:rPr lang="en-US" altLang="ko-KR" sz="1000">
                          <a:solidFill>
                            <a:srgbClr val="FF0000"/>
                          </a:solidFill>
                        </a:rPr>
                        <a:t>– </a:t>
                      </a:r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표준코드</a:t>
                      </a:r>
                      <a:endParaRPr lang="en-US" altLang="ko-KR" sz="100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비가동항목 </a:t>
                      </a:r>
                      <a:r>
                        <a:rPr lang="en-US" altLang="ko-KR" sz="1000">
                          <a:solidFill>
                            <a:srgbClr val="FF0000"/>
                          </a:solidFill>
                        </a:rPr>
                        <a:t>–</a:t>
                      </a:r>
                      <a:r>
                        <a:rPr lang="en-US" altLang="ko-KR" sz="1000" baseline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000" baseline="0">
                          <a:solidFill>
                            <a:srgbClr val="FF0000"/>
                          </a:solidFill>
                        </a:rPr>
                        <a:t>구분과 원인 연계 설정</a:t>
                      </a:r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45915"/>
                  </a:ext>
                </a:extLst>
              </a:tr>
              <a:tr h="269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7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공정관리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공정 마스터 정보 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20228"/>
                  </a:ext>
                </a:extLst>
              </a:tr>
              <a:tr h="269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8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설비관리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관리대상 설비 등록관리</a:t>
                      </a:r>
                      <a:endParaRPr lang="en-US" altLang="ko-KR" sz="1000">
                        <a:solidFill>
                          <a:srgbClr val="0000FF"/>
                        </a:solidFill>
                      </a:endParaRPr>
                    </a:p>
                    <a:p>
                      <a:pPr latinLnBrk="1"/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  -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설비코드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설비명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사용 분야 선택</a:t>
                      </a:r>
                      <a:endParaRPr lang="en-US" altLang="ko-KR" sz="1000">
                        <a:solidFill>
                          <a:srgbClr val="0000FF"/>
                        </a:solidFill>
                      </a:endParaRPr>
                    </a:p>
                    <a:p>
                      <a:pPr latinLnBrk="1"/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  -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사용분야 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: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엔트리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포밍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거단기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교정기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면취기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수압기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, UT(ETC),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마킹기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바아쉬 코팅기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포장기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유틸리티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전처리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도금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인양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냉각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설비관리로 이동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712372"/>
                  </a:ext>
                </a:extLst>
              </a:tr>
              <a:tr h="210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9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이동차량관리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출하시 이동할 차량에 대한 정보 관리</a:t>
                      </a:r>
                      <a:endParaRPr lang="en-US" altLang="ko-KR" sz="1000">
                        <a:solidFill>
                          <a:srgbClr val="0000FF"/>
                        </a:solidFill>
                      </a:endParaRPr>
                    </a:p>
                    <a:p>
                      <a:pPr latinLnBrk="1"/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 -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차종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(5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톤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, 11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톤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, 25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톤 중 선택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),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차량번호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차주명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차주전화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예금주명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은행명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계좌번호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,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상호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대표자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지역권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,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ㅡ 전자세금계산서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(Y or N),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인수증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536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10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거래처관리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고객 및 협력업체 정보 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기존 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Kworks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기능 사용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806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11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표준코드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시스템 전반에 사용되는 각종 코드 정보 관리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상태정보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창고 정보 등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597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12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사용자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부서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부서 및 사용자 정보 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50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13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권한그룹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권한 그룹 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263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14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사용자별권한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사용자와 권한그룹 연계 설정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104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860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655467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621460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현장관리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절단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)&gt;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실적현황 조회 팝업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선택한 생산의뢰건에 대한 전체 공정에 대한 실적을 조회한다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7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단말기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절단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anel"/>
          <p:cNvSpPr/>
          <p:nvPr/>
        </p:nvSpPr>
        <p:spPr>
          <a:xfrm>
            <a:off x="342534" y="1156152"/>
            <a:ext cx="8440610" cy="407304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abel"/>
          <p:cNvSpPr txBox="1"/>
          <p:nvPr/>
        </p:nvSpPr>
        <p:spPr>
          <a:xfrm>
            <a:off x="505971" y="1195064"/>
            <a:ext cx="872290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실적현황 조회</a:t>
            </a:r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Info"/>
          <p:cNvSpPr>
            <a:spLocks noChangeAspect="1" noEditPoints="1"/>
          </p:cNvSpPr>
          <p:nvPr/>
        </p:nvSpPr>
        <p:spPr bwMode="auto">
          <a:xfrm>
            <a:off x="393896" y="1199690"/>
            <a:ext cx="161925" cy="161925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lose"/>
          <p:cNvSpPr>
            <a:spLocks noChangeAspect="1" noEditPoints="1"/>
          </p:cNvSpPr>
          <p:nvPr/>
        </p:nvSpPr>
        <p:spPr bwMode="auto">
          <a:xfrm>
            <a:off x="8535491" y="1207857"/>
            <a:ext cx="161925" cy="16351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" name="Labeled Field"/>
          <p:cNvGrpSpPr/>
          <p:nvPr/>
        </p:nvGrpSpPr>
        <p:grpSpPr>
          <a:xfrm>
            <a:off x="393896" y="1700808"/>
            <a:ext cx="2861180" cy="256509"/>
            <a:chOff x="551270" y="2032077"/>
            <a:chExt cx="2861180" cy="256509"/>
          </a:xfrm>
        </p:grpSpPr>
        <p:sp>
          <p:nvSpPr>
            <p:cNvPr id="17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ctr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>
                  <a:solidFill>
                    <a:srgbClr val="000000"/>
                  </a:solidFill>
                  <a:latin typeface="맑은 고딕" panose="020B0503020000020004" pitchFamily="50" charset="-127"/>
                </a:rPr>
                <a:t>P-220724-03</a:t>
              </a:r>
            </a:p>
          </p:txBody>
        </p:sp>
        <p:sp>
          <p:nvSpPr>
            <p:cNvPr id="18" name="Label"/>
            <p:cNvSpPr txBox="1"/>
            <p:nvPr/>
          </p:nvSpPr>
          <p:spPr>
            <a:xfrm>
              <a:off x="551270" y="2032106"/>
              <a:ext cx="1173444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 b="1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생산의뢰번호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Labeled Field"/>
          <p:cNvGrpSpPr/>
          <p:nvPr/>
        </p:nvGrpSpPr>
        <p:grpSpPr>
          <a:xfrm>
            <a:off x="3418838" y="1700808"/>
            <a:ext cx="2695848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20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품목코드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Labeled Field"/>
          <p:cNvGrpSpPr/>
          <p:nvPr/>
        </p:nvGrpSpPr>
        <p:grpSpPr>
          <a:xfrm>
            <a:off x="565455" y="1976689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23" name="Text Box"/>
            <p:cNvSpPr/>
            <p:nvPr/>
          </p:nvSpPr>
          <p:spPr>
            <a:xfrm>
              <a:off x="1718100" y="2032077"/>
              <a:ext cx="1694350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abel"/>
            <p:cNvSpPr txBox="1"/>
            <p:nvPr/>
          </p:nvSpPr>
          <p:spPr>
            <a:xfrm>
              <a:off x="716602" y="2032106"/>
              <a:ext cx="965856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1" name="Button">
            <a:hlinkClick r:id="rId11" action="ppaction://hlinksldjump"/>
          </p:cNvPr>
          <p:cNvSpPr>
            <a:spLocks/>
          </p:cNvSpPr>
          <p:nvPr/>
        </p:nvSpPr>
        <p:spPr bwMode="auto">
          <a:xfrm>
            <a:off x="7667550" y="4782545"/>
            <a:ext cx="1029865" cy="387191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닫기</a:t>
            </a:r>
            <a:endParaRPr lang="en-US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7099692" y="1463620"/>
            <a:ext cx="888430" cy="212366"/>
            <a:chOff x="554563" y="2592239"/>
            <a:chExt cx="888430" cy="212366"/>
          </a:xfrm>
        </p:grpSpPr>
        <p:sp>
          <p:nvSpPr>
            <p:cNvPr id="44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Label"/>
            <p:cNvSpPr txBox="1"/>
            <p:nvPr/>
          </p:nvSpPr>
          <p:spPr>
            <a:xfrm>
              <a:off x="686119" y="2592239"/>
              <a:ext cx="756874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키패드 사용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Check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2" name="Labeled Field"/>
          <p:cNvGrpSpPr/>
          <p:nvPr/>
        </p:nvGrpSpPr>
        <p:grpSpPr>
          <a:xfrm>
            <a:off x="6001568" y="1700808"/>
            <a:ext cx="2695848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73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라인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5" name="Labeled Field"/>
          <p:cNvGrpSpPr/>
          <p:nvPr/>
        </p:nvGrpSpPr>
        <p:grpSpPr>
          <a:xfrm>
            <a:off x="3425065" y="1976689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76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중분류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2" name="Labeled Field"/>
          <p:cNvGrpSpPr/>
          <p:nvPr/>
        </p:nvGrpSpPr>
        <p:grpSpPr>
          <a:xfrm>
            <a:off x="6094342" y="1976689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3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관경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5" name="Labeled Field"/>
          <p:cNvGrpSpPr/>
          <p:nvPr/>
        </p:nvGrpSpPr>
        <p:grpSpPr>
          <a:xfrm>
            <a:off x="652002" y="2248817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6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호칭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(A)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8" name="Labeled Field"/>
          <p:cNvGrpSpPr/>
          <p:nvPr/>
        </p:nvGrpSpPr>
        <p:grpSpPr>
          <a:xfrm>
            <a:off x="3511612" y="2248817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0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외경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1" name="Labeled Field"/>
          <p:cNvGrpSpPr/>
          <p:nvPr/>
        </p:nvGrpSpPr>
        <p:grpSpPr>
          <a:xfrm>
            <a:off x="6094342" y="2248817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92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길이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5" name="Labeled Field"/>
          <p:cNvGrpSpPr/>
          <p:nvPr/>
        </p:nvGrpSpPr>
        <p:grpSpPr>
          <a:xfrm>
            <a:off x="3511612" y="2540163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96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8" name="Labeled Field"/>
          <p:cNvGrpSpPr/>
          <p:nvPr/>
        </p:nvGrpSpPr>
        <p:grpSpPr>
          <a:xfrm>
            <a:off x="6094341" y="2532908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9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1" name="Labeled Field"/>
          <p:cNvGrpSpPr/>
          <p:nvPr/>
        </p:nvGrpSpPr>
        <p:grpSpPr>
          <a:xfrm>
            <a:off x="652002" y="2809447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02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낱본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4" name="Labeled Field"/>
          <p:cNvGrpSpPr/>
          <p:nvPr/>
        </p:nvGrpSpPr>
        <p:grpSpPr>
          <a:xfrm>
            <a:off x="3365582" y="2819235"/>
            <a:ext cx="2749104" cy="256509"/>
            <a:chOff x="655745" y="2032077"/>
            <a:chExt cx="2580638" cy="256509"/>
          </a:xfrm>
          <a:solidFill>
            <a:schemeClr val="bg1"/>
          </a:solidFill>
        </p:grpSpPr>
        <p:sp>
          <p:nvSpPr>
            <p:cNvPr id="105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Label"/>
            <p:cNvSpPr txBox="1"/>
            <p:nvPr/>
          </p:nvSpPr>
          <p:spPr>
            <a:xfrm>
              <a:off x="655745" y="2032106"/>
              <a:ext cx="987651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합계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지시수량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3" name="Icons"/>
          <p:cNvGrpSpPr/>
          <p:nvPr/>
        </p:nvGrpSpPr>
        <p:grpSpPr>
          <a:xfrm>
            <a:off x="1713479" y="5247167"/>
            <a:ext cx="376193" cy="295590"/>
            <a:chOff x="773534" y="1669713"/>
            <a:chExt cx="457200" cy="396875"/>
          </a:xfrm>
          <a:solidFill>
            <a:srgbClr val="FFFFCC"/>
          </a:solidFill>
        </p:grpSpPr>
        <p:sp>
          <p:nvSpPr>
            <p:cNvPr id="125" name="Warning Icon" hidden="1"/>
            <p:cNvSpPr>
              <a:spLocks noChangeAspect="1" noEditPoints="1"/>
            </p:cNvSpPr>
            <p:nvPr/>
          </p:nvSpPr>
          <p:spPr bwMode="auto">
            <a:xfrm>
              <a:off x="773534" y="1670507"/>
              <a:ext cx="457200" cy="395287"/>
            </a:xfrm>
            <a:custGeom>
              <a:avLst/>
              <a:gdLst>
                <a:gd name="T0" fmla="*/ 1270 w 1270"/>
                <a:gd name="T1" fmla="*/ 1101 h 1101"/>
                <a:gd name="T2" fmla="*/ 0 w 1270"/>
                <a:gd name="T3" fmla="*/ 1101 h 1101"/>
                <a:gd name="T4" fmla="*/ 635 w 1270"/>
                <a:gd name="T5" fmla="*/ 0 h 1101"/>
                <a:gd name="T6" fmla="*/ 1270 w 1270"/>
                <a:gd name="T7" fmla="*/ 1101 h 1101"/>
                <a:gd name="T8" fmla="*/ 579 w 1270"/>
                <a:gd name="T9" fmla="*/ 320 h 1101"/>
                <a:gd name="T10" fmla="*/ 579 w 1270"/>
                <a:gd name="T11" fmla="*/ 716 h 1101"/>
                <a:gd name="T12" fmla="*/ 691 w 1270"/>
                <a:gd name="T13" fmla="*/ 716 h 1101"/>
                <a:gd name="T14" fmla="*/ 691 w 1270"/>
                <a:gd name="T15" fmla="*/ 320 h 1101"/>
                <a:gd name="T16" fmla="*/ 579 w 1270"/>
                <a:gd name="T17" fmla="*/ 320 h 1101"/>
                <a:gd name="T18" fmla="*/ 635 w 1270"/>
                <a:gd name="T19" fmla="*/ 799 h 1101"/>
                <a:gd name="T20" fmla="*/ 564 w 1270"/>
                <a:gd name="T21" fmla="*/ 870 h 1101"/>
                <a:gd name="T22" fmla="*/ 635 w 1270"/>
                <a:gd name="T23" fmla="*/ 940 h 1101"/>
                <a:gd name="T24" fmla="*/ 706 w 1270"/>
                <a:gd name="T25" fmla="*/ 870 h 1101"/>
                <a:gd name="T26" fmla="*/ 635 w 1270"/>
                <a:gd name="T27" fmla="*/ 799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0" h="1101">
                  <a:moveTo>
                    <a:pt x="1270" y="1101"/>
                  </a:moveTo>
                  <a:lnTo>
                    <a:pt x="0" y="1101"/>
                  </a:lnTo>
                  <a:lnTo>
                    <a:pt x="635" y="0"/>
                  </a:lnTo>
                  <a:lnTo>
                    <a:pt x="1270" y="1101"/>
                  </a:lnTo>
                  <a:close/>
                  <a:moveTo>
                    <a:pt x="579" y="320"/>
                  </a:moveTo>
                  <a:lnTo>
                    <a:pt x="579" y="716"/>
                  </a:lnTo>
                  <a:lnTo>
                    <a:pt x="691" y="716"/>
                  </a:lnTo>
                  <a:lnTo>
                    <a:pt x="691" y="320"/>
                  </a:lnTo>
                  <a:lnTo>
                    <a:pt x="579" y="320"/>
                  </a:lnTo>
                  <a:close/>
                  <a:moveTo>
                    <a:pt x="635" y="799"/>
                  </a:moveTo>
                  <a:cubicBezTo>
                    <a:pt x="596" y="799"/>
                    <a:pt x="564" y="831"/>
                    <a:pt x="564" y="870"/>
                  </a:cubicBezTo>
                  <a:cubicBezTo>
                    <a:pt x="564" y="909"/>
                    <a:pt x="596" y="940"/>
                    <a:pt x="635" y="940"/>
                  </a:cubicBezTo>
                  <a:cubicBezTo>
                    <a:pt x="674" y="940"/>
                    <a:pt x="706" y="909"/>
                    <a:pt x="706" y="870"/>
                  </a:cubicBezTo>
                  <a:cubicBezTo>
                    <a:pt x="706" y="831"/>
                    <a:pt x="674" y="799"/>
                    <a:pt x="635" y="799"/>
                  </a:cubicBezTo>
                  <a:close/>
                </a:path>
              </a:pathLst>
            </a:custGeom>
            <a:grpFill/>
            <a:ln w="6350" cap="rnd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Error Icon" hidden="1"/>
            <p:cNvSpPr>
              <a:spLocks noChangeAspect="1" noEditPoints="1"/>
            </p:cNvSpPr>
            <p:nvPr/>
          </p:nvSpPr>
          <p:spPr bwMode="auto">
            <a:xfrm>
              <a:off x="802903" y="1670507"/>
              <a:ext cx="398463" cy="395287"/>
            </a:xfrm>
            <a:custGeom>
              <a:avLst/>
              <a:gdLst>
                <a:gd name="T0" fmla="*/ 1101 w 1101"/>
                <a:gd name="T1" fmla="*/ 778 h 1100"/>
                <a:gd name="T2" fmla="*/ 778 w 1101"/>
                <a:gd name="T3" fmla="*/ 1100 h 1100"/>
                <a:gd name="T4" fmla="*/ 322 w 1101"/>
                <a:gd name="T5" fmla="*/ 1100 h 1100"/>
                <a:gd name="T6" fmla="*/ 0 w 1101"/>
                <a:gd name="T7" fmla="*/ 778 h 1100"/>
                <a:gd name="T8" fmla="*/ 0 w 1101"/>
                <a:gd name="T9" fmla="*/ 322 h 1100"/>
                <a:gd name="T10" fmla="*/ 322 w 1101"/>
                <a:gd name="T11" fmla="*/ 0 h 1100"/>
                <a:gd name="T12" fmla="*/ 778 w 1101"/>
                <a:gd name="T13" fmla="*/ 0 h 1100"/>
                <a:gd name="T14" fmla="*/ 1101 w 1101"/>
                <a:gd name="T15" fmla="*/ 322 h 1100"/>
                <a:gd name="T16" fmla="*/ 1101 w 1101"/>
                <a:gd name="T17" fmla="*/ 778 h 1100"/>
                <a:gd name="T18" fmla="*/ 380 w 1101"/>
                <a:gd name="T19" fmla="*/ 300 h 1100"/>
                <a:gd name="T20" fmla="*/ 301 w 1101"/>
                <a:gd name="T21" fmla="*/ 380 h 1100"/>
                <a:gd name="T22" fmla="*/ 470 w 1101"/>
                <a:gd name="T23" fmla="*/ 550 h 1100"/>
                <a:gd name="T24" fmla="*/ 301 w 1101"/>
                <a:gd name="T25" fmla="*/ 719 h 1100"/>
                <a:gd name="T26" fmla="*/ 380 w 1101"/>
                <a:gd name="T27" fmla="*/ 799 h 1100"/>
                <a:gd name="T28" fmla="*/ 550 w 1101"/>
                <a:gd name="T29" fmla="*/ 629 h 1100"/>
                <a:gd name="T30" fmla="*/ 720 w 1101"/>
                <a:gd name="T31" fmla="*/ 799 h 1100"/>
                <a:gd name="T32" fmla="*/ 800 w 1101"/>
                <a:gd name="T33" fmla="*/ 719 h 1100"/>
                <a:gd name="T34" fmla="*/ 630 w 1101"/>
                <a:gd name="T35" fmla="*/ 550 h 1100"/>
                <a:gd name="T36" fmla="*/ 800 w 1101"/>
                <a:gd name="T37" fmla="*/ 380 h 1100"/>
                <a:gd name="T38" fmla="*/ 720 w 1101"/>
                <a:gd name="T39" fmla="*/ 300 h 1100"/>
                <a:gd name="T40" fmla="*/ 550 w 1101"/>
                <a:gd name="T41" fmla="*/ 470 h 1100"/>
                <a:gd name="T42" fmla="*/ 380 w 1101"/>
                <a:gd name="T43" fmla="*/ 30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1" h="1100">
                  <a:moveTo>
                    <a:pt x="1101" y="778"/>
                  </a:moveTo>
                  <a:lnTo>
                    <a:pt x="778" y="1100"/>
                  </a:lnTo>
                  <a:lnTo>
                    <a:pt x="322" y="1100"/>
                  </a:lnTo>
                  <a:lnTo>
                    <a:pt x="0" y="778"/>
                  </a:lnTo>
                  <a:lnTo>
                    <a:pt x="0" y="322"/>
                  </a:lnTo>
                  <a:lnTo>
                    <a:pt x="322" y="0"/>
                  </a:lnTo>
                  <a:lnTo>
                    <a:pt x="778" y="0"/>
                  </a:lnTo>
                  <a:lnTo>
                    <a:pt x="1101" y="322"/>
                  </a:lnTo>
                  <a:lnTo>
                    <a:pt x="1101" y="778"/>
                  </a:lnTo>
                  <a:close/>
                  <a:moveTo>
                    <a:pt x="380" y="300"/>
                  </a:moveTo>
                  <a:lnTo>
                    <a:pt x="301" y="380"/>
                  </a:lnTo>
                  <a:lnTo>
                    <a:pt x="470" y="550"/>
                  </a:lnTo>
                  <a:lnTo>
                    <a:pt x="301" y="719"/>
                  </a:lnTo>
                  <a:lnTo>
                    <a:pt x="380" y="799"/>
                  </a:lnTo>
                  <a:lnTo>
                    <a:pt x="550" y="629"/>
                  </a:lnTo>
                  <a:lnTo>
                    <a:pt x="720" y="799"/>
                  </a:lnTo>
                  <a:lnTo>
                    <a:pt x="800" y="719"/>
                  </a:lnTo>
                  <a:lnTo>
                    <a:pt x="630" y="550"/>
                  </a:lnTo>
                  <a:lnTo>
                    <a:pt x="800" y="380"/>
                  </a:lnTo>
                  <a:lnTo>
                    <a:pt x="720" y="300"/>
                  </a:lnTo>
                  <a:lnTo>
                    <a:pt x="550" y="470"/>
                  </a:lnTo>
                  <a:lnTo>
                    <a:pt x="380" y="300"/>
                  </a:lnTo>
                  <a:close/>
                </a:path>
              </a:pathLst>
            </a:custGeom>
            <a:grpFill/>
            <a:ln w="6350" cap="rnd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Question Icon" hidden="1"/>
            <p:cNvSpPr>
              <a:spLocks noChangeAspect="1" noEditPoints="1"/>
            </p:cNvSpPr>
            <p:nvPr/>
          </p:nvSpPr>
          <p:spPr bwMode="auto">
            <a:xfrm>
              <a:off x="802903" y="1669713"/>
              <a:ext cx="398463" cy="396875"/>
            </a:xfrm>
            <a:custGeom>
              <a:avLst/>
              <a:gdLst>
                <a:gd name="T0" fmla="*/ 1101 w 1101"/>
                <a:gd name="T1" fmla="*/ 551 h 1101"/>
                <a:gd name="T2" fmla="*/ 550 w 1101"/>
                <a:gd name="T3" fmla="*/ 1101 h 1101"/>
                <a:gd name="T4" fmla="*/ 0 w 1101"/>
                <a:gd name="T5" fmla="*/ 551 h 1101"/>
                <a:gd name="T6" fmla="*/ 550 w 1101"/>
                <a:gd name="T7" fmla="*/ 0 h 1101"/>
                <a:gd name="T8" fmla="*/ 1101 w 1101"/>
                <a:gd name="T9" fmla="*/ 551 h 1101"/>
                <a:gd name="T10" fmla="*/ 596 w 1101"/>
                <a:gd name="T11" fmla="*/ 685 h 1101"/>
                <a:gd name="T12" fmla="*/ 509 w 1101"/>
                <a:gd name="T13" fmla="*/ 685 h 1101"/>
                <a:gd name="T14" fmla="*/ 509 w 1101"/>
                <a:gd name="T15" fmla="*/ 625 h 1101"/>
                <a:gd name="T16" fmla="*/ 521 w 1101"/>
                <a:gd name="T17" fmla="*/ 577 h 1101"/>
                <a:gd name="T18" fmla="*/ 575 w 1101"/>
                <a:gd name="T19" fmla="*/ 527 h 1101"/>
                <a:gd name="T20" fmla="*/ 638 w 1101"/>
                <a:gd name="T21" fmla="*/ 424 h 1101"/>
                <a:gd name="T22" fmla="*/ 614 w 1101"/>
                <a:gd name="T23" fmla="*/ 359 h 1101"/>
                <a:gd name="T24" fmla="*/ 549 w 1101"/>
                <a:gd name="T25" fmla="*/ 334 h 1101"/>
                <a:gd name="T26" fmla="*/ 440 w 1101"/>
                <a:gd name="T27" fmla="*/ 462 h 1101"/>
                <a:gd name="T28" fmla="*/ 343 w 1101"/>
                <a:gd name="T29" fmla="*/ 445 h 1101"/>
                <a:gd name="T30" fmla="*/ 413 w 1101"/>
                <a:gd name="T31" fmla="*/ 295 h 1101"/>
                <a:gd name="T32" fmla="*/ 561 w 1101"/>
                <a:gd name="T33" fmla="*/ 241 h 1101"/>
                <a:gd name="T34" fmla="*/ 702 w 1101"/>
                <a:gd name="T35" fmla="*/ 291 h 1101"/>
                <a:gd name="T36" fmla="*/ 758 w 1101"/>
                <a:gd name="T37" fmla="*/ 418 h 1101"/>
                <a:gd name="T38" fmla="*/ 743 w 1101"/>
                <a:gd name="T39" fmla="*/ 489 h 1101"/>
                <a:gd name="T40" fmla="*/ 707 w 1101"/>
                <a:gd name="T41" fmla="*/ 541 h 1101"/>
                <a:gd name="T42" fmla="*/ 624 w 1101"/>
                <a:gd name="T43" fmla="*/ 606 h 1101"/>
                <a:gd name="T44" fmla="*/ 601 w 1101"/>
                <a:gd name="T45" fmla="*/ 632 h 1101"/>
                <a:gd name="T46" fmla="*/ 596 w 1101"/>
                <a:gd name="T47" fmla="*/ 685 h 1101"/>
                <a:gd name="T48" fmla="*/ 614 w 1101"/>
                <a:gd name="T49" fmla="*/ 749 h 1101"/>
                <a:gd name="T50" fmla="*/ 614 w 1101"/>
                <a:gd name="T51" fmla="*/ 861 h 1101"/>
                <a:gd name="T52" fmla="*/ 509 w 1101"/>
                <a:gd name="T53" fmla="*/ 861 h 1101"/>
                <a:gd name="T54" fmla="*/ 509 w 1101"/>
                <a:gd name="T55" fmla="*/ 749 h 1101"/>
                <a:gd name="T56" fmla="*/ 614 w 1101"/>
                <a:gd name="T57" fmla="*/ 749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1" h="1101">
                  <a:moveTo>
                    <a:pt x="1101" y="551"/>
                  </a:moveTo>
                  <a:cubicBezTo>
                    <a:pt x="1101" y="854"/>
                    <a:pt x="854" y="1101"/>
                    <a:pt x="550" y="1101"/>
                  </a:cubicBezTo>
                  <a:cubicBezTo>
                    <a:pt x="246" y="1101"/>
                    <a:pt x="0" y="854"/>
                    <a:pt x="0" y="551"/>
                  </a:cubicBezTo>
                  <a:cubicBezTo>
                    <a:pt x="0" y="247"/>
                    <a:pt x="246" y="0"/>
                    <a:pt x="550" y="0"/>
                  </a:cubicBezTo>
                  <a:cubicBezTo>
                    <a:pt x="854" y="0"/>
                    <a:pt x="1101" y="247"/>
                    <a:pt x="1101" y="551"/>
                  </a:cubicBezTo>
                  <a:close/>
                  <a:moveTo>
                    <a:pt x="596" y="685"/>
                  </a:moveTo>
                  <a:lnTo>
                    <a:pt x="509" y="685"/>
                  </a:lnTo>
                  <a:lnTo>
                    <a:pt x="509" y="625"/>
                  </a:lnTo>
                  <a:cubicBezTo>
                    <a:pt x="509" y="605"/>
                    <a:pt x="513" y="589"/>
                    <a:pt x="521" y="577"/>
                  </a:cubicBezTo>
                  <a:cubicBezTo>
                    <a:pt x="529" y="565"/>
                    <a:pt x="547" y="549"/>
                    <a:pt x="575" y="527"/>
                  </a:cubicBezTo>
                  <a:cubicBezTo>
                    <a:pt x="617" y="495"/>
                    <a:pt x="638" y="460"/>
                    <a:pt x="638" y="424"/>
                  </a:cubicBezTo>
                  <a:cubicBezTo>
                    <a:pt x="638" y="397"/>
                    <a:pt x="630" y="375"/>
                    <a:pt x="614" y="359"/>
                  </a:cubicBezTo>
                  <a:cubicBezTo>
                    <a:pt x="597" y="343"/>
                    <a:pt x="576" y="334"/>
                    <a:pt x="549" y="334"/>
                  </a:cubicBezTo>
                  <a:cubicBezTo>
                    <a:pt x="488" y="334"/>
                    <a:pt x="451" y="377"/>
                    <a:pt x="440" y="462"/>
                  </a:cubicBezTo>
                  <a:lnTo>
                    <a:pt x="343" y="445"/>
                  </a:lnTo>
                  <a:cubicBezTo>
                    <a:pt x="349" y="381"/>
                    <a:pt x="372" y="331"/>
                    <a:pt x="413" y="295"/>
                  </a:cubicBezTo>
                  <a:cubicBezTo>
                    <a:pt x="454" y="259"/>
                    <a:pt x="503" y="241"/>
                    <a:pt x="561" y="241"/>
                  </a:cubicBezTo>
                  <a:cubicBezTo>
                    <a:pt x="618" y="241"/>
                    <a:pt x="665" y="257"/>
                    <a:pt x="702" y="291"/>
                  </a:cubicBezTo>
                  <a:cubicBezTo>
                    <a:pt x="739" y="325"/>
                    <a:pt x="758" y="367"/>
                    <a:pt x="758" y="418"/>
                  </a:cubicBezTo>
                  <a:cubicBezTo>
                    <a:pt x="758" y="443"/>
                    <a:pt x="753" y="467"/>
                    <a:pt x="743" y="489"/>
                  </a:cubicBezTo>
                  <a:cubicBezTo>
                    <a:pt x="732" y="512"/>
                    <a:pt x="721" y="529"/>
                    <a:pt x="707" y="541"/>
                  </a:cubicBezTo>
                  <a:cubicBezTo>
                    <a:pt x="694" y="554"/>
                    <a:pt x="667" y="575"/>
                    <a:pt x="624" y="606"/>
                  </a:cubicBezTo>
                  <a:cubicBezTo>
                    <a:pt x="612" y="615"/>
                    <a:pt x="605" y="624"/>
                    <a:pt x="601" y="632"/>
                  </a:cubicBezTo>
                  <a:cubicBezTo>
                    <a:pt x="598" y="640"/>
                    <a:pt x="596" y="658"/>
                    <a:pt x="596" y="685"/>
                  </a:cubicBezTo>
                  <a:close/>
                  <a:moveTo>
                    <a:pt x="614" y="749"/>
                  </a:moveTo>
                  <a:lnTo>
                    <a:pt x="614" y="861"/>
                  </a:lnTo>
                  <a:lnTo>
                    <a:pt x="509" y="861"/>
                  </a:lnTo>
                  <a:lnTo>
                    <a:pt x="509" y="749"/>
                  </a:lnTo>
                  <a:lnTo>
                    <a:pt x="614" y="749"/>
                  </a:lnTo>
                  <a:close/>
                </a:path>
              </a:pathLst>
            </a:custGeom>
            <a:grpFill/>
            <a:ln w="6350" cap="rnd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8" name="Labeled Field"/>
          <p:cNvGrpSpPr/>
          <p:nvPr/>
        </p:nvGrpSpPr>
        <p:grpSpPr>
          <a:xfrm>
            <a:off x="652002" y="2531961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2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0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실두께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897" y="3316014"/>
            <a:ext cx="8303518" cy="1143742"/>
          </a:xfrm>
          <a:prstGeom prst="rect">
            <a:avLst/>
          </a:prstGeom>
        </p:spPr>
      </p:pic>
      <p:grpSp>
        <p:nvGrpSpPr>
          <p:cNvPr id="114" name="Scrollbar" descr="&lt;SmartSettings&gt;&lt;SmartResize enabled=&quot;True&quot; minWidth=&quot;60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393896" y="4428161"/>
            <a:ext cx="8303519" cy="115644"/>
            <a:chOff x="595686" y="3155457"/>
            <a:chExt cx="2304356" cy="144017"/>
          </a:xfrm>
          <a:solidFill>
            <a:srgbClr val="FFFFFF"/>
          </a:solidFill>
        </p:grpSpPr>
        <p:sp>
          <p:nvSpPr>
            <p:cNvPr id="115" name="Track"/>
            <p:cNvSpPr/>
            <p:nvPr/>
          </p:nvSpPr>
          <p:spPr>
            <a:xfrm>
              <a:off x="595686" y="3155457"/>
              <a:ext cx="2304356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" name="Scroll Thumb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4"/>
              </p:custDataLst>
            </p:nvPr>
          </p:nvSpPr>
          <p:spPr>
            <a:xfrm>
              <a:off x="640939" y="3193652"/>
              <a:ext cx="1337798" cy="73670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Chevron" descr="&lt;SmartSettings&gt;&lt;SmartResize anchorLeft=&quot;Absolute&quot; anchorTop=&quot;None&quot; anchorRight=&quot;None&quot; anchorBottom=&quot;None&quot; /&gt;&lt;/SmartSettings&gt;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rot="5400000" flipH="1">
              <a:off x="577294" y="3222445"/>
              <a:ext cx="79712" cy="10039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Chevro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 rot="16200000" flipH="1">
              <a:off x="2839602" y="3222446"/>
              <a:ext cx="79712" cy="10040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6140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533843"/>
              </p:ext>
            </p:extLst>
          </p:nvPr>
        </p:nvGraphicFramePr>
        <p:xfrm>
          <a:off x="288462" y="2136570"/>
          <a:ext cx="5240602" cy="3154680"/>
        </p:xfrm>
        <a:graphic>
          <a:graphicData uri="http://schemas.openxmlformats.org/drawingml/2006/table">
            <a:tbl>
              <a:tblPr/>
              <a:tblGrid>
                <a:gridCol w="331106">
                  <a:extLst>
                    <a:ext uri="{9D8B030D-6E8A-4147-A177-3AD203B41FA5}">
                      <a16:colId xmlns:a16="http://schemas.microsoft.com/office/drawing/2014/main" val="869052200"/>
                    </a:ext>
                  </a:extLst>
                </a:gridCol>
                <a:gridCol w="877048">
                  <a:extLst>
                    <a:ext uri="{9D8B030D-6E8A-4147-A177-3AD203B41FA5}">
                      <a16:colId xmlns:a16="http://schemas.microsoft.com/office/drawing/2014/main" val="1824378125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733548094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3450860914"/>
                    </a:ext>
                  </a:extLst>
                </a:gridCol>
                <a:gridCol w="424431">
                  <a:extLst>
                    <a:ext uri="{9D8B030D-6E8A-4147-A177-3AD203B41FA5}">
                      <a16:colId xmlns:a16="http://schemas.microsoft.com/office/drawing/2014/main" val="2581547106"/>
                    </a:ext>
                  </a:extLst>
                </a:gridCol>
                <a:gridCol w="712525">
                  <a:extLst>
                    <a:ext uri="{9D8B030D-6E8A-4147-A177-3AD203B41FA5}">
                      <a16:colId xmlns:a16="http://schemas.microsoft.com/office/drawing/2014/main" val="1781533416"/>
                    </a:ext>
                  </a:extLst>
                </a:gridCol>
                <a:gridCol w="605124">
                  <a:extLst>
                    <a:ext uri="{9D8B030D-6E8A-4147-A177-3AD203B41FA5}">
                      <a16:colId xmlns:a16="http://schemas.microsoft.com/office/drawing/2014/main" val="1618312272"/>
                    </a:ext>
                  </a:extLst>
                </a:gridCol>
                <a:gridCol w="678059">
                  <a:extLst>
                    <a:ext uri="{9D8B030D-6E8A-4147-A177-3AD203B41FA5}">
                      <a16:colId xmlns:a16="http://schemas.microsoft.com/office/drawing/2014/main" val="3081052820"/>
                    </a:ext>
                  </a:extLst>
                </a:gridCol>
                <a:gridCol w="532189">
                  <a:extLst>
                    <a:ext uri="{9D8B030D-6E8A-4147-A177-3AD203B41FA5}">
                      <a16:colId xmlns:a16="http://schemas.microsoft.com/office/drawing/2014/main" val="6298370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그룹번호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의뢰번호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중분류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호칭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21167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G-230209-001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P-220724-01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57696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P-220724-02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29304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G-230209-002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P-220724-03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84963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P-220725-01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93049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G-230209-003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P-220725-02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72435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P-220725-03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40078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P-220725-04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37531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P-220726-01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33592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S0-220724-01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60957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G-230208-001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S0-220725-01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16484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S0-220725-02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2018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S0-220725-03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02738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S0-220725-04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22980"/>
                  </a:ext>
                </a:extLst>
              </a:tr>
            </a:tbl>
          </a:graphicData>
        </a:graphic>
      </p:graphicFrame>
      <p:sp>
        <p:nvSpPr>
          <p:cNvPr id="27" name="Panel"/>
          <p:cNvSpPr/>
          <p:nvPr/>
        </p:nvSpPr>
        <p:spPr>
          <a:xfrm>
            <a:off x="185964" y="915854"/>
            <a:ext cx="8655467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441699"/>
              </p:ext>
            </p:extLst>
          </p:nvPr>
        </p:nvGraphicFramePr>
        <p:xfrm>
          <a:off x="128466" y="25186"/>
          <a:ext cx="9649069" cy="502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현장관리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공통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면취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수압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 UT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공정에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사용되는 단말기 화면이다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공정별 작업지시 조회 및 투입된 스켈프 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별 실적을 입력한다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21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단말기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공통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927159" y="917172"/>
            <a:ext cx="928041" cy="190308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작업지시 목록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그룹번호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생산의뢰번호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구분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중분류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관경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호칭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(A),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외경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길이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실제두께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속수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B/D,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낱본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합계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지시수량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실제중량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실제중량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(kg))</a:t>
            </a:r>
          </a:p>
        </p:txBody>
      </p:sp>
      <p:sp>
        <p:nvSpPr>
          <p:cNvPr id="10" name="Button"/>
          <p:cNvSpPr/>
          <p:nvPr/>
        </p:nvSpPr>
        <p:spPr>
          <a:xfrm>
            <a:off x="271693" y="1158514"/>
            <a:ext cx="576852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라인선택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Button"/>
          <p:cNvSpPr/>
          <p:nvPr/>
        </p:nvSpPr>
        <p:spPr>
          <a:xfrm>
            <a:off x="1538144" y="1158514"/>
            <a:ext cx="648072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작업자선택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99" y="1830927"/>
            <a:ext cx="8434801" cy="2451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작업지시 목록</a:t>
            </a:r>
          </a:p>
        </p:txBody>
      </p:sp>
      <p:sp>
        <p:nvSpPr>
          <p:cNvPr id="37" name="Panel"/>
          <p:cNvSpPr/>
          <p:nvPr/>
        </p:nvSpPr>
        <p:spPr>
          <a:xfrm>
            <a:off x="7068664" y="1844791"/>
            <a:ext cx="504056" cy="214069"/>
          </a:xfrm>
          <a:prstGeom prst="rect">
            <a:avLst/>
          </a:prstGeom>
          <a:solidFill>
            <a:srgbClr val="92D05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완료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Panel"/>
          <p:cNvSpPr/>
          <p:nvPr/>
        </p:nvSpPr>
        <p:spPr>
          <a:xfrm>
            <a:off x="7615254" y="1844791"/>
            <a:ext cx="504056" cy="214069"/>
          </a:xfrm>
          <a:prstGeom prst="rect">
            <a:avLst/>
          </a:prstGeom>
          <a:solidFill>
            <a:srgbClr val="FFFF0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진행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Panel"/>
          <p:cNvSpPr/>
          <p:nvPr/>
        </p:nvSpPr>
        <p:spPr>
          <a:xfrm>
            <a:off x="8161843" y="1844791"/>
            <a:ext cx="504056" cy="214069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확정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80492" y="5125004"/>
            <a:ext cx="131556" cy="131556"/>
            <a:chOff x="554563" y="2632644"/>
            <a:chExt cx="131556" cy="131556"/>
          </a:xfrm>
        </p:grpSpPr>
        <p:sp>
          <p:nvSpPr>
            <p:cNvPr id="43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380492" y="2481464"/>
            <a:ext cx="131556" cy="131556"/>
            <a:chOff x="554563" y="2632644"/>
            <a:chExt cx="131556" cy="131556"/>
          </a:xfrm>
        </p:grpSpPr>
        <p:sp>
          <p:nvSpPr>
            <p:cNvPr id="47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380492" y="2701628"/>
            <a:ext cx="131556" cy="131556"/>
            <a:chOff x="554563" y="2632644"/>
            <a:chExt cx="131556" cy="131556"/>
          </a:xfrm>
        </p:grpSpPr>
        <p:sp>
          <p:nvSpPr>
            <p:cNvPr id="50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380492" y="2921792"/>
            <a:ext cx="131556" cy="131556"/>
            <a:chOff x="554563" y="2632644"/>
            <a:chExt cx="131556" cy="131556"/>
          </a:xfrm>
        </p:grpSpPr>
        <p:sp>
          <p:nvSpPr>
            <p:cNvPr id="54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380492" y="3141956"/>
            <a:ext cx="131556" cy="131556"/>
            <a:chOff x="554563" y="2632644"/>
            <a:chExt cx="131556" cy="131556"/>
          </a:xfrm>
        </p:grpSpPr>
        <p:sp>
          <p:nvSpPr>
            <p:cNvPr id="60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380492" y="3362120"/>
            <a:ext cx="131556" cy="131556"/>
            <a:chOff x="554563" y="2632644"/>
            <a:chExt cx="131556" cy="131556"/>
          </a:xfrm>
        </p:grpSpPr>
        <p:sp>
          <p:nvSpPr>
            <p:cNvPr id="63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380492" y="3582284"/>
            <a:ext cx="131556" cy="131556"/>
            <a:chOff x="554563" y="2632644"/>
            <a:chExt cx="131556" cy="131556"/>
          </a:xfrm>
        </p:grpSpPr>
        <p:sp>
          <p:nvSpPr>
            <p:cNvPr id="66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380492" y="3802448"/>
            <a:ext cx="131556" cy="131556"/>
            <a:chOff x="554563" y="2632644"/>
            <a:chExt cx="131556" cy="131556"/>
          </a:xfrm>
        </p:grpSpPr>
        <p:sp>
          <p:nvSpPr>
            <p:cNvPr id="69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380492" y="4022612"/>
            <a:ext cx="131556" cy="131556"/>
            <a:chOff x="554563" y="2632644"/>
            <a:chExt cx="131556" cy="131556"/>
          </a:xfrm>
        </p:grpSpPr>
        <p:sp>
          <p:nvSpPr>
            <p:cNvPr id="72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380492" y="4242776"/>
            <a:ext cx="131556" cy="131556"/>
            <a:chOff x="554563" y="2632644"/>
            <a:chExt cx="131556" cy="131556"/>
          </a:xfrm>
        </p:grpSpPr>
        <p:sp>
          <p:nvSpPr>
            <p:cNvPr id="75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380492" y="4462940"/>
            <a:ext cx="131556" cy="131556"/>
            <a:chOff x="554563" y="2632644"/>
            <a:chExt cx="131556" cy="131556"/>
          </a:xfrm>
        </p:grpSpPr>
        <p:sp>
          <p:nvSpPr>
            <p:cNvPr id="78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380492" y="4683104"/>
            <a:ext cx="131556" cy="131556"/>
            <a:chOff x="554563" y="2632644"/>
            <a:chExt cx="131556" cy="131556"/>
          </a:xfrm>
        </p:grpSpPr>
        <p:sp>
          <p:nvSpPr>
            <p:cNvPr id="82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4"/>
            </p:custDataLst>
          </p:nvPr>
        </p:nvGrpSpPr>
        <p:grpSpPr>
          <a:xfrm>
            <a:off x="380492" y="4903266"/>
            <a:ext cx="131556" cy="131556"/>
            <a:chOff x="554563" y="2632644"/>
            <a:chExt cx="131556" cy="131556"/>
          </a:xfrm>
        </p:grpSpPr>
        <p:sp>
          <p:nvSpPr>
            <p:cNvPr id="85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7" name="Button">
            <a:hlinkClick r:id="rId25" action="ppaction://hlinksldjump"/>
          </p:cNvPr>
          <p:cNvSpPr/>
          <p:nvPr/>
        </p:nvSpPr>
        <p:spPr>
          <a:xfrm>
            <a:off x="4583816" y="1167876"/>
            <a:ext cx="664840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실적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입력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Button">
            <a:hlinkClick r:id="rId26" action="ppaction://hlinksldjump"/>
          </p:cNvPr>
          <p:cNvSpPr/>
          <p:nvPr/>
        </p:nvSpPr>
        <p:spPr>
          <a:xfrm>
            <a:off x="5918387" y="1167875"/>
            <a:ext cx="667997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부적합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Button">
            <a:hlinkClick r:id="rId27" action="ppaction://hlinksldjump"/>
          </p:cNvPr>
          <p:cNvSpPr/>
          <p:nvPr/>
        </p:nvSpPr>
        <p:spPr>
          <a:xfrm>
            <a:off x="5331862" y="1167875"/>
            <a:ext cx="503319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실적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현황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1" name="Scrollbar" descr="&lt;SmartSettings&gt;&lt;SmartResize enabled=&quot;True&quot; minWidth=&quot;60&quot; minHeight=&quot;7&quot; /&gt;&lt;/SmartSettings&gt;"/>
          <p:cNvGrpSpPr/>
          <p:nvPr>
            <p:custDataLst>
              <p:tags r:id="rId15"/>
            </p:custDataLst>
          </p:nvPr>
        </p:nvGrpSpPr>
        <p:grpSpPr>
          <a:xfrm>
            <a:off x="271693" y="5377789"/>
            <a:ext cx="5257369" cy="355467"/>
            <a:chOff x="595686" y="3155457"/>
            <a:chExt cx="2304356" cy="144017"/>
          </a:xfrm>
          <a:solidFill>
            <a:srgbClr val="FFFFFF"/>
          </a:solidFill>
        </p:grpSpPr>
        <p:sp>
          <p:nvSpPr>
            <p:cNvPr id="92" name="Track"/>
            <p:cNvSpPr/>
            <p:nvPr/>
          </p:nvSpPr>
          <p:spPr>
            <a:xfrm>
              <a:off x="595686" y="3155457"/>
              <a:ext cx="2304356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Scroll Thumb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8"/>
              </p:custDataLst>
            </p:nvPr>
          </p:nvSpPr>
          <p:spPr>
            <a:xfrm>
              <a:off x="667159" y="3167884"/>
              <a:ext cx="1759457" cy="11916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Chevron" descr="&lt;SmartSettings&gt;&lt;SmartResize anchorLeft=&quot;Absolute&quot; anchorTop=&quot;None&quot; anchorRight=&quot;None&quot; anchorBottom=&quot;None&quot; /&gt;&lt;/SmartSettings&gt;"/>
            <p:cNvSpPr>
              <a:spLocks noChangeAspect="1"/>
            </p:cNvSpPr>
            <p:nvPr>
              <p:custDataLst>
                <p:tags r:id="rId19"/>
              </p:custDataLst>
            </p:nvPr>
          </p:nvSpPr>
          <p:spPr bwMode="auto">
            <a:xfrm rot="5400000" flipH="1">
              <a:off x="616620" y="3219538"/>
              <a:ext cx="25932" cy="1585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Chevro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 bwMode="auto">
            <a:xfrm rot="16200000" flipH="1">
              <a:off x="2854566" y="3219538"/>
              <a:ext cx="25933" cy="1585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Card"/>
          <p:cNvSpPr/>
          <p:nvPr/>
        </p:nvSpPr>
        <p:spPr>
          <a:xfrm>
            <a:off x="2229064" y="1167876"/>
            <a:ext cx="2304619" cy="278395"/>
          </a:xfrm>
          <a:prstGeom prst="roundRect">
            <a:avLst>
              <a:gd name="adj" fmla="val 1433"/>
            </a:avLst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2023-02-03</a:t>
            </a:r>
            <a:endParaRPr lang="en-US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7" name="Card"/>
          <p:cNvSpPr/>
          <p:nvPr/>
        </p:nvSpPr>
        <p:spPr>
          <a:xfrm>
            <a:off x="2229064" y="1503757"/>
            <a:ext cx="2304619" cy="278395"/>
          </a:xfrm>
          <a:prstGeom prst="roundRect">
            <a:avLst>
              <a:gd name="adj" fmla="val 1433"/>
            </a:avLst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조관</a:t>
            </a:r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_1</a:t>
            </a:r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라인</a:t>
            </a:r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조관</a:t>
            </a:r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_UT, </a:t>
            </a:r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홍길동</a:t>
            </a:r>
            <a:endParaRPr lang="en-US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/>
        </p:nvGraphicFramePr>
        <p:xfrm>
          <a:off x="5558122" y="2131669"/>
          <a:ext cx="3156779" cy="3246125"/>
        </p:xfrm>
        <a:graphic>
          <a:graphicData uri="http://schemas.openxmlformats.org/drawingml/2006/table">
            <a:tbl>
              <a:tblPr/>
              <a:tblGrid>
                <a:gridCol w="728487">
                  <a:extLst>
                    <a:ext uri="{9D8B030D-6E8A-4147-A177-3AD203B41FA5}">
                      <a16:colId xmlns:a16="http://schemas.microsoft.com/office/drawing/2014/main" val="2581547106"/>
                    </a:ext>
                  </a:extLst>
                </a:gridCol>
                <a:gridCol w="866970">
                  <a:extLst>
                    <a:ext uri="{9D8B030D-6E8A-4147-A177-3AD203B41FA5}">
                      <a16:colId xmlns:a16="http://schemas.microsoft.com/office/drawing/2014/main" val="1781533416"/>
                    </a:ext>
                  </a:extLst>
                </a:gridCol>
                <a:gridCol w="736289">
                  <a:extLst>
                    <a:ext uri="{9D8B030D-6E8A-4147-A177-3AD203B41FA5}">
                      <a16:colId xmlns:a16="http://schemas.microsoft.com/office/drawing/2014/main" val="1618312272"/>
                    </a:ext>
                  </a:extLst>
                </a:gridCol>
                <a:gridCol w="825033">
                  <a:extLst>
                    <a:ext uri="{9D8B030D-6E8A-4147-A177-3AD203B41FA5}">
                      <a16:colId xmlns:a16="http://schemas.microsoft.com/office/drawing/2014/main" val="3081052820"/>
                    </a:ext>
                  </a:extLst>
                </a:gridCol>
              </a:tblGrid>
              <a:tr h="3461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  <a:endParaRPr lang="en-US" altLang="ko-KR" sz="12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지시수량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잔여량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211676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576969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293042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849631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930497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724354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400785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375313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335928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609577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164840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20180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027382"/>
                  </a:ext>
                </a:extLst>
              </a:tr>
              <a:tr h="2230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22980"/>
                  </a:ext>
                </a:extLst>
              </a:tr>
            </a:tbl>
          </a:graphicData>
        </a:graphic>
      </p:graphicFrame>
      <p:grpSp>
        <p:nvGrpSpPr>
          <p:cNvPr id="13" name="Cutout"/>
          <p:cNvGrpSpPr/>
          <p:nvPr/>
        </p:nvGrpSpPr>
        <p:grpSpPr>
          <a:xfrm>
            <a:off x="5313040" y="2125923"/>
            <a:ext cx="426338" cy="3282540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14" name="Fill"/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Border"/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2" name="Button"/>
          <p:cNvSpPr/>
          <p:nvPr/>
        </p:nvSpPr>
        <p:spPr>
          <a:xfrm>
            <a:off x="6669590" y="1158632"/>
            <a:ext cx="639305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부적합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현황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3" name="Button"/>
          <p:cNvSpPr/>
          <p:nvPr/>
        </p:nvSpPr>
        <p:spPr>
          <a:xfrm>
            <a:off x="7392101" y="1158514"/>
            <a:ext cx="638045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비가동시작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185964" y="5766580"/>
            <a:ext cx="8655467" cy="5461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2257" y="5818489"/>
            <a:ext cx="8378609" cy="466148"/>
          </a:xfrm>
          <a:prstGeom prst="rect">
            <a:avLst/>
          </a:prstGeom>
        </p:spPr>
      </p:pic>
      <p:grpSp>
        <p:nvGrpSpPr>
          <p:cNvPr id="116" name="Tooltip" descr="&lt;SmartSettings&gt;&lt;SmartResize enabled=&quot;True&quot; minWidth=&quot;6&quot; minHeight=&quot;20&quot; /&gt;&lt;/SmartSettings&gt;"/>
          <p:cNvGrpSpPr/>
          <p:nvPr>
            <p:custDataLst>
              <p:tags r:id="rId16"/>
            </p:custDataLst>
          </p:nvPr>
        </p:nvGrpSpPr>
        <p:grpSpPr>
          <a:xfrm>
            <a:off x="3279731" y="6300518"/>
            <a:ext cx="2477601" cy="273716"/>
            <a:chOff x="2944060" y="1149496"/>
            <a:chExt cx="2477601" cy="273716"/>
          </a:xfrm>
          <a:solidFill>
            <a:srgbClr val="FFFFCC"/>
          </a:solidFill>
        </p:grpSpPr>
        <p:sp>
          <p:nvSpPr>
            <p:cNvPr id="117" name="Box" descr="&lt;Tags&gt;&lt;SMARTRESIZEANCHORS&gt;Absolute,None,Absolute,Absolute&lt;/SMARTRESIZEANCHORS&gt;&lt;/Tags&gt;"/>
            <p:cNvSpPr/>
            <p:nvPr/>
          </p:nvSpPr>
          <p:spPr>
            <a:xfrm>
              <a:off x="2944060" y="1216186"/>
              <a:ext cx="2477601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작업지시 목록에서 선택한 행의  정보를 제공함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9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Button"/>
          <p:cNvSpPr/>
          <p:nvPr/>
        </p:nvSpPr>
        <p:spPr>
          <a:xfrm>
            <a:off x="8113352" y="1155890"/>
            <a:ext cx="591736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공정완료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280099" y="2858800"/>
            <a:ext cx="8424989" cy="22092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0" name="Tooltip" descr="&lt;Tags&gt;&lt;SMARTRESIZEENABLED&gt;True&lt;/SMARTRESIZEENABLED&gt;&lt;SMARTRESIZEMINSIZE&gt;6,20&lt;/SMARTRESIZEMINSIZE&gt;&lt;/Tags&gt;"/>
          <p:cNvGrpSpPr/>
          <p:nvPr/>
        </p:nvGrpSpPr>
        <p:grpSpPr>
          <a:xfrm>
            <a:off x="6100573" y="832406"/>
            <a:ext cx="2593019" cy="273716"/>
            <a:chOff x="-1102581" y="1673165"/>
            <a:chExt cx="2593019" cy="273716"/>
          </a:xfrm>
        </p:grpSpPr>
        <p:sp>
          <p:nvSpPr>
            <p:cNvPr id="98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-1102581" y="1673165"/>
              <a:ext cx="2593019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선택한 생산의뢰건에 대하여 현재 공정 완료 처리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0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Button"/>
          <p:cNvSpPr/>
          <p:nvPr/>
        </p:nvSpPr>
        <p:spPr>
          <a:xfrm>
            <a:off x="904919" y="1158514"/>
            <a:ext cx="576852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공정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2" name="Play"/>
          <p:cNvSpPr>
            <a:spLocks noChangeAspect="1" noEditPoints="1"/>
          </p:cNvSpPr>
          <p:nvPr/>
        </p:nvSpPr>
        <p:spPr bwMode="auto">
          <a:xfrm flipH="1">
            <a:off x="2245997" y="1210299"/>
            <a:ext cx="123408" cy="204211"/>
          </a:xfrm>
          <a:custGeom>
            <a:avLst/>
            <a:gdLst>
              <a:gd name="T0" fmla="*/ 0 w 267"/>
              <a:gd name="T1" fmla="*/ 0 h 313"/>
              <a:gd name="T2" fmla="*/ 0 w 267"/>
              <a:gd name="T3" fmla="*/ 313 h 313"/>
              <a:gd name="T4" fmla="*/ 267 w 267"/>
              <a:gd name="T5" fmla="*/ 156 h 313"/>
              <a:gd name="T6" fmla="*/ 0 w 267"/>
              <a:gd name="T7" fmla="*/ 0 h 313"/>
              <a:gd name="T8" fmla="*/ 27 w 267"/>
              <a:gd name="T9" fmla="*/ 46 h 313"/>
              <a:gd name="T10" fmla="*/ 214 w 267"/>
              <a:gd name="T11" fmla="*/ 156 h 313"/>
              <a:gd name="T12" fmla="*/ 27 w 267"/>
              <a:gd name="T13" fmla="*/ 266 h 313"/>
              <a:gd name="T14" fmla="*/ 27 w 267"/>
              <a:gd name="T15" fmla="*/ 4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7" h="313">
                <a:moveTo>
                  <a:pt x="0" y="0"/>
                </a:moveTo>
                <a:lnTo>
                  <a:pt x="0" y="313"/>
                </a:lnTo>
                <a:cubicBezTo>
                  <a:pt x="89" y="261"/>
                  <a:pt x="178" y="209"/>
                  <a:pt x="267" y="156"/>
                </a:cubicBezTo>
                <a:lnTo>
                  <a:pt x="0" y="0"/>
                </a:lnTo>
                <a:close/>
                <a:moveTo>
                  <a:pt x="27" y="46"/>
                </a:moveTo>
                <a:lnTo>
                  <a:pt x="214" y="156"/>
                </a:lnTo>
                <a:lnTo>
                  <a:pt x="27" y="266"/>
                </a:lnTo>
                <a:lnTo>
                  <a:pt x="27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" name="Play"/>
          <p:cNvSpPr>
            <a:spLocks noChangeAspect="1" noEditPoints="1"/>
          </p:cNvSpPr>
          <p:nvPr/>
        </p:nvSpPr>
        <p:spPr bwMode="auto">
          <a:xfrm>
            <a:off x="4435891" y="1189500"/>
            <a:ext cx="97792" cy="204211"/>
          </a:xfrm>
          <a:custGeom>
            <a:avLst/>
            <a:gdLst>
              <a:gd name="T0" fmla="*/ 0 w 267"/>
              <a:gd name="T1" fmla="*/ 0 h 313"/>
              <a:gd name="T2" fmla="*/ 0 w 267"/>
              <a:gd name="T3" fmla="*/ 313 h 313"/>
              <a:gd name="T4" fmla="*/ 267 w 267"/>
              <a:gd name="T5" fmla="*/ 156 h 313"/>
              <a:gd name="T6" fmla="*/ 0 w 267"/>
              <a:gd name="T7" fmla="*/ 0 h 313"/>
              <a:gd name="T8" fmla="*/ 27 w 267"/>
              <a:gd name="T9" fmla="*/ 46 h 313"/>
              <a:gd name="T10" fmla="*/ 214 w 267"/>
              <a:gd name="T11" fmla="*/ 156 h 313"/>
              <a:gd name="T12" fmla="*/ 27 w 267"/>
              <a:gd name="T13" fmla="*/ 266 h 313"/>
              <a:gd name="T14" fmla="*/ 27 w 267"/>
              <a:gd name="T15" fmla="*/ 4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7" h="313">
                <a:moveTo>
                  <a:pt x="0" y="0"/>
                </a:moveTo>
                <a:lnTo>
                  <a:pt x="0" y="313"/>
                </a:lnTo>
                <a:cubicBezTo>
                  <a:pt x="89" y="261"/>
                  <a:pt x="178" y="209"/>
                  <a:pt x="267" y="156"/>
                </a:cubicBezTo>
                <a:lnTo>
                  <a:pt x="0" y="0"/>
                </a:lnTo>
                <a:close/>
                <a:moveTo>
                  <a:pt x="27" y="46"/>
                </a:moveTo>
                <a:lnTo>
                  <a:pt x="214" y="156"/>
                </a:lnTo>
                <a:lnTo>
                  <a:pt x="27" y="266"/>
                </a:lnTo>
                <a:lnTo>
                  <a:pt x="27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605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655467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922329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현장관리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공통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)&gt;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실적입력팝업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절단 공정에 대한 실적을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11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단말기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공통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anel"/>
          <p:cNvSpPr/>
          <p:nvPr/>
        </p:nvSpPr>
        <p:spPr>
          <a:xfrm>
            <a:off x="342534" y="1156152"/>
            <a:ext cx="8426890" cy="472112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abel"/>
          <p:cNvSpPr txBox="1"/>
          <p:nvPr/>
        </p:nvSpPr>
        <p:spPr>
          <a:xfrm>
            <a:off x="505971" y="1195064"/>
            <a:ext cx="609398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실적등록</a:t>
            </a:r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Info"/>
          <p:cNvSpPr>
            <a:spLocks noChangeAspect="1" noEditPoints="1"/>
          </p:cNvSpPr>
          <p:nvPr/>
        </p:nvSpPr>
        <p:spPr bwMode="auto">
          <a:xfrm>
            <a:off x="393896" y="1199690"/>
            <a:ext cx="161925" cy="161925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lose"/>
          <p:cNvSpPr>
            <a:spLocks noChangeAspect="1" noEditPoints="1"/>
          </p:cNvSpPr>
          <p:nvPr/>
        </p:nvSpPr>
        <p:spPr bwMode="auto">
          <a:xfrm>
            <a:off x="8535491" y="1207857"/>
            <a:ext cx="161925" cy="16351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" name="Labeled Field"/>
          <p:cNvGrpSpPr/>
          <p:nvPr/>
        </p:nvGrpSpPr>
        <p:grpSpPr>
          <a:xfrm>
            <a:off x="329888" y="1755247"/>
            <a:ext cx="2861180" cy="256509"/>
            <a:chOff x="551270" y="2032077"/>
            <a:chExt cx="2861180" cy="256509"/>
          </a:xfrm>
        </p:grpSpPr>
        <p:sp>
          <p:nvSpPr>
            <p:cNvPr id="17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ctr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>
                  <a:solidFill>
                    <a:srgbClr val="000000"/>
                  </a:solidFill>
                  <a:latin typeface="맑은 고딕" panose="020B0503020000020004" pitchFamily="50" charset="-127"/>
                </a:rPr>
                <a:t>P-220724-03</a:t>
              </a:r>
            </a:p>
          </p:txBody>
        </p:sp>
        <p:sp>
          <p:nvSpPr>
            <p:cNvPr id="18" name="Label"/>
            <p:cNvSpPr txBox="1"/>
            <p:nvPr/>
          </p:nvSpPr>
          <p:spPr>
            <a:xfrm>
              <a:off x="551270" y="2032106"/>
              <a:ext cx="1173444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 b="1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생산의뢰번호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Labeled Field"/>
          <p:cNvGrpSpPr/>
          <p:nvPr/>
        </p:nvGrpSpPr>
        <p:grpSpPr>
          <a:xfrm>
            <a:off x="3354830" y="1755247"/>
            <a:ext cx="2695848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20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품목코드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Labeled Field"/>
          <p:cNvGrpSpPr/>
          <p:nvPr/>
        </p:nvGrpSpPr>
        <p:grpSpPr>
          <a:xfrm>
            <a:off x="501447" y="2031128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23" name="Text Box"/>
            <p:cNvSpPr/>
            <p:nvPr/>
          </p:nvSpPr>
          <p:spPr>
            <a:xfrm>
              <a:off x="1718100" y="2032077"/>
              <a:ext cx="1694350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abel"/>
            <p:cNvSpPr txBox="1"/>
            <p:nvPr/>
          </p:nvSpPr>
          <p:spPr>
            <a:xfrm>
              <a:off x="716602" y="2032106"/>
              <a:ext cx="965856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391826" y="5372353"/>
            <a:ext cx="978438" cy="387191"/>
            <a:chOff x="5805516" y="4784956"/>
            <a:chExt cx="543812" cy="220714"/>
          </a:xfrm>
        </p:grpSpPr>
        <p:sp>
          <p:nvSpPr>
            <p:cNvPr id="28" name="Button"/>
            <p:cNvSpPr>
              <a:spLocks/>
            </p:cNvSpPr>
            <p:nvPr/>
          </p:nvSpPr>
          <p:spPr bwMode="auto">
            <a:xfrm>
              <a:off x="5805516" y="4784956"/>
              <a:ext cx="543812" cy="220714"/>
            </a:xfrm>
            <a:prstGeom prst="roundRect">
              <a:avLst>
                <a:gd name="adj" fmla="val 8776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hlinkClick r:id="rId15" action="ppaction://hlinksldjump"/>
                </a:rPr>
                <a:t>저장</a:t>
              </a:r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Save"/>
            <p:cNvSpPr>
              <a:spLocks noChangeAspect="1" noEditPoints="1"/>
            </p:cNvSpPr>
            <p:nvPr/>
          </p:nvSpPr>
          <p:spPr bwMode="auto">
            <a:xfrm>
              <a:off x="5839876" y="4807290"/>
              <a:ext cx="161925" cy="161925"/>
            </a:xfrm>
            <a:custGeom>
              <a:avLst/>
              <a:gdLst>
                <a:gd name="T0" fmla="*/ 40 w 667"/>
                <a:gd name="T1" fmla="*/ 1 h 667"/>
                <a:gd name="T2" fmla="*/ 0 w 667"/>
                <a:gd name="T3" fmla="*/ 41 h 667"/>
                <a:gd name="T4" fmla="*/ 0 w 667"/>
                <a:gd name="T5" fmla="*/ 627 h 667"/>
                <a:gd name="T6" fmla="*/ 40 w 667"/>
                <a:gd name="T7" fmla="*/ 667 h 667"/>
                <a:gd name="T8" fmla="*/ 627 w 667"/>
                <a:gd name="T9" fmla="*/ 667 h 667"/>
                <a:gd name="T10" fmla="*/ 667 w 667"/>
                <a:gd name="T11" fmla="*/ 627 h 667"/>
                <a:gd name="T12" fmla="*/ 667 w 667"/>
                <a:gd name="T13" fmla="*/ 161 h 667"/>
                <a:gd name="T14" fmla="*/ 663 w 667"/>
                <a:gd name="T15" fmla="*/ 151 h 667"/>
                <a:gd name="T16" fmla="*/ 517 w 667"/>
                <a:gd name="T17" fmla="*/ 4 h 667"/>
                <a:gd name="T18" fmla="*/ 507 w 667"/>
                <a:gd name="T19" fmla="*/ 1 h 667"/>
                <a:gd name="T20" fmla="*/ 40 w 667"/>
                <a:gd name="T21" fmla="*/ 1 h 667"/>
                <a:gd name="T22" fmla="*/ 40 w 667"/>
                <a:gd name="T23" fmla="*/ 27 h 667"/>
                <a:gd name="T24" fmla="*/ 147 w 667"/>
                <a:gd name="T25" fmla="*/ 27 h 667"/>
                <a:gd name="T26" fmla="*/ 147 w 667"/>
                <a:gd name="T27" fmla="*/ 227 h 667"/>
                <a:gd name="T28" fmla="*/ 155 w 667"/>
                <a:gd name="T29" fmla="*/ 246 h 667"/>
                <a:gd name="T30" fmla="*/ 174 w 667"/>
                <a:gd name="T31" fmla="*/ 254 h 667"/>
                <a:gd name="T32" fmla="*/ 494 w 667"/>
                <a:gd name="T33" fmla="*/ 254 h 667"/>
                <a:gd name="T34" fmla="*/ 513 w 667"/>
                <a:gd name="T35" fmla="*/ 246 h 667"/>
                <a:gd name="T36" fmla="*/ 520 w 667"/>
                <a:gd name="T37" fmla="*/ 227 h 667"/>
                <a:gd name="T38" fmla="*/ 520 w 667"/>
                <a:gd name="T39" fmla="*/ 46 h 667"/>
                <a:gd name="T40" fmla="*/ 640 w 667"/>
                <a:gd name="T41" fmla="*/ 166 h 667"/>
                <a:gd name="T42" fmla="*/ 640 w 667"/>
                <a:gd name="T43" fmla="*/ 627 h 667"/>
                <a:gd name="T44" fmla="*/ 627 w 667"/>
                <a:gd name="T45" fmla="*/ 641 h 667"/>
                <a:gd name="T46" fmla="*/ 560 w 667"/>
                <a:gd name="T47" fmla="*/ 641 h 667"/>
                <a:gd name="T48" fmla="*/ 560 w 667"/>
                <a:gd name="T49" fmla="*/ 384 h 667"/>
                <a:gd name="T50" fmla="*/ 523 w 667"/>
                <a:gd name="T51" fmla="*/ 347 h 667"/>
                <a:gd name="T52" fmla="*/ 144 w 667"/>
                <a:gd name="T53" fmla="*/ 347 h 667"/>
                <a:gd name="T54" fmla="*/ 108 w 667"/>
                <a:gd name="T55" fmla="*/ 384 h 667"/>
                <a:gd name="T56" fmla="*/ 108 w 667"/>
                <a:gd name="T57" fmla="*/ 641 h 667"/>
                <a:gd name="T58" fmla="*/ 40 w 667"/>
                <a:gd name="T59" fmla="*/ 641 h 667"/>
                <a:gd name="T60" fmla="*/ 27 w 667"/>
                <a:gd name="T61" fmla="*/ 627 h 667"/>
                <a:gd name="T62" fmla="*/ 27 w 667"/>
                <a:gd name="T63" fmla="*/ 41 h 667"/>
                <a:gd name="T64" fmla="*/ 40 w 667"/>
                <a:gd name="T65" fmla="*/ 27 h 667"/>
                <a:gd name="T66" fmla="*/ 174 w 667"/>
                <a:gd name="T67" fmla="*/ 27 h 667"/>
                <a:gd name="T68" fmla="*/ 494 w 667"/>
                <a:gd name="T69" fmla="*/ 27 h 667"/>
                <a:gd name="T70" fmla="*/ 494 w 667"/>
                <a:gd name="T71" fmla="*/ 227 h 667"/>
                <a:gd name="T72" fmla="*/ 174 w 667"/>
                <a:gd name="T73" fmla="*/ 227 h 667"/>
                <a:gd name="T74" fmla="*/ 174 w 667"/>
                <a:gd name="T75" fmla="*/ 27 h 667"/>
                <a:gd name="T76" fmla="*/ 410 w 667"/>
                <a:gd name="T77" fmla="*/ 54 h 667"/>
                <a:gd name="T78" fmla="*/ 400 w 667"/>
                <a:gd name="T79" fmla="*/ 67 h 667"/>
                <a:gd name="T80" fmla="*/ 400 w 667"/>
                <a:gd name="T81" fmla="*/ 187 h 667"/>
                <a:gd name="T82" fmla="*/ 414 w 667"/>
                <a:gd name="T83" fmla="*/ 201 h 667"/>
                <a:gd name="T84" fmla="*/ 454 w 667"/>
                <a:gd name="T85" fmla="*/ 201 h 667"/>
                <a:gd name="T86" fmla="*/ 467 w 667"/>
                <a:gd name="T87" fmla="*/ 187 h 667"/>
                <a:gd name="T88" fmla="*/ 467 w 667"/>
                <a:gd name="T89" fmla="*/ 67 h 667"/>
                <a:gd name="T90" fmla="*/ 454 w 667"/>
                <a:gd name="T91" fmla="*/ 54 h 667"/>
                <a:gd name="T92" fmla="*/ 410 w 667"/>
                <a:gd name="T93" fmla="*/ 54 h 667"/>
                <a:gd name="T94" fmla="*/ 427 w 667"/>
                <a:gd name="T95" fmla="*/ 81 h 667"/>
                <a:gd name="T96" fmla="*/ 440 w 667"/>
                <a:gd name="T97" fmla="*/ 81 h 667"/>
                <a:gd name="T98" fmla="*/ 440 w 667"/>
                <a:gd name="T99" fmla="*/ 174 h 667"/>
                <a:gd name="T100" fmla="*/ 427 w 667"/>
                <a:gd name="T101" fmla="*/ 174 h 667"/>
                <a:gd name="T102" fmla="*/ 427 w 667"/>
                <a:gd name="T103" fmla="*/ 81 h 667"/>
                <a:gd name="T104" fmla="*/ 144 w 667"/>
                <a:gd name="T105" fmla="*/ 373 h 667"/>
                <a:gd name="T106" fmla="*/ 523 w 667"/>
                <a:gd name="T107" fmla="*/ 373 h 667"/>
                <a:gd name="T108" fmla="*/ 534 w 667"/>
                <a:gd name="T109" fmla="*/ 384 h 667"/>
                <a:gd name="T110" fmla="*/ 534 w 667"/>
                <a:gd name="T111" fmla="*/ 641 h 667"/>
                <a:gd name="T112" fmla="*/ 133 w 667"/>
                <a:gd name="T113" fmla="*/ 641 h 667"/>
                <a:gd name="T114" fmla="*/ 133 w 667"/>
                <a:gd name="T115" fmla="*/ 384 h 667"/>
                <a:gd name="T116" fmla="*/ 144 w 667"/>
                <a:gd name="T117" fmla="*/ 37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7" h="667">
                  <a:moveTo>
                    <a:pt x="40" y="1"/>
                  </a:moveTo>
                  <a:cubicBezTo>
                    <a:pt x="19" y="1"/>
                    <a:pt x="0" y="19"/>
                    <a:pt x="0" y="41"/>
                  </a:cubicBezTo>
                  <a:lnTo>
                    <a:pt x="0" y="627"/>
                  </a:lnTo>
                  <a:cubicBezTo>
                    <a:pt x="0" y="649"/>
                    <a:pt x="19" y="667"/>
                    <a:pt x="40" y="667"/>
                  </a:cubicBezTo>
                  <a:lnTo>
                    <a:pt x="627" y="667"/>
                  </a:lnTo>
                  <a:cubicBezTo>
                    <a:pt x="649" y="667"/>
                    <a:pt x="667" y="649"/>
                    <a:pt x="667" y="627"/>
                  </a:cubicBezTo>
                  <a:lnTo>
                    <a:pt x="667" y="161"/>
                  </a:lnTo>
                  <a:cubicBezTo>
                    <a:pt x="667" y="157"/>
                    <a:pt x="666" y="154"/>
                    <a:pt x="663" y="151"/>
                  </a:cubicBezTo>
                  <a:lnTo>
                    <a:pt x="517" y="4"/>
                  </a:lnTo>
                  <a:cubicBezTo>
                    <a:pt x="514" y="2"/>
                    <a:pt x="511" y="0"/>
                    <a:pt x="507" y="1"/>
                  </a:cubicBezTo>
                  <a:lnTo>
                    <a:pt x="40" y="1"/>
                  </a:lnTo>
                  <a:close/>
                  <a:moveTo>
                    <a:pt x="40" y="27"/>
                  </a:moveTo>
                  <a:lnTo>
                    <a:pt x="147" y="27"/>
                  </a:lnTo>
                  <a:lnTo>
                    <a:pt x="147" y="227"/>
                  </a:lnTo>
                  <a:cubicBezTo>
                    <a:pt x="147" y="234"/>
                    <a:pt x="150" y="241"/>
                    <a:pt x="155" y="246"/>
                  </a:cubicBezTo>
                  <a:cubicBezTo>
                    <a:pt x="160" y="251"/>
                    <a:pt x="167" y="254"/>
                    <a:pt x="174" y="254"/>
                  </a:cubicBezTo>
                  <a:lnTo>
                    <a:pt x="494" y="254"/>
                  </a:lnTo>
                  <a:cubicBezTo>
                    <a:pt x="501" y="254"/>
                    <a:pt x="508" y="251"/>
                    <a:pt x="513" y="246"/>
                  </a:cubicBezTo>
                  <a:cubicBezTo>
                    <a:pt x="518" y="241"/>
                    <a:pt x="520" y="234"/>
                    <a:pt x="520" y="227"/>
                  </a:cubicBezTo>
                  <a:lnTo>
                    <a:pt x="520" y="46"/>
                  </a:lnTo>
                  <a:lnTo>
                    <a:pt x="640" y="166"/>
                  </a:lnTo>
                  <a:lnTo>
                    <a:pt x="640" y="627"/>
                  </a:lnTo>
                  <a:cubicBezTo>
                    <a:pt x="640" y="635"/>
                    <a:pt x="635" y="641"/>
                    <a:pt x="627" y="641"/>
                  </a:cubicBezTo>
                  <a:lnTo>
                    <a:pt x="560" y="641"/>
                  </a:lnTo>
                  <a:lnTo>
                    <a:pt x="560" y="384"/>
                  </a:lnTo>
                  <a:cubicBezTo>
                    <a:pt x="560" y="364"/>
                    <a:pt x="543" y="347"/>
                    <a:pt x="523" y="347"/>
                  </a:cubicBezTo>
                  <a:lnTo>
                    <a:pt x="144" y="347"/>
                  </a:lnTo>
                  <a:cubicBezTo>
                    <a:pt x="124" y="347"/>
                    <a:pt x="108" y="364"/>
                    <a:pt x="108" y="384"/>
                  </a:cubicBezTo>
                  <a:lnTo>
                    <a:pt x="108" y="641"/>
                  </a:lnTo>
                  <a:lnTo>
                    <a:pt x="40" y="641"/>
                  </a:lnTo>
                  <a:cubicBezTo>
                    <a:pt x="33" y="641"/>
                    <a:pt x="27" y="635"/>
                    <a:pt x="27" y="627"/>
                  </a:cubicBezTo>
                  <a:lnTo>
                    <a:pt x="27" y="41"/>
                  </a:lnTo>
                  <a:cubicBezTo>
                    <a:pt x="27" y="33"/>
                    <a:pt x="33" y="27"/>
                    <a:pt x="40" y="27"/>
                  </a:cubicBezTo>
                  <a:close/>
                  <a:moveTo>
                    <a:pt x="174" y="27"/>
                  </a:moveTo>
                  <a:lnTo>
                    <a:pt x="494" y="27"/>
                  </a:lnTo>
                  <a:lnTo>
                    <a:pt x="494" y="227"/>
                  </a:lnTo>
                  <a:lnTo>
                    <a:pt x="174" y="227"/>
                  </a:lnTo>
                  <a:lnTo>
                    <a:pt x="174" y="27"/>
                  </a:lnTo>
                  <a:close/>
                  <a:moveTo>
                    <a:pt x="410" y="54"/>
                  </a:moveTo>
                  <a:cubicBezTo>
                    <a:pt x="406" y="54"/>
                    <a:pt x="400" y="61"/>
                    <a:pt x="400" y="67"/>
                  </a:cubicBezTo>
                  <a:lnTo>
                    <a:pt x="400" y="187"/>
                  </a:lnTo>
                  <a:cubicBezTo>
                    <a:pt x="400" y="194"/>
                    <a:pt x="407" y="201"/>
                    <a:pt x="414" y="201"/>
                  </a:cubicBezTo>
                  <a:lnTo>
                    <a:pt x="454" y="201"/>
                  </a:lnTo>
                  <a:cubicBezTo>
                    <a:pt x="461" y="201"/>
                    <a:pt x="467" y="194"/>
                    <a:pt x="467" y="187"/>
                  </a:cubicBezTo>
                  <a:lnTo>
                    <a:pt x="467" y="67"/>
                  </a:lnTo>
                  <a:cubicBezTo>
                    <a:pt x="467" y="60"/>
                    <a:pt x="461" y="54"/>
                    <a:pt x="454" y="54"/>
                  </a:cubicBezTo>
                  <a:cubicBezTo>
                    <a:pt x="439" y="54"/>
                    <a:pt x="424" y="54"/>
                    <a:pt x="410" y="54"/>
                  </a:cubicBezTo>
                  <a:close/>
                  <a:moveTo>
                    <a:pt x="427" y="81"/>
                  </a:moveTo>
                  <a:lnTo>
                    <a:pt x="440" y="81"/>
                  </a:lnTo>
                  <a:lnTo>
                    <a:pt x="440" y="174"/>
                  </a:lnTo>
                  <a:lnTo>
                    <a:pt x="427" y="174"/>
                  </a:lnTo>
                  <a:lnTo>
                    <a:pt x="427" y="81"/>
                  </a:lnTo>
                  <a:close/>
                  <a:moveTo>
                    <a:pt x="144" y="373"/>
                  </a:moveTo>
                  <a:lnTo>
                    <a:pt x="523" y="373"/>
                  </a:lnTo>
                  <a:cubicBezTo>
                    <a:pt x="529" y="373"/>
                    <a:pt x="534" y="378"/>
                    <a:pt x="534" y="384"/>
                  </a:cubicBezTo>
                  <a:lnTo>
                    <a:pt x="534" y="641"/>
                  </a:lnTo>
                  <a:lnTo>
                    <a:pt x="133" y="641"/>
                  </a:lnTo>
                  <a:lnTo>
                    <a:pt x="133" y="384"/>
                  </a:lnTo>
                  <a:cubicBezTo>
                    <a:pt x="133" y="378"/>
                    <a:pt x="138" y="373"/>
                    <a:pt x="144" y="373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603543" y="5372353"/>
            <a:ext cx="1029865" cy="387191"/>
            <a:chOff x="6392005" y="4784956"/>
            <a:chExt cx="572395" cy="220714"/>
          </a:xfrm>
        </p:grpSpPr>
        <p:sp>
          <p:nvSpPr>
            <p:cNvPr id="31" name="Button"/>
            <p:cNvSpPr>
              <a:spLocks/>
            </p:cNvSpPr>
            <p:nvPr/>
          </p:nvSpPr>
          <p:spPr bwMode="auto">
            <a:xfrm>
              <a:off x="6392005" y="4784956"/>
              <a:ext cx="572395" cy="220714"/>
            </a:xfrm>
            <a:prstGeom prst="roundRect">
              <a:avLst>
                <a:gd name="adj" fmla="val 8776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Close"/>
            <p:cNvSpPr>
              <a:spLocks noChangeAspect="1" noEditPoints="1"/>
            </p:cNvSpPr>
            <p:nvPr/>
          </p:nvSpPr>
          <p:spPr bwMode="auto">
            <a:xfrm>
              <a:off x="6417301" y="4810783"/>
              <a:ext cx="161925" cy="163512"/>
            </a:xfrm>
            <a:custGeom>
              <a:avLst/>
              <a:gdLst>
                <a:gd name="T0" fmla="*/ 333 w 667"/>
                <a:gd name="T1" fmla="*/ 0 h 667"/>
                <a:gd name="T2" fmla="*/ 0 w 667"/>
                <a:gd name="T3" fmla="*/ 334 h 667"/>
                <a:gd name="T4" fmla="*/ 333 w 667"/>
                <a:gd name="T5" fmla="*/ 667 h 667"/>
                <a:gd name="T6" fmla="*/ 667 w 667"/>
                <a:gd name="T7" fmla="*/ 334 h 667"/>
                <a:gd name="T8" fmla="*/ 333 w 667"/>
                <a:gd name="T9" fmla="*/ 0 h 667"/>
                <a:gd name="T10" fmla="*/ 333 w 667"/>
                <a:gd name="T11" fmla="*/ 27 h 667"/>
                <a:gd name="T12" fmla="*/ 640 w 667"/>
                <a:gd name="T13" fmla="*/ 334 h 667"/>
                <a:gd name="T14" fmla="*/ 333 w 667"/>
                <a:gd name="T15" fmla="*/ 640 h 667"/>
                <a:gd name="T16" fmla="*/ 27 w 667"/>
                <a:gd name="T17" fmla="*/ 334 h 667"/>
                <a:gd name="T18" fmla="*/ 333 w 667"/>
                <a:gd name="T19" fmla="*/ 27 h 667"/>
                <a:gd name="T20" fmla="*/ 210 w 667"/>
                <a:gd name="T21" fmla="*/ 200 h 667"/>
                <a:gd name="T22" fmla="*/ 204 w 667"/>
                <a:gd name="T23" fmla="*/ 223 h 667"/>
                <a:gd name="T24" fmla="*/ 314 w 667"/>
                <a:gd name="T25" fmla="*/ 334 h 667"/>
                <a:gd name="T26" fmla="*/ 204 w 667"/>
                <a:gd name="T27" fmla="*/ 444 h 667"/>
                <a:gd name="T28" fmla="*/ 223 w 667"/>
                <a:gd name="T29" fmla="*/ 463 h 667"/>
                <a:gd name="T30" fmla="*/ 333 w 667"/>
                <a:gd name="T31" fmla="*/ 353 h 667"/>
                <a:gd name="T32" fmla="*/ 444 w 667"/>
                <a:gd name="T33" fmla="*/ 463 h 667"/>
                <a:gd name="T34" fmla="*/ 463 w 667"/>
                <a:gd name="T35" fmla="*/ 463 h 667"/>
                <a:gd name="T36" fmla="*/ 463 w 667"/>
                <a:gd name="T37" fmla="*/ 444 h 667"/>
                <a:gd name="T38" fmla="*/ 352 w 667"/>
                <a:gd name="T39" fmla="*/ 334 h 667"/>
                <a:gd name="T40" fmla="*/ 463 w 667"/>
                <a:gd name="T41" fmla="*/ 223 h 667"/>
                <a:gd name="T42" fmla="*/ 452 w 667"/>
                <a:gd name="T43" fmla="*/ 200 h 667"/>
                <a:gd name="T44" fmla="*/ 444 w 667"/>
                <a:gd name="T45" fmla="*/ 204 h 667"/>
                <a:gd name="T46" fmla="*/ 333 w 667"/>
                <a:gd name="T47" fmla="*/ 314 h 667"/>
                <a:gd name="T48" fmla="*/ 223 w 667"/>
                <a:gd name="T49" fmla="*/ 204 h 667"/>
                <a:gd name="T50" fmla="*/ 210 w 667"/>
                <a:gd name="T51" fmla="*/ 20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7" h="667">
                  <a:moveTo>
                    <a:pt x="333" y="0"/>
                  </a:moveTo>
                  <a:cubicBezTo>
                    <a:pt x="149" y="0"/>
                    <a:pt x="0" y="150"/>
                    <a:pt x="0" y="334"/>
                  </a:cubicBezTo>
                  <a:cubicBezTo>
                    <a:pt x="0" y="518"/>
                    <a:pt x="149" y="667"/>
                    <a:pt x="333" y="667"/>
                  </a:cubicBezTo>
                  <a:cubicBezTo>
                    <a:pt x="517" y="667"/>
                    <a:pt x="667" y="518"/>
                    <a:pt x="667" y="334"/>
                  </a:cubicBezTo>
                  <a:cubicBezTo>
                    <a:pt x="667" y="150"/>
                    <a:pt x="517" y="0"/>
                    <a:pt x="333" y="0"/>
                  </a:cubicBezTo>
                  <a:close/>
                  <a:moveTo>
                    <a:pt x="333" y="27"/>
                  </a:moveTo>
                  <a:cubicBezTo>
                    <a:pt x="503" y="27"/>
                    <a:pt x="640" y="164"/>
                    <a:pt x="640" y="334"/>
                  </a:cubicBezTo>
                  <a:cubicBezTo>
                    <a:pt x="640" y="503"/>
                    <a:pt x="503" y="640"/>
                    <a:pt x="333" y="640"/>
                  </a:cubicBezTo>
                  <a:cubicBezTo>
                    <a:pt x="164" y="640"/>
                    <a:pt x="27" y="503"/>
                    <a:pt x="27" y="334"/>
                  </a:cubicBezTo>
                  <a:cubicBezTo>
                    <a:pt x="27" y="164"/>
                    <a:pt x="164" y="27"/>
                    <a:pt x="333" y="27"/>
                  </a:cubicBezTo>
                  <a:close/>
                  <a:moveTo>
                    <a:pt x="210" y="200"/>
                  </a:moveTo>
                  <a:cubicBezTo>
                    <a:pt x="201" y="202"/>
                    <a:pt x="196" y="217"/>
                    <a:pt x="204" y="223"/>
                  </a:cubicBezTo>
                  <a:lnTo>
                    <a:pt x="314" y="334"/>
                  </a:lnTo>
                  <a:lnTo>
                    <a:pt x="204" y="444"/>
                  </a:lnTo>
                  <a:cubicBezTo>
                    <a:pt x="191" y="457"/>
                    <a:pt x="210" y="476"/>
                    <a:pt x="223" y="463"/>
                  </a:cubicBezTo>
                  <a:lnTo>
                    <a:pt x="333" y="353"/>
                  </a:lnTo>
                  <a:lnTo>
                    <a:pt x="444" y="463"/>
                  </a:lnTo>
                  <a:cubicBezTo>
                    <a:pt x="449" y="468"/>
                    <a:pt x="458" y="468"/>
                    <a:pt x="463" y="463"/>
                  </a:cubicBezTo>
                  <a:cubicBezTo>
                    <a:pt x="468" y="458"/>
                    <a:pt x="468" y="449"/>
                    <a:pt x="463" y="444"/>
                  </a:cubicBezTo>
                  <a:lnTo>
                    <a:pt x="352" y="334"/>
                  </a:lnTo>
                  <a:lnTo>
                    <a:pt x="463" y="223"/>
                  </a:lnTo>
                  <a:cubicBezTo>
                    <a:pt x="472" y="214"/>
                    <a:pt x="465" y="198"/>
                    <a:pt x="452" y="200"/>
                  </a:cubicBezTo>
                  <a:cubicBezTo>
                    <a:pt x="449" y="201"/>
                    <a:pt x="446" y="202"/>
                    <a:pt x="444" y="204"/>
                  </a:cubicBezTo>
                  <a:lnTo>
                    <a:pt x="333" y="314"/>
                  </a:lnTo>
                  <a:lnTo>
                    <a:pt x="223" y="204"/>
                  </a:lnTo>
                  <a:cubicBezTo>
                    <a:pt x="219" y="199"/>
                    <a:pt x="213" y="200"/>
                    <a:pt x="210" y="200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7035684" y="1463620"/>
            <a:ext cx="888430" cy="212366"/>
            <a:chOff x="554563" y="2592239"/>
            <a:chExt cx="888430" cy="212366"/>
          </a:xfrm>
        </p:grpSpPr>
        <p:sp>
          <p:nvSpPr>
            <p:cNvPr id="44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Label"/>
            <p:cNvSpPr txBox="1"/>
            <p:nvPr/>
          </p:nvSpPr>
          <p:spPr>
            <a:xfrm>
              <a:off x="686119" y="2592239"/>
              <a:ext cx="756874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키패드 사용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Check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2" name="Labeled Field"/>
          <p:cNvGrpSpPr/>
          <p:nvPr/>
        </p:nvGrpSpPr>
        <p:grpSpPr>
          <a:xfrm>
            <a:off x="5937560" y="1755247"/>
            <a:ext cx="2695848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73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라인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5" name="Labeled Field"/>
          <p:cNvGrpSpPr/>
          <p:nvPr/>
        </p:nvGrpSpPr>
        <p:grpSpPr>
          <a:xfrm>
            <a:off x="3361057" y="2031128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76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중분류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2" name="Labeled Field"/>
          <p:cNvGrpSpPr/>
          <p:nvPr/>
        </p:nvGrpSpPr>
        <p:grpSpPr>
          <a:xfrm>
            <a:off x="6030334" y="2031128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3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관경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5" name="Labeled Field"/>
          <p:cNvGrpSpPr/>
          <p:nvPr/>
        </p:nvGrpSpPr>
        <p:grpSpPr>
          <a:xfrm>
            <a:off x="587994" y="2303256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6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호칭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(A)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8" name="Labeled Field"/>
          <p:cNvGrpSpPr/>
          <p:nvPr/>
        </p:nvGrpSpPr>
        <p:grpSpPr>
          <a:xfrm>
            <a:off x="3447604" y="2303256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0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외경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1" name="Labeled Field"/>
          <p:cNvGrpSpPr/>
          <p:nvPr/>
        </p:nvGrpSpPr>
        <p:grpSpPr>
          <a:xfrm>
            <a:off x="6030334" y="2303256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92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길이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5" name="Labeled Field"/>
          <p:cNvGrpSpPr/>
          <p:nvPr/>
        </p:nvGrpSpPr>
        <p:grpSpPr>
          <a:xfrm>
            <a:off x="3447604" y="2594602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96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8" name="Labeled Field"/>
          <p:cNvGrpSpPr/>
          <p:nvPr/>
        </p:nvGrpSpPr>
        <p:grpSpPr>
          <a:xfrm>
            <a:off x="6030333" y="2587347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9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1" name="Labeled Field"/>
          <p:cNvGrpSpPr/>
          <p:nvPr/>
        </p:nvGrpSpPr>
        <p:grpSpPr>
          <a:xfrm>
            <a:off x="587994" y="2863886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02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낱본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4" name="Labeled Field"/>
          <p:cNvGrpSpPr/>
          <p:nvPr/>
        </p:nvGrpSpPr>
        <p:grpSpPr>
          <a:xfrm>
            <a:off x="3301574" y="2873674"/>
            <a:ext cx="2749104" cy="256509"/>
            <a:chOff x="655745" y="2032077"/>
            <a:chExt cx="2580638" cy="256509"/>
          </a:xfrm>
          <a:solidFill>
            <a:schemeClr val="bg1"/>
          </a:solidFill>
        </p:grpSpPr>
        <p:sp>
          <p:nvSpPr>
            <p:cNvPr id="105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Label"/>
            <p:cNvSpPr txBox="1"/>
            <p:nvPr/>
          </p:nvSpPr>
          <p:spPr>
            <a:xfrm>
              <a:off x="655745" y="2032106"/>
              <a:ext cx="987651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합계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지시수량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197577"/>
              </p:ext>
            </p:extLst>
          </p:nvPr>
        </p:nvGraphicFramePr>
        <p:xfrm>
          <a:off x="1494091" y="3167256"/>
          <a:ext cx="7139318" cy="1556750"/>
        </p:xfrm>
        <a:graphic>
          <a:graphicData uri="http://schemas.openxmlformats.org/drawingml/2006/table">
            <a:tbl>
              <a:tblPr firstRow="1" bandRow="1"/>
              <a:tblGrid>
                <a:gridCol w="790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547">
                  <a:extLst>
                    <a:ext uri="{9D8B030D-6E8A-4147-A177-3AD203B41FA5}">
                      <a16:colId xmlns:a16="http://schemas.microsoft.com/office/drawing/2014/main" val="1357856153"/>
                    </a:ext>
                  </a:extLst>
                </a:gridCol>
                <a:gridCol w="745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7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102">
                  <a:extLst>
                    <a:ext uri="{9D8B030D-6E8A-4147-A177-3AD203B41FA5}">
                      <a16:colId xmlns:a16="http://schemas.microsoft.com/office/drawing/2014/main" val="1990796550"/>
                    </a:ext>
                  </a:extLst>
                </a:gridCol>
                <a:gridCol w="713932">
                  <a:extLst>
                    <a:ext uri="{9D8B030D-6E8A-4147-A177-3AD203B41FA5}">
                      <a16:colId xmlns:a16="http://schemas.microsoft.com/office/drawing/2014/main" val="860094448"/>
                    </a:ext>
                  </a:extLst>
                </a:gridCol>
                <a:gridCol w="713932">
                  <a:extLst>
                    <a:ext uri="{9D8B030D-6E8A-4147-A177-3AD203B41FA5}">
                      <a16:colId xmlns:a16="http://schemas.microsoft.com/office/drawing/2014/main" val="3758980082"/>
                    </a:ext>
                  </a:extLst>
                </a:gridCol>
                <a:gridCol w="713932">
                  <a:extLst>
                    <a:ext uri="{9D8B030D-6E8A-4147-A177-3AD203B41FA5}">
                      <a16:colId xmlns:a16="http://schemas.microsoft.com/office/drawing/2014/main" val="113711059"/>
                    </a:ext>
                  </a:extLst>
                </a:gridCol>
                <a:gridCol w="713932">
                  <a:extLst>
                    <a:ext uri="{9D8B030D-6E8A-4147-A177-3AD203B41FA5}">
                      <a16:colId xmlns:a16="http://schemas.microsoft.com/office/drawing/2014/main" val="285725212"/>
                    </a:ext>
                  </a:extLst>
                </a:gridCol>
                <a:gridCol w="713932">
                  <a:extLst>
                    <a:ext uri="{9D8B030D-6E8A-4147-A177-3AD203B41FA5}">
                      <a16:colId xmlns:a16="http://schemas.microsoft.com/office/drawing/2014/main" val="3738707382"/>
                    </a:ext>
                  </a:extLst>
                </a:gridCol>
              </a:tblGrid>
              <a:tr h="4849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품목코드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MILL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외경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실두께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투입중량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실적수량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실적중량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불량중량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8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8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2" name="Label"/>
          <p:cNvSpPr txBox="1"/>
          <p:nvPr/>
        </p:nvSpPr>
        <p:spPr>
          <a:xfrm>
            <a:off x="464494" y="3192459"/>
            <a:ext cx="985979" cy="256480"/>
          </a:xfrm>
          <a:prstGeom prst="rect">
            <a:avLst/>
          </a:prstGeom>
          <a:solidFill>
            <a:schemeClr val="bg1"/>
          </a:solidFill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실적 </a:t>
            </a:r>
            <a:r>
              <a:rPr 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05108" y="1353034"/>
            <a:ext cx="1050092" cy="1093700"/>
          </a:xfrm>
          <a:prstGeom prst="rect">
            <a:avLst/>
          </a:prstGeom>
        </p:spPr>
      </p:pic>
      <p:grpSp>
        <p:nvGrpSpPr>
          <p:cNvPr id="113" name="Tooltip" descr="&lt;SmartSettings&gt;&lt;SmartResize enabled=&quot;True&quot; minWidth=&quot;6&quot; minHeight=&quot;2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7876170" y="4713747"/>
            <a:ext cx="1323290" cy="421592"/>
            <a:chOff x="3521215" y="1149496"/>
            <a:chExt cx="1323290" cy="421592"/>
          </a:xfrm>
          <a:solidFill>
            <a:srgbClr val="FFFFCC"/>
          </a:solidFill>
        </p:grpSpPr>
        <p:sp>
          <p:nvSpPr>
            <p:cNvPr id="114" name="Box" descr="&lt;Tags&gt;&lt;SMARTRESIZEANCHORS&gt;Absolute,None,Absolute,Absolute&lt;/SMARTRESIZEANCHORS&gt;&lt;/Tags&gt;"/>
            <p:cNvSpPr/>
            <p:nvPr/>
          </p:nvSpPr>
          <p:spPr>
            <a:xfrm>
              <a:off x="3521215" y="1216186"/>
              <a:ext cx="1323290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생산의뢰번호로 등록된 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부적합 중량 합계 표현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5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6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Tooltip" descr="&lt;SmartSettings&gt;&lt;SmartResize enabled=&quot;True&quot; minWidth=&quot;6&quot; minHeight=&quot;2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6483380" y="4717843"/>
            <a:ext cx="740629" cy="273716"/>
            <a:chOff x="3722352" y="1149496"/>
            <a:chExt cx="921019" cy="273716"/>
          </a:xfrm>
          <a:solidFill>
            <a:srgbClr val="FFFFCC"/>
          </a:solidFill>
        </p:grpSpPr>
        <p:sp>
          <p:nvSpPr>
            <p:cNvPr id="118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8"/>
              </p:custDataLst>
            </p:nvPr>
          </p:nvSpPr>
          <p:spPr>
            <a:xfrm>
              <a:off x="3722352" y="1216186"/>
              <a:ext cx="921019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Keypad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지원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Arrow" descr="&lt;SmartSettings&gt;&lt;SmartResize anchorLeft=&quot;None&quot; anchorTop=&quot;Absolute&quot; anchorRight=&quot;None&quot; anchorBottom=&quot;None&quot; /&gt;&lt;/SmartSettings&gt;"/>
            <p:cNvSpPr/>
            <p:nvPr>
              <p:custDataLst>
                <p:tags r:id="rId9"/>
              </p:custDataLst>
            </p:nvPr>
          </p:nvSpPr>
          <p:spPr>
            <a:xfrm>
              <a:off x="4134753" y="1149496"/>
              <a:ext cx="96202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20" name="Gap" descr="&lt;SmartSettings&gt;&lt;SmartResize anchorLeft=&quot;None&quot; anchorTop=&quot;Absolute&quot; anchorRight=&quot;None&quot; anchorBottom=&quot;None&quot; /&gt;&lt;/SmartSettings&gt;"/>
            <p:cNvCxnSpPr/>
            <p:nvPr>
              <p:custDataLst>
                <p:tags r:id="rId10"/>
              </p:custDataLst>
            </p:nvPr>
          </p:nvCxnSpPr>
          <p:spPr>
            <a:xfrm rot="10800000">
              <a:off x="4142583" y="1216186"/>
              <a:ext cx="80546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Icons"/>
          <p:cNvGrpSpPr/>
          <p:nvPr/>
        </p:nvGrpSpPr>
        <p:grpSpPr>
          <a:xfrm>
            <a:off x="1649471" y="5201447"/>
            <a:ext cx="376193" cy="295590"/>
            <a:chOff x="773534" y="1669713"/>
            <a:chExt cx="457200" cy="396875"/>
          </a:xfrm>
          <a:solidFill>
            <a:srgbClr val="FFFFCC"/>
          </a:solidFill>
        </p:grpSpPr>
        <p:sp>
          <p:nvSpPr>
            <p:cNvPr id="125" name="Warning Icon" hidden="1"/>
            <p:cNvSpPr>
              <a:spLocks noChangeAspect="1" noEditPoints="1"/>
            </p:cNvSpPr>
            <p:nvPr/>
          </p:nvSpPr>
          <p:spPr bwMode="auto">
            <a:xfrm>
              <a:off x="773534" y="1670507"/>
              <a:ext cx="457200" cy="395287"/>
            </a:xfrm>
            <a:custGeom>
              <a:avLst/>
              <a:gdLst>
                <a:gd name="T0" fmla="*/ 1270 w 1270"/>
                <a:gd name="T1" fmla="*/ 1101 h 1101"/>
                <a:gd name="T2" fmla="*/ 0 w 1270"/>
                <a:gd name="T3" fmla="*/ 1101 h 1101"/>
                <a:gd name="T4" fmla="*/ 635 w 1270"/>
                <a:gd name="T5" fmla="*/ 0 h 1101"/>
                <a:gd name="T6" fmla="*/ 1270 w 1270"/>
                <a:gd name="T7" fmla="*/ 1101 h 1101"/>
                <a:gd name="T8" fmla="*/ 579 w 1270"/>
                <a:gd name="T9" fmla="*/ 320 h 1101"/>
                <a:gd name="T10" fmla="*/ 579 w 1270"/>
                <a:gd name="T11" fmla="*/ 716 h 1101"/>
                <a:gd name="T12" fmla="*/ 691 w 1270"/>
                <a:gd name="T13" fmla="*/ 716 h 1101"/>
                <a:gd name="T14" fmla="*/ 691 w 1270"/>
                <a:gd name="T15" fmla="*/ 320 h 1101"/>
                <a:gd name="T16" fmla="*/ 579 w 1270"/>
                <a:gd name="T17" fmla="*/ 320 h 1101"/>
                <a:gd name="T18" fmla="*/ 635 w 1270"/>
                <a:gd name="T19" fmla="*/ 799 h 1101"/>
                <a:gd name="T20" fmla="*/ 564 w 1270"/>
                <a:gd name="T21" fmla="*/ 870 h 1101"/>
                <a:gd name="T22" fmla="*/ 635 w 1270"/>
                <a:gd name="T23" fmla="*/ 940 h 1101"/>
                <a:gd name="T24" fmla="*/ 706 w 1270"/>
                <a:gd name="T25" fmla="*/ 870 h 1101"/>
                <a:gd name="T26" fmla="*/ 635 w 1270"/>
                <a:gd name="T27" fmla="*/ 799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0" h="1101">
                  <a:moveTo>
                    <a:pt x="1270" y="1101"/>
                  </a:moveTo>
                  <a:lnTo>
                    <a:pt x="0" y="1101"/>
                  </a:lnTo>
                  <a:lnTo>
                    <a:pt x="635" y="0"/>
                  </a:lnTo>
                  <a:lnTo>
                    <a:pt x="1270" y="1101"/>
                  </a:lnTo>
                  <a:close/>
                  <a:moveTo>
                    <a:pt x="579" y="320"/>
                  </a:moveTo>
                  <a:lnTo>
                    <a:pt x="579" y="716"/>
                  </a:lnTo>
                  <a:lnTo>
                    <a:pt x="691" y="716"/>
                  </a:lnTo>
                  <a:lnTo>
                    <a:pt x="691" y="320"/>
                  </a:lnTo>
                  <a:lnTo>
                    <a:pt x="579" y="320"/>
                  </a:lnTo>
                  <a:close/>
                  <a:moveTo>
                    <a:pt x="635" y="799"/>
                  </a:moveTo>
                  <a:cubicBezTo>
                    <a:pt x="596" y="799"/>
                    <a:pt x="564" y="831"/>
                    <a:pt x="564" y="870"/>
                  </a:cubicBezTo>
                  <a:cubicBezTo>
                    <a:pt x="564" y="909"/>
                    <a:pt x="596" y="940"/>
                    <a:pt x="635" y="940"/>
                  </a:cubicBezTo>
                  <a:cubicBezTo>
                    <a:pt x="674" y="940"/>
                    <a:pt x="706" y="909"/>
                    <a:pt x="706" y="870"/>
                  </a:cubicBezTo>
                  <a:cubicBezTo>
                    <a:pt x="706" y="831"/>
                    <a:pt x="674" y="799"/>
                    <a:pt x="635" y="799"/>
                  </a:cubicBezTo>
                  <a:close/>
                </a:path>
              </a:pathLst>
            </a:custGeom>
            <a:grpFill/>
            <a:ln w="6350" cap="rnd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Error Icon" hidden="1"/>
            <p:cNvSpPr>
              <a:spLocks noChangeAspect="1" noEditPoints="1"/>
            </p:cNvSpPr>
            <p:nvPr/>
          </p:nvSpPr>
          <p:spPr bwMode="auto">
            <a:xfrm>
              <a:off x="802903" y="1670507"/>
              <a:ext cx="398463" cy="395287"/>
            </a:xfrm>
            <a:custGeom>
              <a:avLst/>
              <a:gdLst>
                <a:gd name="T0" fmla="*/ 1101 w 1101"/>
                <a:gd name="T1" fmla="*/ 778 h 1100"/>
                <a:gd name="T2" fmla="*/ 778 w 1101"/>
                <a:gd name="T3" fmla="*/ 1100 h 1100"/>
                <a:gd name="T4" fmla="*/ 322 w 1101"/>
                <a:gd name="T5" fmla="*/ 1100 h 1100"/>
                <a:gd name="T6" fmla="*/ 0 w 1101"/>
                <a:gd name="T7" fmla="*/ 778 h 1100"/>
                <a:gd name="T8" fmla="*/ 0 w 1101"/>
                <a:gd name="T9" fmla="*/ 322 h 1100"/>
                <a:gd name="T10" fmla="*/ 322 w 1101"/>
                <a:gd name="T11" fmla="*/ 0 h 1100"/>
                <a:gd name="T12" fmla="*/ 778 w 1101"/>
                <a:gd name="T13" fmla="*/ 0 h 1100"/>
                <a:gd name="T14" fmla="*/ 1101 w 1101"/>
                <a:gd name="T15" fmla="*/ 322 h 1100"/>
                <a:gd name="T16" fmla="*/ 1101 w 1101"/>
                <a:gd name="T17" fmla="*/ 778 h 1100"/>
                <a:gd name="T18" fmla="*/ 380 w 1101"/>
                <a:gd name="T19" fmla="*/ 300 h 1100"/>
                <a:gd name="T20" fmla="*/ 301 w 1101"/>
                <a:gd name="T21" fmla="*/ 380 h 1100"/>
                <a:gd name="T22" fmla="*/ 470 w 1101"/>
                <a:gd name="T23" fmla="*/ 550 h 1100"/>
                <a:gd name="T24" fmla="*/ 301 w 1101"/>
                <a:gd name="T25" fmla="*/ 719 h 1100"/>
                <a:gd name="T26" fmla="*/ 380 w 1101"/>
                <a:gd name="T27" fmla="*/ 799 h 1100"/>
                <a:gd name="T28" fmla="*/ 550 w 1101"/>
                <a:gd name="T29" fmla="*/ 629 h 1100"/>
                <a:gd name="T30" fmla="*/ 720 w 1101"/>
                <a:gd name="T31" fmla="*/ 799 h 1100"/>
                <a:gd name="T32" fmla="*/ 800 w 1101"/>
                <a:gd name="T33" fmla="*/ 719 h 1100"/>
                <a:gd name="T34" fmla="*/ 630 w 1101"/>
                <a:gd name="T35" fmla="*/ 550 h 1100"/>
                <a:gd name="T36" fmla="*/ 800 w 1101"/>
                <a:gd name="T37" fmla="*/ 380 h 1100"/>
                <a:gd name="T38" fmla="*/ 720 w 1101"/>
                <a:gd name="T39" fmla="*/ 300 h 1100"/>
                <a:gd name="T40" fmla="*/ 550 w 1101"/>
                <a:gd name="T41" fmla="*/ 470 h 1100"/>
                <a:gd name="T42" fmla="*/ 380 w 1101"/>
                <a:gd name="T43" fmla="*/ 30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1" h="1100">
                  <a:moveTo>
                    <a:pt x="1101" y="778"/>
                  </a:moveTo>
                  <a:lnTo>
                    <a:pt x="778" y="1100"/>
                  </a:lnTo>
                  <a:lnTo>
                    <a:pt x="322" y="1100"/>
                  </a:lnTo>
                  <a:lnTo>
                    <a:pt x="0" y="778"/>
                  </a:lnTo>
                  <a:lnTo>
                    <a:pt x="0" y="322"/>
                  </a:lnTo>
                  <a:lnTo>
                    <a:pt x="322" y="0"/>
                  </a:lnTo>
                  <a:lnTo>
                    <a:pt x="778" y="0"/>
                  </a:lnTo>
                  <a:lnTo>
                    <a:pt x="1101" y="322"/>
                  </a:lnTo>
                  <a:lnTo>
                    <a:pt x="1101" y="778"/>
                  </a:lnTo>
                  <a:close/>
                  <a:moveTo>
                    <a:pt x="380" y="300"/>
                  </a:moveTo>
                  <a:lnTo>
                    <a:pt x="301" y="380"/>
                  </a:lnTo>
                  <a:lnTo>
                    <a:pt x="470" y="550"/>
                  </a:lnTo>
                  <a:lnTo>
                    <a:pt x="301" y="719"/>
                  </a:lnTo>
                  <a:lnTo>
                    <a:pt x="380" y="799"/>
                  </a:lnTo>
                  <a:lnTo>
                    <a:pt x="550" y="629"/>
                  </a:lnTo>
                  <a:lnTo>
                    <a:pt x="720" y="799"/>
                  </a:lnTo>
                  <a:lnTo>
                    <a:pt x="800" y="719"/>
                  </a:lnTo>
                  <a:lnTo>
                    <a:pt x="630" y="550"/>
                  </a:lnTo>
                  <a:lnTo>
                    <a:pt x="800" y="380"/>
                  </a:lnTo>
                  <a:lnTo>
                    <a:pt x="720" y="300"/>
                  </a:lnTo>
                  <a:lnTo>
                    <a:pt x="550" y="470"/>
                  </a:lnTo>
                  <a:lnTo>
                    <a:pt x="380" y="300"/>
                  </a:lnTo>
                  <a:close/>
                </a:path>
              </a:pathLst>
            </a:custGeom>
            <a:grpFill/>
            <a:ln w="6350" cap="rnd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Question Icon" hidden="1"/>
            <p:cNvSpPr>
              <a:spLocks noChangeAspect="1" noEditPoints="1"/>
            </p:cNvSpPr>
            <p:nvPr/>
          </p:nvSpPr>
          <p:spPr bwMode="auto">
            <a:xfrm>
              <a:off x="802903" y="1669713"/>
              <a:ext cx="398463" cy="396875"/>
            </a:xfrm>
            <a:custGeom>
              <a:avLst/>
              <a:gdLst>
                <a:gd name="T0" fmla="*/ 1101 w 1101"/>
                <a:gd name="T1" fmla="*/ 551 h 1101"/>
                <a:gd name="T2" fmla="*/ 550 w 1101"/>
                <a:gd name="T3" fmla="*/ 1101 h 1101"/>
                <a:gd name="T4" fmla="*/ 0 w 1101"/>
                <a:gd name="T5" fmla="*/ 551 h 1101"/>
                <a:gd name="T6" fmla="*/ 550 w 1101"/>
                <a:gd name="T7" fmla="*/ 0 h 1101"/>
                <a:gd name="T8" fmla="*/ 1101 w 1101"/>
                <a:gd name="T9" fmla="*/ 551 h 1101"/>
                <a:gd name="T10" fmla="*/ 596 w 1101"/>
                <a:gd name="T11" fmla="*/ 685 h 1101"/>
                <a:gd name="T12" fmla="*/ 509 w 1101"/>
                <a:gd name="T13" fmla="*/ 685 h 1101"/>
                <a:gd name="T14" fmla="*/ 509 w 1101"/>
                <a:gd name="T15" fmla="*/ 625 h 1101"/>
                <a:gd name="T16" fmla="*/ 521 w 1101"/>
                <a:gd name="T17" fmla="*/ 577 h 1101"/>
                <a:gd name="T18" fmla="*/ 575 w 1101"/>
                <a:gd name="T19" fmla="*/ 527 h 1101"/>
                <a:gd name="T20" fmla="*/ 638 w 1101"/>
                <a:gd name="T21" fmla="*/ 424 h 1101"/>
                <a:gd name="T22" fmla="*/ 614 w 1101"/>
                <a:gd name="T23" fmla="*/ 359 h 1101"/>
                <a:gd name="T24" fmla="*/ 549 w 1101"/>
                <a:gd name="T25" fmla="*/ 334 h 1101"/>
                <a:gd name="T26" fmla="*/ 440 w 1101"/>
                <a:gd name="T27" fmla="*/ 462 h 1101"/>
                <a:gd name="T28" fmla="*/ 343 w 1101"/>
                <a:gd name="T29" fmla="*/ 445 h 1101"/>
                <a:gd name="T30" fmla="*/ 413 w 1101"/>
                <a:gd name="T31" fmla="*/ 295 h 1101"/>
                <a:gd name="T32" fmla="*/ 561 w 1101"/>
                <a:gd name="T33" fmla="*/ 241 h 1101"/>
                <a:gd name="T34" fmla="*/ 702 w 1101"/>
                <a:gd name="T35" fmla="*/ 291 h 1101"/>
                <a:gd name="T36" fmla="*/ 758 w 1101"/>
                <a:gd name="T37" fmla="*/ 418 h 1101"/>
                <a:gd name="T38" fmla="*/ 743 w 1101"/>
                <a:gd name="T39" fmla="*/ 489 h 1101"/>
                <a:gd name="T40" fmla="*/ 707 w 1101"/>
                <a:gd name="T41" fmla="*/ 541 h 1101"/>
                <a:gd name="T42" fmla="*/ 624 w 1101"/>
                <a:gd name="T43" fmla="*/ 606 h 1101"/>
                <a:gd name="T44" fmla="*/ 601 w 1101"/>
                <a:gd name="T45" fmla="*/ 632 h 1101"/>
                <a:gd name="T46" fmla="*/ 596 w 1101"/>
                <a:gd name="T47" fmla="*/ 685 h 1101"/>
                <a:gd name="T48" fmla="*/ 614 w 1101"/>
                <a:gd name="T49" fmla="*/ 749 h 1101"/>
                <a:gd name="T50" fmla="*/ 614 w 1101"/>
                <a:gd name="T51" fmla="*/ 861 h 1101"/>
                <a:gd name="T52" fmla="*/ 509 w 1101"/>
                <a:gd name="T53" fmla="*/ 861 h 1101"/>
                <a:gd name="T54" fmla="*/ 509 w 1101"/>
                <a:gd name="T55" fmla="*/ 749 h 1101"/>
                <a:gd name="T56" fmla="*/ 614 w 1101"/>
                <a:gd name="T57" fmla="*/ 749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1" h="1101">
                  <a:moveTo>
                    <a:pt x="1101" y="551"/>
                  </a:moveTo>
                  <a:cubicBezTo>
                    <a:pt x="1101" y="854"/>
                    <a:pt x="854" y="1101"/>
                    <a:pt x="550" y="1101"/>
                  </a:cubicBezTo>
                  <a:cubicBezTo>
                    <a:pt x="246" y="1101"/>
                    <a:pt x="0" y="854"/>
                    <a:pt x="0" y="551"/>
                  </a:cubicBezTo>
                  <a:cubicBezTo>
                    <a:pt x="0" y="247"/>
                    <a:pt x="246" y="0"/>
                    <a:pt x="550" y="0"/>
                  </a:cubicBezTo>
                  <a:cubicBezTo>
                    <a:pt x="854" y="0"/>
                    <a:pt x="1101" y="247"/>
                    <a:pt x="1101" y="551"/>
                  </a:cubicBezTo>
                  <a:close/>
                  <a:moveTo>
                    <a:pt x="596" y="685"/>
                  </a:moveTo>
                  <a:lnTo>
                    <a:pt x="509" y="685"/>
                  </a:lnTo>
                  <a:lnTo>
                    <a:pt x="509" y="625"/>
                  </a:lnTo>
                  <a:cubicBezTo>
                    <a:pt x="509" y="605"/>
                    <a:pt x="513" y="589"/>
                    <a:pt x="521" y="577"/>
                  </a:cubicBezTo>
                  <a:cubicBezTo>
                    <a:pt x="529" y="565"/>
                    <a:pt x="547" y="549"/>
                    <a:pt x="575" y="527"/>
                  </a:cubicBezTo>
                  <a:cubicBezTo>
                    <a:pt x="617" y="495"/>
                    <a:pt x="638" y="460"/>
                    <a:pt x="638" y="424"/>
                  </a:cubicBezTo>
                  <a:cubicBezTo>
                    <a:pt x="638" y="397"/>
                    <a:pt x="630" y="375"/>
                    <a:pt x="614" y="359"/>
                  </a:cubicBezTo>
                  <a:cubicBezTo>
                    <a:pt x="597" y="343"/>
                    <a:pt x="576" y="334"/>
                    <a:pt x="549" y="334"/>
                  </a:cubicBezTo>
                  <a:cubicBezTo>
                    <a:pt x="488" y="334"/>
                    <a:pt x="451" y="377"/>
                    <a:pt x="440" y="462"/>
                  </a:cubicBezTo>
                  <a:lnTo>
                    <a:pt x="343" y="445"/>
                  </a:lnTo>
                  <a:cubicBezTo>
                    <a:pt x="349" y="381"/>
                    <a:pt x="372" y="331"/>
                    <a:pt x="413" y="295"/>
                  </a:cubicBezTo>
                  <a:cubicBezTo>
                    <a:pt x="454" y="259"/>
                    <a:pt x="503" y="241"/>
                    <a:pt x="561" y="241"/>
                  </a:cubicBezTo>
                  <a:cubicBezTo>
                    <a:pt x="618" y="241"/>
                    <a:pt x="665" y="257"/>
                    <a:pt x="702" y="291"/>
                  </a:cubicBezTo>
                  <a:cubicBezTo>
                    <a:pt x="739" y="325"/>
                    <a:pt x="758" y="367"/>
                    <a:pt x="758" y="418"/>
                  </a:cubicBezTo>
                  <a:cubicBezTo>
                    <a:pt x="758" y="443"/>
                    <a:pt x="753" y="467"/>
                    <a:pt x="743" y="489"/>
                  </a:cubicBezTo>
                  <a:cubicBezTo>
                    <a:pt x="732" y="512"/>
                    <a:pt x="721" y="529"/>
                    <a:pt x="707" y="541"/>
                  </a:cubicBezTo>
                  <a:cubicBezTo>
                    <a:pt x="694" y="554"/>
                    <a:pt x="667" y="575"/>
                    <a:pt x="624" y="606"/>
                  </a:cubicBezTo>
                  <a:cubicBezTo>
                    <a:pt x="612" y="615"/>
                    <a:pt x="605" y="624"/>
                    <a:pt x="601" y="632"/>
                  </a:cubicBezTo>
                  <a:cubicBezTo>
                    <a:pt x="598" y="640"/>
                    <a:pt x="596" y="658"/>
                    <a:pt x="596" y="685"/>
                  </a:cubicBezTo>
                  <a:close/>
                  <a:moveTo>
                    <a:pt x="614" y="749"/>
                  </a:moveTo>
                  <a:lnTo>
                    <a:pt x="614" y="861"/>
                  </a:lnTo>
                  <a:lnTo>
                    <a:pt x="509" y="861"/>
                  </a:lnTo>
                  <a:lnTo>
                    <a:pt x="509" y="749"/>
                  </a:lnTo>
                  <a:lnTo>
                    <a:pt x="614" y="749"/>
                  </a:lnTo>
                  <a:close/>
                </a:path>
              </a:pathLst>
            </a:custGeom>
            <a:grpFill/>
            <a:ln w="6350" cap="rnd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8" name="Labeled Field"/>
          <p:cNvGrpSpPr/>
          <p:nvPr/>
        </p:nvGrpSpPr>
        <p:grpSpPr>
          <a:xfrm>
            <a:off x="587994" y="2586400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2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0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실두께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1" name="Card"/>
          <p:cNvSpPr/>
          <p:nvPr/>
        </p:nvSpPr>
        <p:spPr>
          <a:xfrm>
            <a:off x="2172153" y="4784153"/>
            <a:ext cx="3824274" cy="615351"/>
          </a:xfrm>
          <a:prstGeom prst="roundRect">
            <a:avLst>
              <a:gd name="adj" fmla="val 1433"/>
            </a:avLst>
          </a:prstGeom>
          <a:solidFill>
            <a:srgbClr val="FFFFCC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ko-KR" altLang="en-US" sz="900">
                <a:solidFill>
                  <a:schemeClr val="tx1"/>
                </a:solidFill>
                <a:cs typeface="Segoe UI" panose="020B0502040204020203" pitchFamily="34" charset="0"/>
              </a:rPr>
              <a:t>실적중량 </a:t>
            </a:r>
            <a:r>
              <a:rPr lang="en-US" altLang="ko-KR" sz="900">
                <a:solidFill>
                  <a:schemeClr val="tx1"/>
                </a:solidFill>
                <a:cs typeface="Segoe UI" panose="020B0502040204020203" pitchFamily="34" charset="0"/>
              </a:rPr>
              <a:t>=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 b="1">
                <a:solidFill>
                  <a:srgbClr val="0000FF"/>
                </a:solidFill>
              </a:rPr>
              <a:t>외경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- </a:t>
            </a:r>
            <a:r>
              <a:rPr lang="ko-KR" altLang="en-US" sz="900" b="1">
                <a:solidFill>
                  <a:srgbClr val="0000FF"/>
                </a:solidFill>
              </a:rPr>
              <a:t>실두께</a:t>
            </a:r>
            <a:r>
              <a:rPr lang="en-US" altLang="ko-KR" sz="900">
                <a:solidFill>
                  <a:schemeClr val="tx1"/>
                </a:solidFill>
              </a:rPr>
              <a:t>) * </a:t>
            </a:r>
            <a:r>
              <a:rPr lang="ko-KR" altLang="en-US" sz="900" b="1">
                <a:solidFill>
                  <a:srgbClr val="0000FF"/>
                </a:solidFill>
              </a:rPr>
              <a:t>실두께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* 0.02466 * </a:t>
            </a:r>
            <a:r>
              <a:rPr lang="ko-KR" altLang="en-US" sz="900" b="1">
                <a:solidFill>
                  <a:srgbClr val="0000FF"/>
                </a:solidFill>
              </a:rPr>
              <a:t>길이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* </a:t>
            </a:r>
            <a:r>
              <a:rPr lang="ko-KR" altLang="en-US" sz="900">
                <a:solidFill>
                  <a:schemeClr val="tx1"/>
                </a:solidFill>
              </a:rPr>
              <a:t>실적수량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81" name="Label"/>
          <p:cNvSpPr txBox="1"/>
          <p:nvPr/>
        </p:nvSpPr>
        <p:spPr>
          <a:xfrm>
            <a:off x="6000599" y="2882706"/>
            <a:ext cx="906095" cy="256480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공정 </a:t>
            </a:r>
            <a:r>
              <a:rPr 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4" name="Drop-Down Box" descr="&lt;SmartSettings&gt;&lt;SmartResize enabled=&quot;True&quot; minWidth=&quot;18&quot; minHeight=&quot;7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6950396" y="2882706"/>
            <a:ext cx="1686450" cy="241092"/>
            <a:chOff x="595686" y="1261242"/>
            <a:chExt cx="1368150" cy="241092"/>
          </a:xfrm>
          <a:solidFill>
            <a:schemeClr val="bg1">
              <a:lumMod val="85000"/>
            </a:schemeClr>
          </a:solidFill>
        </p:grpSpPr>
        <p:sp>
          <p:nvSpPr>
            <p:cNvPr id="107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_UT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1870540" y="1363700"/>
              <a:ext cx="5192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9" name="Tooltip" descr="&lt;SmartSettings&gt;&lt;SmartResize enabled=&quot;True&quot; minWidth=&quot;13&quot; minHeight=&quot;8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8548195" y="2830925"/>
            <a:ext cx="1200040" cy="354902"/>
            <a:chOff x="2674545" y="1143209"/>
            <a:chExt cx="1200040" cy="354902"/>
          </a:xfrm>
          <a:solidFill>
            <a:srgbClr val="FFFFCC"/>
          </a:solidFill>
        </p:grpSpPr>
        <p:sp>
          <p:nvSpPr>
            <p:cNvPr id="110" name="Box" descr="&lt;Tags&gt;&lt;SMARTRESIZEANCHORS&gt;Absolute,Absolute,Absolute,None&lt;/SMARTRESIZEANCHORS&gt;&lt;/Tags&gt;"/>
            <p:cNvSpPr/>
            <p:nvPr/>
          </p:nvSpPr>
          <p:spPr>
            <a:xfrm>
              <a:off x="2741237" y="1143209"/>
              <a:ext cx="1133348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현재 선택되어 있는 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21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3180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655467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786189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현장관리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포장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포장 공정에 대한 작업지시 조회 및 실적을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7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단말기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포장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927159" y="917172"/>
            <a:ext cx="928041" cy="190308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작업지시 목록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그룹번호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생산의뢰번호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구분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중분류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관경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호칭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(A),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외경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길이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실제두께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속수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B/D,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낱본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합계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지시수량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실제중량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실제중량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(kg))</a:t>
            </a:r>
          </a:p>
        </p:txBody>
      </p:sp>
      <p:sp>
        <p:nvSpPr>
          <p:cNvPr id="10" name="Button"/>
          <p:cNvSpPr/>
          <p:nvPr/>
        </p:nvSpPr>
        <p:spPr>
          <a:xfrm>
            <a:off x="271693" y="1158514"/>
            <a:ext cx="576852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라인선택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99" y="1830927"/>
            <a:ext cx="4600893" cy="2451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작업지시 목록</a:t>
            </a:r>
          </a:p>
        </p:txBody>
      </p:sp>
      <p:sp>
        <p:nvSpPr>
          <p:cNvPr id="37" name="Panel"/>
          <p:cNvSpPr/>
          <p:nvPr/>
        </p:nvSpPr>
        <p:spPr>
          <a:xfrm>
            <a:off x="3250930" y="1835163"/>
            <a:ext cx="504056" cy="214069"/>
          </a:xfrm>
          <a:prstGeom prst="rect">
            <a:avLst/>
          </a:prstGeom>
          <a:solidFill>
            <a:srgbClr val="92D05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완료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Panel"/>
          <p:cNvSpPr/>
          <p:nvPr/>
        </p:nvSpPr>
        <p:spPr>
          <a:xfrm>
            <a:off x="3797520" y="1835163"/>
            <a:ext cx="504056" cy="214069"/>
          </a:xfrm>
          <a:prstGeom prst="rect">
            <a:avLst/>
          </a:prstGeom>
          <a:solidFill>
            <a:srgbClr val="FFFF0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진행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Panel"/>
          <p:cNvSpPr/>
          <p:nvPr/>
        </p:nvSpPr>
        <p:spPr>
          <a:xfrm>
            <a:off x="4344109" y="1835163"/>
            <a:ext cx="504056" cy="214069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확정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Button">
            <a:hlinkClick r:id="rId11" action="ppaction://hlinksldjump"/>
          </p:cNvPr>
          <p:cNvSpPr/>
          <p:nvPr/>
        </p:nvSpPr>
        <p:spPr>
          <a:xfrm>
            <a:off x="4583816" y="1167876"/>
            <a:ext cx="664840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라벨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재발행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Button">
            <a:hlinkClick r:id="rId12" action="ppaction://hlinksldjump"/>
          </p:cNvPr>
          <p:cNvSpPr/>
          <p:nvPr/>
        </p:nvSpPr>
        <p:spPr>
          <a:xfrm>
            <a:off x="5478493" y="1167875"/>
            <a:ext cx="667997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부적합</a:t>
            </a:r>
            <a:endParaRPr lang="en-US" altLang="ko-KR" sz="120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Card"/>
          <p:cNvSpPr/>
          <p:nvPr/>
        </p:nvSpPr>
        <p:spPr>
          <a:xfrm>
            <a:off x="920189" y="1167876"/>
            <a:ext cx="3577899" cy="278395"/>
          </a:xfrm>
          <a:prstGeom prst="roundRect">
            <a:avLst>
              <a:gd name="adj" fmla="val 1433"/>
            </a:avLst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2023-02-03</a:t>
            </a:r>
            <a:endParaRPr lang="en-US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7" name="Card"/>
          <p:cNvSpPr/>
          <p:nvPr/>
        </p:nvSpPr>
        <p:spPr>
          <a:xfrm>
            <a:off x="920189" y="1503757"/>
            <a:ext cx="3577899" cy="278395"/>
          </a:xfrm>
          <a:prstGeom prst="roundRect">
            <a:avLst>
              <a:gd name="adj" fmla="val 1433"/>
            </a:avLst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조관</a:t>
            </a:r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_1</a:t>
            </a:r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라인</a:t>
            </a:r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조관</a:t>
            </a:r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</a:t>
            </a:r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포장</a:t>
            </a:r>
            <a:endParaRPr lang="en-US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" name="Button"/>
          <p:cNvSpPr/>
          <p:nvPr/>
        </p:nvSpPr>
        <p:spPr>
          <a:xfrm>
            <a:off x="6376327" y="1158632"/>
            <a:ext cx="639305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부적합</a:t>
            </a:r>
            <a:endParaRPr lang="en-US" altLang="ko-KR" sz="120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현황</a:t>
            </a:r>
            <a:endParaRPr lang="en-US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3" name="Button"/>
          <p:cNvSpPr/>
          <p:nvPr/>
        </p:nvSpPr>
        <p:spPr>
          <a:xfrm>
            <a:off x="7245469" y="1158514"/>
            <a:ext cx="638045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비가동시작</a:t>
            </a:r>
            <a:endParaRPr lang="en-US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0" name="Button"/>
          <p:cNvSpPr/>
          <p:nvPr/>
        </p:nvSpPr>
        <p:spPr>
          <a:xfrm>
            <a:off x="8113352" y="1155890"/>
            <a:ext cx="591736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공정완료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0" name="Tooltip" descr="&lt;Tags&gt;&lt;SMARTRESIZEENABLED&gt;True&lt;/SMARTRESIZEENABLED&gt;&lt;SMARTRESIZEMINSIZE&gt;6,20&lt;/SMARTRESIZEMINSIZE&gt;&lt;/Tags&gt;"/>
          <p:cNvGrpSpPr/>
          <p:nvPr/>
        </p:nvGrpSpPr>
        <p:grpSpPr>
          <a:xfrm>
            <a:off x="6100573" y="832406"/>
            <a:ext cx="2593019" cy="273716"/>
            <a:chOff x="-1102581" y="1673165"/>
            <a:chExt cx="2593019" cy="273716"/>
          </a:xfrm>
        </p:grpSpPr>
        <p:sp>
          <p:nvSpPr>
            <p:cNvPr id="98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6"/>
              </p:custDataLst>
            </p:nvPr>
          </p:nvSpPr>
          <p:spPr>
            <a:xfrm>
              <a:off x="-1102581" y="1673165"/>
              <a:ext cx="2593019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선택한 생산의뢰건에 대하여 현재 공정 완료 처리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0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099" y="2089828"/>
            <a:ext cx="4600893" cy="4291500"/>
          </a:xfrm>
          <a:prstGeom prst="rect">
            <a:avLst/>
          </a:prstGeom>
        </p:spPr>
      </p:pic>
      <p:graphicFrame>
        <p:nvGraphicFramePr>
          <p:cNvPr id="137" name="표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850661"/>
              </p:ext>
            </p:extLst>
          </p:nvPr>
        </p:nvGraphicFramePr>
        <p:xfrm>
          <a:off x="4978411" y="2097630"/>
          <a:ext cx="3726677" cy="1556750"/>
        </p:xfrm>
        <a:graphic>
          <a:graphicData uri="http://schemas.openxmlformats.org/drawingml/2006/table">
            <a:tbl>
              <a:tblPr firstRow="1" bandRow="1"/>
              <a:tblGrid>
                <a:gridCol w="589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422">
                  <a:extLst>
                    <a:ext uri="{9D8B030D-6E8A-4147-A177-3AD203B41FA5}">
                      <a16:colId xmlns:a16="http://schemas.microsoft.com/office/drawing/2014/main" val="1357856153"/>
                    </a:ext>
                  </a:extLst>
                </a:gridCol>
                <a:gridCol w="555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9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668">
                  <a:extLst>
                    <a:ext uri="{9D8B030D-6E8A-4147-A177-3AD203B41FA5}">
                      <a16:colId xmlns:a16="http://schemas.microsoft.com/office/drawing/2014/main" val="1990796550"/>
                    </a:ext>
                  </a:extLst>
                </a:gridCol>
                <a:gridCol w="532382">
                  <a:extLst>
                    <a:ext uri="{9D8B030D-6E8A-4147-A177-3AD203B41FA5}">
                      <a16:colId xmlns:a16="http://schemas.microsoft.com/office/drawing/2014/main" val="860094448"/>
                    </a:ext>
                  </a:extLst>
                </a:gridCol>
                <a:gridCol w="532382">
                  <a:extLst>
                    <a:ext uri="{9D8B030D-6E8A-4147-A177-3AD203B41FA5}">
                      <a16:colId xmlns:a16="http://schemas.microsoft.com/office/drawing/2014/main" val="3758980082"/>
                    </a:ext>
                  </a:extLst>
                </a:gridCol>
              </a:tblGrid>
              <a:tr h="4849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품목코드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MILL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외경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실두께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투입중량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8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8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8" name="TextBox 137"/>
          <p:cNvSpPr txBox="1"/>
          <p:nvPr/>
        </p:nvSpPr>
        <p:spPr>
          <a:xfrm>
            <a:off x="4972111" y="1839567"/>
            <a:ext cx="3732977" cy="2451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투입 스켈프 정보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972111" y="2564904"/>
            <a:ext cx="3721481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311278"/>
              </p:ext>
            </p:extLst>
          </p:nvPr>
        </p:nvGraphicFramePr>
        <p:xfrm>
          <a:off x="4895379" y="5013177"/>
          <a:ext cx="3946052" cy="1220181"/>
        </p:xfrm>
        <a:graphic>
          <a:graphicData uri="http://schemas.openxmlformats.org/drawingml/2006/table">
            <a:tbl>
              <a:tblPr/>
              <a:tblGrid>
                <a:gridCol w="300970">
                  <a:extLst>
                    <a:ext uri="{9D8B030D-6E8A-4147-A177-3AD203B41FA5}">
                      <a16:colId xmlns:a16="http://schemas.microsoft.com/office/drawing/2014/main" val="2073033824"/>
                    </a:ext>
                  </a:extLst>
                </a:gridCol>
                <a:gridCol w="300970">
                  <a:extLst>
                    <a:ext uri="{9D8B030D-6E8A-4147-A177-3AD203B41FA5}">
                      <a16:colId xmlns:a16="http://schemas.microsoft.com/office/drawing/2014/main" val="695890396"/>
                    </a:ext>
                  </a:extLst>
                </a:gridCol>
                <a:gridCol w="519929">
                  <a:extLst>
                    <a:ext uri="{9D8B030D-6E8A-4147-A177-3AD203B41FA5}">
                      <a16:colId xmlns:a16="http://schemas.microsoft.com/office/drawing/2014/main" val="3268616776"/>
                    </a:ext>
                  </a:extLst>
                </a:gridCol>
                <a:gridCol w="519929">
                  <a:extLst>
                    <a:ext uri="{9D8B030D-6E8A-4147-A177-3AD203B41FA5}">
                      <a16:colId xmlns:a16="http://schemas.microsoft.com/office/drawing/2014/main" val="872571005"/>
                    </a:ext>
                  </a:extLst>
                </a:gridCol>
                <a:gridCol w="531875">
                  <a:extLst>
                    <a:ext uri="{9D8B030D-6E8A-4147-A177-3AD203B41FA5}">
                      <a16:colId xmlns:a16="http://schemas.microsoft.com/office/drawing/2014/main" val="4116573419"/>
                    </a:ext>
                  </a:extLst>
                </a:gridCol>
                <a:gridCol w="590793">
                  <a:extLst>
                    <a:ext uri="{9D8B030D-6E8A-4147-A177-3AD203B41FA5}">
                      <a16:colId xmlns:a16="http://schemas.microsoft.com/office/drawing/2014/main" val="1583570736"/>
                    </a:ext>
                  </a:extLst>
                </a:gridCol>
                <a:gridCol w="590793">
                  <a:extLst>
                    <a:ext uri="{9D8B030D-6E8A-4147-A177-3AD203B41FA5}">
                      <a16:colId xmlns:a16="http://schemas.microsoft.com/office/drawing/2014/main" val="4128578313"/>
                    </a:ext>
                  </a:extLst>
                </a:gridCol>
                <a:gridCol w="590793">
                  <a:extLst>
                    <a:ext uri="{9D8B030D-6E8A-4147-A177-3AD203B41FA5}">
                      <a16:colId xmlns:a16="http://schemas.microsoft.com/office/drawing/2014/main" val="802518757"/>
                    </a:ext>
                  </a:extLst>
                </a:gridCol>
              </a:tblGrid>
              <a:tr h="2611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속본수량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B/D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낱본수량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42100"/>
                  </a:ext>
                </a:extLst>
              </a:tr>
              <a:tr h="302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283263"/>
                  </a:ext>
                </a:extLst>
              </a:tr>
              <a:tr h="302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67440"/>
                  </a:ext>
                </a:extLst>
              </a:tr>
              <a:tr h="302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519878"/>
                  </a:ext>
                </a:extLst>
              </a:tr>
            </a:tbl>
          </a:graphicData>
        </a:graphic>
      </p:graphicFrame>
      <p:grpSp>
        <p:nvGrpSpPr>
          <p:cNvPr id="13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5276152" y="5979657"/>
            <a:ext cx="279353" cy="212366"/>
            <a:chOff x="554563" y="2592239"/>
            <a:chExt cx="279353" cy="212366"/>
          </a:xfrm>
        </p:grpSpPr>
        <p:sp>
          <p:nvSpPr>
            <p:cNvPr id="140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2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5276152" y="5664650"/>
            <a:ext cx="279353" cy="212366"/>
            <a:chOff x="554563" y="2592239"/>
            <a:chExt cx="279353" cy="212366"/>
          </a:xfrm>
        </p:grpSpPr>
        <p:sp>
          <p:nvSpPr>
            <p:cNvPr id="144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5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5276152" y="5340049"/>
            <a:ext cx="279353" cy="212366"/>
            <a:chOff x="554563" y="2592239"/>
            <a:chExt cx="279353" cy="212366"/>
          </a:xfrm>
        </p:grpSpPr>
        <p:sp>
          <p:nvSpPr>
            <p:cNvPr id="148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9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0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5276152" y="5040351"/>
            <a:ext cx="279353" cy="212366"/>
            <a:chOff x="554563" y="2592239"/>
            <a:chExt cx="279353" cy="212366"/>
          </a:xfrm>
        </p:grpSpPr>
        <p:sp>
          <p:nvSpPr>
            <p:cNvPr id="152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3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4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5" name="Button">
            <a:hlinkClick r:id="rId11" action="ppaction://hlinksldjump"/>
          </p:cNvPr>
          <p:cNvSpPr/>
          <p:nvPr/>
        </p:nvSpPr>
        <p:spPr>
          <a:xfrm>
            <a:off x="4978207" y="4037865"/>
            <a:ext cx="664840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B/D</a:t>
            </a: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라벨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발행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6" name="Button">
            <a:hlinkClick r:id="rId11" action="ppaction://hlinksldjump"/>
          </p:cNvPr>
          <p:cNvSpPr/>
          <p:nvPr/>
        </p:nvSpPr>
        <p:spPr>
          <a:xfrm>
            <a:off x="8121352" y="4052907"/>
            <a:ext cx="664840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낱본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라벨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발행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7" name="Panel"/>
          <p:cNvSpPr/>
          <p:nvPr/>
        </p:nvSpPr>
        <p:spPr>
          <a:xfrm>
            <a:off x="7299231" y="4063593"/>
            <a:ext cx="796360" cy="585187"/>
          </a:xfrm>
          <a:prstGeom prst="rect">
            <a:avLst/>
          </a:prstGeom>
          <a:solidFill>
            <a:srgbClr val="FFFF0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8" name="Button">
            <a:hlinkClick r:id="rId11" action="ppaction://hlinksldjump"/>
          </p:cNvPr>
          <p:cNvSpPr/>
          <p:nvPr/>
        </p:nvSpPr>
        <p:spPr>
          <a:xfrm>
            <a:off x="5800328" y="4035650"/>
            <a:ext cx="664840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라벨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9" name="Labeled Field"/>
          <p:cNvGrpSpPr/>
          <p:nvPr/>
        </p:nvGrpSpPr>
        <p:grpSpPr>
          <a:xfrm>
            <a:off x="4472263" y="4691017"/>
            <a:ext cx="1532998" cy="256509"/>
            <a:chOff x="792827" y="2032077"/>
            <a:chExt cx="1439055" cy="256509"/>
          </a:xfrm>
          <a:solidFill>
            <a:schemeClr val="bg1"/>
          </a:solidFill>
        </p:grpSpPr>
        <p:sp>
          <p:nvSpPr>
            <p:cNvPr id="160" name="Text Box"/>
            <p:cNvSpPr/>
            <p:nvPr/>
          </p:nvSpPr>
          <p:spPr>
            <a:xfrm>
              <a:off x="1652073" y="2032077"/>
              <a:ext cx="579809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1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2" name="Labeled Field"/>
          <p:cNvGrpSpPr/>
          <p:nvPr/>
        </p:nvGrpSpPr>
        <p:grpSpPr>
          <a:xfrm>
            <a:off x="5796266" y="4695794"/>
            <a:ext cx="1532998" cy="256509"/>
            <a:chOff x="792827" y="2032077"/>
            <a:chExt cx="1439055" cy="256509"/>
          </a:xfrm>
          <a:solidFill>
            <a:schemeClr val="bg1"/>
          </a:solidFill>
        </p:grpSpPr>
        <p:sp>
          <p:nvSpPr>
            <p:cNvPr id="163" name="Text Box"/>
            <p:cNvSpPr/>
            <p:nvPr/>
          </p:nvSpPr>
          <p:spPr>
            <a:xfrm>
              <a:off x="1652073" y="2032077"/>
              <a:ext cx="579809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4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지시수량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5" name="Labeled Field"/>
          <p:cNvGrpSpPr/>
          <p:nvPr/>
        </p:nvGrpSpPr>
        <p:grpSpPr>
          <a:xfrm>
            <a:off x="7254714" y="4690988"/>
            <a:ext cx="1532998" cy="256509"/>
            <a:chOff x="792827" y="2032077"/>
            <a:chExt cx="1439055" cy="256509"/>
          </a:xfrm>
          <a:solidFill>
            <a:schemeClr val="bg1"/>
          </a:solidFill>
        </p:grpSpPr>
        <p:sp>
          <p:nvSpPr>
            <p:cNvPr id="166" name="Text Box"/>
            <p:cNvSpPr/>
            <p:nvPr/>
          </p:nvSpPr>
          <p:spPr>
            <a:xfrm>
              <a:off x="1652073" y="2032077"/>
              <a:ext cx="579809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7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실적수량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8" name="TextBox 167"/>
          <p:cNvSpPr txBox="1"/>
          <p:nvPr/>
        </p:nvSpPr>
        <p:spPr>
          <a:xfrm>
            <a:off x="4953000" y="3769132"/>
            <a:ext cx="3732977" cy="2451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실적 정보</a:t>
            </a:r>
          </a:p>
        </p:txBody>
      </p:sp>
      <p:sp>
        <p:nvSpPr>
          <p:cNvPr id="169" name="Text Box"/>
          <p:cNvSpPr/>
          <p:nvPr/>
        </p:nvSpPr>
        <p:spPr>
          <a:xfrm>
            <a:off x="8867152" y="4061634"/>
            <a:ext cx="928041" cy="218008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작업지시 목록 선택 </a:t>
            </a:r>
            <a:r>
              <a:rPr lang="en-US" altLang="ko-KR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투입 스캘프 선택 </a:t>
            </a:r>
            <a:r>
              <a:rPr lang="en-US" altLang="ko-KR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B/D </a:t>
            </a:r>
            <a:r>
              <a:rPr lang="ko-KR" altLang="en-US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또는 낱본 라벨 발행 </a:t>
            </a:r>
            <a:r>
              <a:rPr lang="en-US" altLang="ko-KR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하단그리드에 실적 등록</a:t>
            </a:r>
            <a:r>
              <a:rPr lang="en-US" altLang="ko-KR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 </a:t>
            </a:r>
            <a:r>
              <a:rPr lang="ko-KR" altLang="en-US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지시수량보다 실적수량이 크거나 같으면 해당 조관</a:t>
            </a:r>
            <a:r>
              <a:rPr lang="en-US" altLang="ko-KR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_</a:t>
            </a:r>
            <a:r>
              <a:rPr lang="ko-KR" altLang="en-US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포장 공정 완료 처리</a:t>
            </a:r>
            <a:endParaRPr lang="en-US" altLang="ko-KR" sz="900">
              <a:solidFill>
                <a:srgbClr val="0000F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61" name="Play"/>
          <p:cNvSpPr>
            <a:spLocks noChangeAspect="1" noEditPoints="1"/>
          </p:cNvSpPr>
          <p:nvPr/>
        </p:nvSpPr>
        <p:spPr bwMode="auto">
          <a:xfrm flipH="1">
            <a:off x="920552" y="1208565"/>
            <a:ext cx="123408" cy="204211"/>
          </a:xfrm>
          <a:custGeom>
            <a:avLst/>
            <a:gdLst>
              <a:gd name="T0" fmla="*/ 0 w 267"/>
              <a:gd name="T1" fmla="*/ 0 h 313"/>
              <a:gd name="T2" fmla="*/ 0 w 267"/>
              <a:gd name="T3" fmla="*/ 313 h 313"/>
              <a:gd name="T4" fmla="*/ 267 w 267"/>
              <a:gd name="T5" fmla="*/ 156 h 313"/>
              <a:gd name="T6" fmla="*/ 0 w 267"/>
              <a:gd name="T7" fmla="*/ 0 h 313"/>
              <a:gd name="T8" fmla="*/ 27 w 267"/>
              <a:gd name="T9" fmla="*/ 46 h 313"/>
              <a:gd name="T10" fmla="*/ 214 w 267"/>
              <a:gd name="T11" fmla="*/ 156 h 313"/>
              <a:gd name="T12" fmla="*/ 27 w 267"/>
              <a:gd name="T13" fmla="*/ 266 h 313"/>
              <a:gd name="T14" fmla="*/ 27 w 267"/>
              <a:gd name="T15" fmla="*/ 4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7" h="313">
                <a:moveTo>
                  <a:pt x="0" y="0"/>
                </a:moveTo>
                <a:lnTo>
                  <a:pt x="0" y="313"/>
                </a:lnTo>
                <a:cubicBezTo>
                  <a:pt x="89" y="261"/>
                  <a:pt x="178" y="209"/>
                  <a:pt x="267" y="156"/>
                </a:cubicBezTo>
                <a:lnTo>
                  <a:pt x="0" y="0"/>
                </a:lnTo>
                <a:close/>
                <a:moveTo>
                  <a:pt x="27" y="46"/>
                </a:moveTo>
                <a:lnTo>
                  <a:pt x="214" y="156"/>
                </a:lnTo>
                <a:lnTo>
                  <a:pt x="27" y="266"/>
                </a:lnTo>
                <a:lnTo>
                  <a:pt x="27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Play"/>
          <p:cNvSpPr>
            <a:spLocks noChangeAspect="1" noEditPoints="1"/>
          </p:cNvSpPr>
          <p:nvPr/>
        </p:nvSpPr>
        <p:spPr bwMode="auto">
          <a:xfrm>
            <a:off x="4376936" y="1208565"/>
            <a:ext cx="97792" cy="204211"/>
          </a:xfrm>
          <a:custGeom>
            <a:avLst/>
            <a:gdLst>
              <a:gd name="T0" fmla="*/ 0 w 267"/>
              <a:gd name="T1" fmla="*/ 0 h 313"/>
              <a:gd name="T2" fmla="*/ 0 w 267"/>
              <a:gd name="T3" fmla="*/ 313 h 313"/>
              <a:gd name="T4" fmla="*/ 267 w 267"/>
              <a:gd name="T5" fmla="*/ 156 h 313"/>
              <a:gd name="T6" fmla="*/ 0 w 267"/>
              <a:gd name="T7" fmla="*/ 0 h 313"/>
              <a:gd name="T8" fmla="*/ 27 w 267"/>
              <a:gd name="T9" fmla="*/ 46 h 313"/>
              <a:gd name="T10" fmla="*/ 214 w 267"/>
              <a:gd name="T11" fmla="*/ 156 h 313"/>
              <a:gd name="T12" fmla="*/ 27 w 267"/>
              <a:gd name="T13" fmla="*/ 266 h 313"/>
              <a:gd name="T14" fmla="*/ 27 w 267"/>
              <a:gd name="T15" fmla="*/ 4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7" h="313">
                <a:moveTo>
                  <a:pt x="0" y="0"/>
                </a:moveTo>
                <a:lnTo>
                  <a:pt x="0" y="313"/>
                </a:lnTo>
                <a:cubicBezTo>
                  <a:pt x="89" y="261"/>
                  <a:pt x="178" y="209"/>
                  <a:pt x="267" y="156"/>
                </a:cubicBezTo>
                <a:lnTo>
                  <a:pt x="0" y="0"/>
                </a:lnTo>
                <a:close/>
                <a:moveTo>
                  <a:pt x="27" y="46"/>
                </a:moveTo>
                <a:lnTo>
                  <a:pt x="214" y="156"/>
                </a:lnTo>
                <a:lnTo>
                  <a:pt x="27" y="266"/>
                </a:lnTo>
                <a:lnTo>
                  <a:pt x="27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44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655467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786189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현장관리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포장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포장 공정에 대한 작업지시 조회 및 실적을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2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단말기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포장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76500" y="3105835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+mj-ea"/>
              </a:rPr>
              <a:t>실중량</a:t>
            </a:r>
            <a:r>
              <a:rPr lang="en-US" altLang="ko-KR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+mj-ea"/>
              </a:rPr>
              <a:t>본</a:t>
            </a:r>
            <a:r>
              <a:rPr lang="en-US" altLang="ko-KR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+mj-ea"/>
              </a:rPr>
              <a:t>= (</a:t>
            </a:r>
            <a:r>
              <a:rPr lang="ko-KR" altLang="en-US">
                <a:solidFill>
                  <a:schemeClr val="bg1"/>
                </a:solidFill>
                <a:latin typeface="+mj-ea"/>
              </a:rPr>
              <a:t>외경 </a:t>
            </a:r>
            <a:r>
              <a:rPr lang="en-US" altLang="ko-KR">
                <a:solidFill>
                  <a:schemeClr val="bg1"/>
                </a:solidFill>
                <a:latin typeface="+mj-ea"/>
              </a:rPr>
              <a:t>- </a:t>
            </a:r>
            <a:r>
              <a:rPr lang="ko-KR" altLang="en-US">
                <a:solidFill>
                  <a:schemeClr val="bg1"/>
                </a:solidFill>
                <a:latin typeface="+mj-ea"/>
              </a:rPr>
              <a:t>실두께</a:t>
            </a:r>
            <a:r>
              <a:rPr lang="en-US" altLang="ko-KR">
                <a:solidFill>
                  <a:schemeClr val="bg1"/>
                </a:solidFill>
                <a:latin typeface="+mj-ea"/>
              </a:rPr>
              <a:t>) * </a:t>
            </a:r>
            <a:r>
              <a:rPr lang="ko-KR" altLang="en-US">
                <a:solidFill>
                  <a:schemeClr val="bg1"/>
                </a:solidFill>
                <a:latin typeface="+mj-ea"/>
              </a:rPr>
              <a:t>실두께 </a:t>
            </a:r>
            <a:r>
              <a:rPr lang="en-US" altLang="ko-KR">
                <a:solidFill>
                  <a:schemeClr val="bg1"/>
                </a:solidFill>
                <a:latin typeface="+mj-ea"/>
              </a:rPr>
              <a:t>* 0.02466 * </a:t>
            </a:r>
            <a:r>
              <a:rPr lang="ko-KR" altLang="en-US">
                <a:solidFill>
                  <a:schemeClr val="bg1"/>
                </a:solidFill>
                <a:latin typeface="+mj-ea"/>
              </a:rPr>
              <a:t>길이 </a:t>
            </a:r>
            <a:r>
              <a:rPr lang="en-US" altLang="ko-KR">
                <a:solidFill>
                  <a:schemeClr val="bg1"/>
                </a:solidFill>
                <a:latin typeface="+mj-ea"/>
              </a:rPr>
              <a:t>* </a:t>
            </a:r>
            <a:r>
              <a:rPr lang="ko-KR" altLang="en-US">
                <a:solidFill>
                  <a:schemeClr val="bg1"/>
                </a:solidFill>
                <a:latin typeface="+mj-ea"/>
              </a:rPr>
              <a:t>수량</a:t>
            </a:r>
            <a:endParaRPr lang="en-US" altLang="ko-KR">
              <a:solidFill>
                <a:schemeClr val="bg1"/>
              </a:solidFill>
              <a:latin typeface="+mj-ea"/>
            </a:endParaRPr>
          </a:p>
        </p:txBody>
      </p:sp>
      <p:sp>
        <p:nvSpPr>
          <p:cNvPr id="62" name="Card"/>
          <p:cNvSpPr/>
          <p:nvPr/>
        </p:nvSpPr>
        <p:spPr>
          <a:xfrm>
            <a:off x="488504" y="1237079"/>
            <a:ext cx="6768752" cy="615351"/>
          </a:xfrm>
          <a:prstGeom prst="roundRect">
            <a:avLst>
              <a:gd name="adj" fmla="val 1433"/>
            </a:avLst>
          </a:prstGeom>
          <a:solidFill>
            <a:srgbClr val="FFFFCC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>
                <a:solidFill>
                  <a:schemeClr val="tx1"/>
                </a:solidFill>
                <a:latin typeface="+mj-ea"/>
              </a:rPr>
              <a:t>실적정보 그리드에서의 </a:t>
            </a:r>
            <a:r>
              <a:rPr lang="ko-KR" altLang="en-US" sz="1200">
                <a:solidFill>
                  <a:srgbClr val="0000FF"/>
                </a:solidFill>
                <a:latin typeface="+mj-ea"/>
              </a:rPr>
              <a:t>중량</a:t>
            </a:r>
            <a:r>
              <a:rPr lang="ko-KR" altLang="en-US" sz="1200">
                <a:solidFill>
                  <a:schemeClr val="tx1"/>
                </a:solidFill>
                <a:latin typeface="+mj-ea"/>
              </a:rPr>
              <a:t> 계산식 </a:t>
            </a:r>
            <a:r>
              <a:rPr lang="en-US" altLang="ko-KR" sz="1200">
                <a:solidFill>
                  <a:schemeClr val="tx1"/>
                </a:solidFill>
                <a:latin typeface="+mj-ea"/>
              </a:rPr>
              <a:t>: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외경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-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실두께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) *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실두께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* 0.02466 *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길이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*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수량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</p:txBody>
      </p:sp>
      <p:sp>
        <p:nvSpPr>
          <p:cNvPr id="63" name="Card"/>
          <p:cNvSpPr/>
          <p:nvPr/>
        </p:nvSpPr>
        <p:spPr>
          <a:xfrm>
            <a:off x="488504" y="2264054"/>
            <a:ext cx="6768752" cy="948922"/>
          </a:xfrm>
          <a:prstGeom prst="roundRect">
            <a:avLst>
              <a:gd name="adj" fmla="val 1433"/>
            </a:avLst>
          </a:prstGeom>
          <a:solidFill>
            <a:srgbClr val="FFFFCC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>
                <a:solidFill>
                  <a:schemeClr val="tx1"/>
                </a:solidFill>
                <a:latin typeface="+mj-ea"/>
              </a:rPr>
              <a:t>조관</a:t>
            </a:r>
            <a:r>
              <a:rPr lang="en-US" altLang="ko-KR" sz="1200">
                <a:solidFill>
                  <a:schemeClr val="tx1"/>
                </a:solidFill>
                <a:latin typeface="+mj-ea"/>
              </a:rPr>
              <a:t>_</a:t>
            </a:r>
            <a:r>
              <a:rPr lang="ko-KR" altLang="en-US" sz="1200">
                <a:solidFill>
                  <a:schemeClr val="tx1"/>
                </a:solidFill>
                <a:latin typeface="+mj-ea"/>
              </a:rPr>
              <a:t>포장 </a:t>
            </a:r>
            <a:r>
              <a:rPr lang="en-US" altLang="ko-KR" sz="1200">
                <a:solidFill>
                  <a:schemeClr val="tx1"/>
                </a:solidFill>
                <a:latin typeface="+mj-ea"/>
              </a:rPr>
              <a:t>Lot </a:t>
            </a:r>
            <a:r>
              <a:rPr lang="ko-KR" altLang="en-US" sz="1200">
                <a:solidFill>
                  <a:schemeClr val="tx1"/>
                </a:solidFill>
                <a:latin typeface="+mj-ea"/>
              </a:rPr>
              <a:t>발행 규칙</a:t>
            </a:r>
            <a:endParaRPr lang="en-US" altLang="ko-KR" sz="1200">
              <a:solidFill>
                <a:schemeClr val="tx1"/>
              </a:solidFill>
              <a:latin typeface="+mj-ea"/>
            </a:endParaRPr>
          </a:p>
          <a:p>
            <a:r>
              <a:rPr lang="en-US" altLang="ko-KR" sz="1200" b="1">
                <a:solidFill>
                  <a:srgbClr val="FF0000"/>
                </a:solidFill>
                <a:latin typeface="+mn-ea"/>
              </a:rPr>
              <a:t>     </a:t>
            </a:r>
            <a:r>
              <a:rPr lang="en-US" altLang="ko-KR" sz="1200" b="1">
                <a:solidFill>
                  <a:schemeClr val="tx1"/>
                </a:solidFill>
                <a:latin typeface="+mn-ea"/>
              </a:rPr>
              <a:t>P + </a:t>
            </a:r>
            <a:r>
              <a:rPr lang="ko-KR" altLang="en-US" sz="1200" b="1">
                <a:solidFill>
                  <a:schemeClr val="tx1"/>
                </a:solidFill>
                <a:latin typeface="+mn-ea"/>
              </a:rPr>
              <a:t>라인번호</a:t>
            </a:r>
            <a:r>
              <a:rPr lang="en-US" altLang="ko-KR" sz="1200" b="1">
                <a:solidFill>
                  <a:schemeClr val="tx1"/>
                </a:solidFill>
                <a:latin typeface="+mn-ea"/>
              </a:rPr>
              <a:t> + “-” + </a:t>
            </a:r>
            <a:r>
              <a:rPr lang="ko-KR" altLang="en-US" sz="1200" b="1">
                <a:solidFill>
                  <a:schemeClr val="tx1"/>
                </a:solidFill>
                <a:latin typeface="+mn-ea"/>
              </a:rPr>
              <a:t>연도</a:t>
            </a:r>
            <a:r>
              <a:rPr lang="en-US" altLang="ko-KR" sz="1200" b="1">
                <a:solidFill>
                  <a:schemeClr val="tx1"/>
                </a:solidFill>
                <a:latin typeface="+mn-ea"/>
              </a:rPr>
              <a:t>(yy)</a:t>
            </a:r>
            <a:r>
              <a:rPr lang="ko-KR" altLang="en-US" sz="1200" b="1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+mn-ea"/>
              </a:rPr>
              <a:t>+ K(11</a:t>
            </a:r>
            <a:r>
              <a:rPr lang="ko-KR" altLang="en-US" sz="1200" b="1">
                <a:solidFill>
                  <a:schemeClr val="tx1"/>
                </a:solidFill>
                <a:latin typeface="+mn-ea"/>
              </a:rPr>
              <a:t>월</a:t>
            </a:r>
            <a:r>
              <a:rPr lang="en-US" altLang="ko-KR" sz="1200" b="1">
                <a:solidFill>
                  <a:schemeClr val="tx1"/>
                </a:solidFill>
                <a:latin typeface="+mn-ea"/>
              </a:rPr>
              <a:t>) + </a:t>
            </a:r>
            <a:r>
              <a:rPr lang="ko-KR" altLang="en-US" sz="1200" b="1">
                <a:solidFill>
                  <a:schemeClr val="tx1"/>
                </a:solidFill>
                <a:latin typeface="+mn-ea"/>
              </a:rPr>
              <a:t>일자</a:t>
            </a:r>
            <a:r>
              <a:rPr lang="en-US" altLang="ko-KR" sz="1200" b="1">
                <a:solidFill>
                  <a:schemeClr val="tx1"/>
                </a:solidFill>
                <a:latin typeface="+mn-ea"/>
              </a:rPr>
              <a:t>(dd) + “-” + 3</a:t>
            </a:r>
            <a:r>
              <a:rPr lang="ko-KR" altLang="en-US" sz="1200" b="1">
                <a:solidFill>
                  <a:schemeClr val="tx1"/>
                </a:solidFill>
                <a:latin typeface="+mn-ea"/>
              </a:rPr>
              <a:t>자리 순차번호</a:t>
            </a:r>
            <a:r>
              <a:rPr lang="en-US" altLang="ko-KR" sz="1200" b="1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tx1"/>
                </a:solidFill>
                <a:latin typeface="+mn-ea"/>
              </a:rPr>
              <a:t>일자기준</a:t>
            </a:r>
            <a:r>
              <a:rPr lang="en-US" altLang="ko-KR" sz="1200" b="1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1200" b="1">
                <a:solidFill>
                  <a:schemeClr val="tx1"/>
                </a:solidFill>
                <a:latin typeface="+mn-ea"/>
              </a:rPr>
              <a:t>       Ex) P1-22K31-001</a:t>
            </a:r>
            <a:endParaRPr lang="en-US" altLang="ko-KR" sz="1200">
              <a:solidFill>
                <a:schemeClr val="tx1"/>
              </a:solidFill>
              <a:latin typeface="+mj-ea"/>
            </a:endParaRPr>
          </a:p>
        </p:txBody>
      </p:sp>
      <p:sp>
        <p:nvSpPr>
          <p:cNvPr id="64" name="Card"/>
          <p:cNvSpPr/>
          <p:nvPr/>
        </p:nvSpPr>
        <p:spPr>
          <a:xfrm>
            <a:off x="3252699" y="2954539"/>
            <a:ext cx="4004557" cy="797627"/>
          </a:xfrm>
          <a:prstGeom prst="roundRect">
            <a:avLst>
              <a:gd name="adj" fmla="val 1433"/>
            </a:avLst>
          </a:prstGeom>
          <a:solidFill>
            <a:srgbClr val="FFFFCC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>
                <a:solidFill>
                  <a:schemeClr val="tx1"/>
                </a:solidFill>
                <a:latin typeface="+mj-ea"/>
              </a:rPr>
              <a:t>라인번호 </a:t>
            </a:r>
            <a:r>
              <a:rPr lang="en-US" altLang="ko-KR" sz="1200">
                <a:solidFill>
                  <a:schemeClr val="tx1"/>
                </a:solidFill>
                <a:latin typeface="+mj-ea"/>
              </a:rPr>
              <a:t>: 1</a:t>
            </a:r>
            <a:r>
              <a:rPr lang="ko-KR" altLang="en-US" sz="1200">
                <a:solidFill>
                  <a:schemeClr val="tx1"/>
                </a:solidFill>
                <a:latin typeface="+mj-ea"/>
              </a:rPr>
              <a:t>라인 </a:t>
            </a:r>
            <a:r>
              <a:rPr lang="en-US" altLang="ko-KR" sz="1200">
                <a:solidFill>
                  <a:schemeClr val="tx1"/>
                </a:solidFill>
                <a:latin typeface="+mj-ea"/>
              </a:rPr>
              <a:t>= 1, 2</a:t>
            </a:r>
            <a:r>
              <a:rPr lang="ko-KR" altLang="en-US" sz="1200">
                <a:solidFill>
                  <a:schemeClr val="tx1"/>
                </a:solidFill>
                <a:latin typeface="+mj-ea"/>
              </a:rPr>
              <a:t>라인 </a:t>
            </a:r>
            <a:r>
              <a:rPr lang="en-US" altLang="ko-KR" sz="1200">
                <a:solidFill>
                  <a:schemeClr val="tx1"/>
                </a:solidFill>
                <a:latin typeface="+mj-ea"/>
              </a:rPr>
              <a:t>= 2, 3</a:t>
            </a:r>
            <a:r>
              <a:rPr lang="ko-KR" altLang="en-US" sz="1200">
                <a:solidFill>
                  <a:schemeClr val="tx1"/>
                </a:solidFill>
                <a:latin typeface="+mj-ea"/>
              </a:rPr>
              <a:t>라인</a:t>
            </a:r>
            <a:r>
              <a:rPr lang="en-US" altLang="ko-KR" sz="1200">
                <a:solidFill>
                  <a:schemeClr val="tx1"/>
                </a:solidFill>
                <a:latin typeface="+mj-ea"/>
              </a:rPr>
              <a:t>=3, 5</a:t>
            </a:r>
            <a:r>
              <a:rPr lang="ko-KR" altLang="en-US" sz="1200">
                <a:solidFill>
                  <a:schemeClr val="tx1"/>
                </a:solidFill>
                <a:latin typeface="+mj-ea"/>
              </a:rPr>
              <a:t>라인</a:t>
            </a:r>
            <a:r>
              <a:rPr lang="en-US" altLang="ko-KR" sz="1200">
                <a:solidFill>
                  <a:schemeClr val="tx1"/>
                </a:solidFill>
                <a:latin typeface="+mj-ea"/>
              </a:rPr>
              <a:t>=5</a:t>
            </a:r>
          </a:p>
          <a:p>
            <a:r>
              <a:rPr lang="ko-KR" altLang="en-US" sz="1200">
                <a:solidFill>
                  <a:schemeClr val="tx1"/>
                </a:solidFill>
                <a:latin typeface="+mj-ea"/>
              </a:rPr>
              <a:t>월표시 </a:t>
            </a:r>
            <a:r>
              <a:rPr lang="en-US" altLang="ko-KR" sz="1200">
                <a:solidFill>
                  <a:schemeClr val="tx1"/>
                </a:solidFill>
                <a:latin typeface="+mj-ea"/>
              </a:rPr>
              <a:t>: 1</a:t>
            </a:r>
            <a:r>
              <a:rPr lang="ko-KR" altLang="en-US" sz="1200">
                <a:solidFill>
                  <a:schemeClr val="tx1"/>
                </a:solidFill>
                <a:latin typeface="+mj-ea"/>
              </a:rPr>
              <a:t>월 </a:t>
            </a:r>
            <a:r>
              <a:rPr lang="en-US" altLang="ko-KR" sz="1200">
                <a:solidFill>
                  <a:schemeClr val="tx1"/>
                </a:solidFill>
                <a:latin typeface="+mj-ea"/>
              </a:rPr>
              <a:t>= A, 2</a:t>
            </a:r>
            <a:r>
              <a:rPr lang="ko-KR" altLang="en-US" sz="1200">
                <a:solidFill>
                  <a:schemeClr val="tx1"/>
                </a:solidFill>
                <a:latin typeface="+mj-ea"/>
              </a:rPr>
              <a:t>월 </a:t>
            </a:r>
            <a:r>
              <a:rPr lang="en-US" altLang="ko-KR" sz="1200">
                <a:solidFill>
                  <a:schemeClr val="tx1"/>
                </a:solidFill>
                <a:latin typeface="+mj-ea"/>
              </a:rPr>
              <a:t>= B, 3</a:t>
            </a:r>
            <a:r>
              <a:rPr lang="ko-KR" altLang="en-US" sz="1200">
                <a:solidFill>
                  <a:schemeClr val="tx1"/>
                </a:solidFill>
                <a:latin typeface="+mj-ea"/>
              </a:rPr>
              <a:t>월 </a:t>
            </a:r>
            <a:r>
              <a:rPr lang="en-US" altLang="ko-KR" sz="1200">
                <a:solidFill>
                  <a:schemeClr val="tx1"/>
                </a:solidFill>
                <a:latin typeface="+mj-ea"/>
              </a:rPr>
              <a:t>= C, 4</a:t>
            </a:r>
            <a:r>
              <a:rPr lang="ko-KR" altLang="en-US" sz="1200">
                <a:solidFill>
                  <a:schemeClr val="tx1"/>
                </a:solidFill>
                <a:latin typeface="+mj-ea"/>
              </a:rPr>
              <a:t>월 </a:t>
            </a:r>
            <a:r>
              <a:rPr lang="en-US" altLang="ko-KR" sz="1200">
                <a:solidFill>
                  <a:schemeClr val="tx1"/>
                </a:solidFill>
                <a:latin typeface="+mj-ea"/>
              </a:rPr>
              <a:t>= D, ……</a:t>
            </a:r>
          </a:p>
        </p:txBody>
      </p:sp>
      <p:sp>
        <p:nvSpPr>
          <p:cNvPr id="65" name="Card"/>
          <p:cNvSpPr/>
          <p:nvPr/>
        </p:nvSpPr>
        <p:spPr>
          <a:xfrm>
            <a:off x="488504" y="4286271"/>
            <a:ext cx="6768752" cy="615351"/>
          </a:xfrm>
          <a:prstGeom prst="roundRect">
            <a:avLst>
              <a:gd name="adj" fmla="val 1433"/>
            </a:avLst>
          </a:prstGeom>
          <a:solidFill>
            <a:srgbClr val="FFFFCC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>
                <a:solidFill>
                  <a:srgbClr val="FF0000"/>
                </a:solidFill>
                <a:latin typeface="+mj-ea"/>
              </a:rPr>
              <a:t>알람조건</a:t>
            </a:r>
            <a:endParaRPr lang="en-US" altLang="ko-KR" sz="1200">
              <a:solidFill>
                <a:srgbClr val="FF0000"/>
              </a:solidFill>
              <a:latin typeface="+mj-ea"/>
            </a:endParaRPr>
          </a:p>
          <a:p>
            <a:r>
              <a:rPr lang="en-US" altLang="ko-KR" sz="1200" b="1">
                <a:solidFill>
                  <a:srgbClr val="FF0000"/>
                </a:solidFill>
                <a:latin typeface="+mj-ea"/>
              </a:rPr>
              <a:t>   - </a:t>
            </a:r>
            <a:r>
              <a:rPr lang="ko-KR" altLang="en-US" sz="1200" b="1">
                <a:solidFill>
                  <a:srgbClr val="FF0000"/>
                </a:solidFill>
                <a:latin typeface="+mj-ea"/>
              </a:rPr>
              <a:t>선택한 스켈프의 투입중량보다 실적 중량이 클 경우 </a:t>
            </a:r>
            <a:endParaRPr lang="en-US" altLang="ko-KR" sz="1200" b="1">
              <a:solidFill>
                <a:srgbClr val="FF0000"/>
              </a:solidFill>
              <a:latin typeface="+mj-ea"/>
            </a:endParaRPr>
          </a:p>
          <a:p>
            <a:r>
              <a:rPr lang="en-US" altLang="ko-KR" sz="1200" b="1">
                <a:solidFill>
                  <a:srgbClr val="FF0000"/>
                </a:solidFill>
                <a:latin typeface="+mj-ea"/>
              </a:rPr>
              <a:t>       “ </a:t>
            </a:r>
            <a:r>
              <a:rPr lang="ko-KR" altLang="en-US" sz="1200" b="1">
                <a:solidFill>
                  <a:srgbClr val="FF0000"/>
                </a:solidFill>
                <a:latin typeface="+mj-ea"/>
              </a:rPr>
              <a:t>스켈프의 투입중량보다 실적 중량이 커서 더 이상 발생할 수 없습니다</a:t>
            </a:r>
            <a:r>
              <a:rPr lang="en-US" altLang="ko-KR" sz="1200" b="1">
                <a:solidFill>
                  <a:srgbClr val="FF0000"/>
                </a:solidFill>
                <a:latin typeface="+mj-ea"/>
              </a:rPr>
              <a:t>.” </a:t>
            </a:r>
            <a:r>
              <a:rPr lang="ko-KR" altLang="en-US" sz="1200" b="1">
                <a:solidFill>
                  <a:srgbClr val="FF0000"/>
                </a:solidFill>
                <a:latin typeface="+mj-ea"/>
              </a:rPr>
              <a:t>메시지 출력 </a:t>
            </a:r>
            <a:endParaRPr lang="en-US" altLang="ko-KR" sz="1200" b="1">
              <a:solidFill>
                <a:srgbClr val="FF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82833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655467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168650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현장관리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도금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투입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포장 공정에 대한 작업지시 조회 및 실적을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9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단말기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포장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927159" y="917172"/>
            <a:ext cx="928041" cy="190308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작업지시 목록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그룹번호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생산의뢰번호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구분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중분류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관경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호칭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(A),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외경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길이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실제두께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속수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B/D,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낱본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합계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지시수량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실제중량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실제중량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(kg))</a:t>
            </a:r>
          </a:p>
        </p:txBody>
      </p:sp>
      <p:sp>
        <p:nvSpPr>
          <p:cNvPr id="10" name="Button"/>
          <p:cNvSpPr/>
          <p:nvPr/>
        </p:nvSpPr>
        <p:spPr>
          <a:xfrm>
            <a:off x="271693" y="1158514"/>
            <a:ext cx="576852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라인선택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99" y="1830927"/>
            <a:ext cx="4600893" cy="2451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작업지시 목록</a:t>
            </a:r>
          </a:p>
        </p:txBody>
      </p:sp>
      <p:sp>
        <p:nvSpPr>
          <p:cNvPr id="37" name="Panel"/>
          <p:cNvSpPr/>
          <p:nvPr/>
        </p:nvSpPr>
        <p:spPr>
          <a:xfrm>
            <a:off x="3250930" y="1835163"/>
            <a:ext cx="504056" cy="214069"/>
          </a:xfrm>
          <a:prstGeom prst="rect">
            <a:avLst/>
          </a:prstGeom>
          <a:solidFill>
            <a:srgbClr val="92D05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완료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Panel"/>
          <p:cNvSpPr/>
          <p:nvPr/>
        </p:nvSpPr>
        <p:spPr>
          <a:xfrm>
            <a:off x="3797520" y="1835163"/>
            <a:ext cx="504056" cy="214069"/>
          </a:xfrm>
          <a:prstGeom prst="rect">
            <a:avLst/>
          </a:prstGeom>
          <a:solidFill>
            <a:srgbClr val="FFFF0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진행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Panel"/>
          <p:cNvSpPr/>
          <p:nvPr/>
        </p:nvSpPr>
        <p:spPr>
          <a:xfrm>
            <a:off x="4344109" y="1835163"/>
            <a:ext cx="504056" cy="214069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확정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Button">
            <a:hlinkClick r:id="rId13" action="ppaction://hlinksldjump"/>
          </p:cNvPr>
          <p:cNvSpPr/>
          <p:nvPr/>
        </p:nvSpPr>
        <p:spPr>
          <a:xfrm>
            <a:off x="5745089" y="1167875"/>
            <a:ext cx="841296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부자재</a:t>
            </a:r>
            <a:endParaRPr lang="en-US" altLang="ko-KR" sz="120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소모량</a:t>
            </a:r>
            <a:r>
              <a:rPr lang="en-US" altLang="ko-KR" sz="12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altLang="ko-KR" sz="120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Card"/>
          <p:cNvSpPr/>
          <p:nvPr/>
        </p:nvSpPr>
        <p:spPr>
          <a:xfrm>
            <a:off x="920189" y="1167876"/>
            <a:ext cx="4638161" cy="278395"/>
          </a:xfrm>
          <a:prstGeom prst="roundRect">
            <a:avLst>
              <a:gd name="adj" fmla="val 1433"/>
            </a:avLst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2023-02-03</a:t>
            </a:r>
            <a:endParaRPr lang="en-US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7" name="Card"/>
          <p:cNvSpPr/>
          <p:nvPr/>
        </p:nvSpPr>
        <p:spPr>
          <a:xfrm>
            <a:off x="920189" y="1503757"/>
            <a:ext cx="4638161" cy="278395"/>
          </a:xfrm>
          <a:prstGeom prst="roundRect">
            <a:avLst>
              <a:gd name="adj" fmla="val 1433"/>
            </a:avLst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도금</a:t>
            </a:r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_1</a:t>
            </a:r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라인</a:t>
            </a:r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도금</a:t>
            </a:r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</a:t>
            </a:r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투입</a:t>
            </a:r>
            <a:endParaRPr lang="en-US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" name="Button"/>
          <p:cNvSpPr/>
          <p:nvPr/>
        </p:nvSpPr>
        <p:spPr>
          <a:xfrm>
            <a:off x="6669590" y="1158632"/>
            <a:ext cx="639305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부적합</a:t>
            </a:r>
            <a:endParaRPr lang="en-US" altLang="ko-KR" sz="120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현황</a:t>
            </a:r>
            <a:endParaRPr lang="en-US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3" name="Button"/>
          <p:cNvSpPr/>
          <p:nvPr/>
        </p:nvSpPr>
        <p:spPr>
          <a:xfrm>
            <a:off x="7392101" y="1158514"/>
            <a:ext cx="638045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비가동시작</a:t>
            </a:r>
            <a:endParaRPr lang="en-US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0" name="Button"/>
          <p:cNvSpPr/>
          <p:nvPr/>
        </p:nvSpPr>
        <p:spPr>
          <a:xfrm>
            <a:off x="8113352" y="1155890"/>
            <a:ext cx="591736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투입완료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0" name="Tooltip" descr="&lt;Tags&gt;&lt;SMARTRESIZEENABLED&gt;True&lt;/SMARTRESIZEENABLED&gt;&lt;SMARTRESIZEMINSIZE&gt;6,20&lt;/SMARTRESIZEMINSIZE&gt;&lt;/Tags&gt;"/>
          <p:cNvGrpSpPr/>
          <p:nvPr/>
        </p:nvGrpSpPr>
        <p:grpSpPr>
          <a:xfrm>
            <a:off x="6100573" y="832406"/>
            <a:ext cx="2593019" cy="273716"/>
            <a:chOff x="-1102581" y="1673165"/>
            <a:chExt cx="2593019" cy="273716"/>
          </a:xfrm>
        </p:grpSpPr>
        <p:sp>
          <p:nvSpPr>
            <p:cNvPr id="98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8"/>
              </p:custDataLst>
            </p:nvPr>
          </p:nvSpPr>
          <p:spPr>
            <a:xfrm>
              <a:off x="-1102581" y="1673165"/>
              <a:ext cx="2593019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선택한 생산의뢰건에 대하여 현재 공정 완료 처리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0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0099" y="2089828"/>
            <a:ext cx="4600893" cy="42915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4966720" y="1844824"/>
            <a:ext cx="3738368" cy="2521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투입 포장 </a:t>
            </a:r>
            <a:r>
              <a:rPr lang="en-US" altLang="ko-KR" sz="1000">
                <a:latin typeface="+mn-ea"/>
                <a:ea typeface="+mn-ea"/>
              </a:rPr>
              <a:t>Lot </a:t>
            </a:r>
            <a:r>
              <a:rPr lang="ko-KR" altLang="en-US" sz="1000">
                <a:latin typeface="+mn-ea"/>
                <a:ea typeface="+mn-ea"/>
              </a:rPr>
              <a:t>정보</a:t>
            </a:r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030025"/>
              </p:ext>
            </p:extLst>
          </p:nvPr>
        </p:nvGraphicFramePr>
        <p:xfrm>
          <a:off x="4912216" y="3126957"/>
          <a:ext cx="4289252" cy="1220181"/>
        </p:xfrm>
        <a:graphic>
          <a:graphicData uri="http://schemas.openxmlformats.org/drawingml/2006/table">
            <a:tbl>
              <a:tblPr/>
              <a:tblGrid>
                <a:gridCol w="327146">
                  <a:extLst>
                    <a:ext uri="{9D8B030D-6E8A-4147-A177-3AD203B41FA5}">
                      <a16:colId xmlns:a16="http://schemas.microsoft.com/office/drawing/2014/main" val="2073033824"/>
                    </a:ext>
                  </a:extLst>
                </a:gridCol>
                <a:gridCol w="327146">
                  <a:extLst>
                    <a:ext uri="{9D8B030D-6E8A-4147-A177-3AD203B41FA5}">
                      <a16:colId xmlns:a16="http://schemas.microsoft.com/office/drawing/2014/main" val="695890396"/>
                    </a:ext>
                  </a:extLst>
                </a:gridCol>
                <a:gridCol w="519280">
                  <a:extLst>
                    <a:ext uri="{9D8B030D-6E8A-4147-A177-3AD203B41FA5}">
                      <a16:colId xmlns:a16="http://schemas.microsoft.com/office/drawing/2014/main" val="3268616776"/>
                    </a:ext>
                  </a:extLst>
                </a:gridCol>
                <a:gridCol w="519280">
                  <a:extLst>
                    <a:ext uri="{9D8B030D-6E8A-4147-A177-3AD203B41FA5}">
                      <a16:colId xmlns:a16="http://schemas.microsoft.com/office/drawing/2014/main" val="872571005"/>
                    </a:ext>
                  </a:extLst>
                </a:gridCol>
                <a:gridCol w="519280">
                  <a:extLst>
                    <a:ext uri="{9D8B030D-6E8A-4147-A177-3AD203B41FA5}">
                      <a16:colId xmlns:a16="http://schemas.microsoft.com/office/drawing/2014/main" val="4116573419"/>
                    </a:ext>
                  </a:extLst>
                </a:gridCol>
                <a:gridCol w="519280">
                  <a:extLst>
                    <a:ext uri="{9D8B030D-6E8A-4147-A177-3AD203B41FA5}">
                      <a16:colId xmlns:a16="http://schemas.microsoft.com/office/drawing/2014/main" val="1583570736"/>
                    </a:ext>
                  </a:extLst>
                </a:gridCol>
                <a:gridCol w="519280">
                  <a:extLst>
                    <a:ext uri="{9D8B030D-6E8A-4147-A177-3AD203B41FA5}">
                      <a16:colId xmlns:a16="http://schemas.microsoft.com/office/drawing/2014/main" val="4128578313"/>
                    </a:ext>
                  </a:extLst>
                </a:gridCol>
                <a:gridCol w="519280">
                  <a:extLst>
                    <a:ext uri="{9D8B030D-6E8A-4147-A177-3AD203B41FA5}">
                      <a16:colId xmlns:a16="http://schemas.microsoft.com/office/drawing/2014/main" val="4052674484"/>
                    </a:ext>
                  </a:extLst>
                </a:gridCol>
                <a:gridCol w="519280">
                  <a:extLst>
                    <a:ext uri="{9D8B030D-6E8A-4147-A177-3AD203B41FA5}">
                      <a16:colId xmlns:a16="http://schemas.microsoft.com/office/drawing/2014/main" val="802518757"/>
                    </a:ext>
                  </a:extLst>
                </a:gridCol>
              </a:tblGrid>
              <a:tr h="2611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속본수량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B/D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낱본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42100"/>
                  </a:ext>
                </a:extLst>
              </a:tr>
              <a:tr h="302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283263"/>
                  </a:ext>
                </a:extLst>
              </a:tr>
              <a:tr h="302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67440"/>
                  </a:ext>
                </a:extLst>
              </a:tr>
              <a:tr h="302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519878"/>
                  </a:ext>
                </a:extLst>
              </a:tr>
            </a:tbl>
          </a:graphicData>
        </a:graphic>
      </p:graphicFrame>
      <p:grpSp>
        <p:nvGrpSpPr>
          <p:cNvPr id="8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5292989" y="4093437"/>
            <a:ext cx="279353" cy="212366"/>
            <a:chOff x="554563" y="2592239"/>
            <a:chExt cx="279353" cy="212366"/>
          </a:xfrm>
        </p:grpSpPr>
        <p:sp>
          <p:nvSpPr>
            <p:cNvPr id="91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5292989" y="3778430"/>
            <a:ext cx="279353" cy="212366"/>
            <a:chOff x="554563" y="2592239"/>
            <a:chExt cx="279353" cy="212366"/>
          </a:xfrm>
        </p:grpSpPr>
        <p:sp>
          <p:nvSpPr>
            <p:cNvPr id="95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5292989" y="3453829"/>
            <a:ext cx="279353" cy="212366"/>
            <a:chOff x="554563" y="2592239"/>
            <a:chExt cx="279353" cy="212366"/>
          </a:xfrm>
        </p:grpSpPr>
        <p:sp>
          <p:nvSpPr>
            <p:cNvPr id="104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5292989" y="3154131"/>
            <a:ext cx="279353" cy="212366"/>
            <a:chOff x="554563" y="2592239"/>
            <a:chExt cx="279353" cy="212366"/>
          </a:xfrm>
        </p:grpSpPr>
        <p:sp>
          <p:nvSpPr>
            <p:cNvPr id="108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4" name="Button">
            <a:hlinkClick r:id="rId15" action="ppaction://hlinksldjump"/>
          </p:cNvPr>
          <p:cNvSpPr/>
          <p:nvPr/>
        </p:nvSpPr>
        <p:spPr>
          <a:xfrm>
            <a:off x="4975126" y="2136494"/>
            <a:ext cx="835215" cy="600229"/>
          </a:xfrm>
          <a:prstGeom prst="roundRect">
            <a:avLst>
              <a:gd name="adj" fmla="val 5000"/>
            </a:avLst>
          </a:prstGeom>
          <a:solidFill>
            <a:schemeClr val="bg1">
              <a:lumMod val="50000"/>
            </a:schemeClr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포장</a:t>
            </a:r>
            <a:r>
              <a:rPr lang="en-US" altLang="ko-KR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Lot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5" name="Panel"/>
          <p:cNvSpPr/>
          <p:nvPr/>
        </p:nvSpPr>
        <p:spPr>
          <a:xfrm>
            <a:off x="5896069" y="2124362"/>
            <a:ext cx="1163361" cy="585187"/>
          </a:xfrm>
          <a:prstGeom prst="rect">
            <a:avLst/>
          </a:prstGeom>
          <a:solidFill>
            <a:srgbClr val="FFFF0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" name="Button">
            <a:hlinkClick r:id="rId15" action="ppaction://hlinksldjump"/>
          </p:cNvPr>
          <p:cNvSpPr/>
          <p:nvPr/>
        </p:nvSpPr>
        <p:spPr>
          <a:xfrm>
            <a:off x="8047970" y="2109320"/>
            <a:ext cx="664840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투입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7" name="Labeled Field"/>
          <p:cNvGrpSpPr/>
          <p:nvPr/>
        </p:nvGrpSpPr>
        <p:grpSpPr>
          <a:xfrm>
            <a:off x="4664968" y="2809574"/>
            <a:ext cx="1532998" cy="256509"/>
            <a:chOff x="792827" y="2032077"/>
            <a:chExt cx="1439055" cy="256509"/>
          </a:xfrm>
          <a:solidFill>
            <a:schemeClr val="bg1"/>
          </a:solidFill>
        </p:grpSpPr>
        <p:sp>
          <p:nvSpPr>
            <p:cNvPr id="118" name="Text Box"/>
            <p:cNvSpPr/>
            <p:nvPr/>
          </p:nvSpPr>
          <p:spPr>
            <a:xfrm>
              <a:off x="1652073" y="2032077"/>
              <a:ext cx="579809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지시수량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1" name="Labeled Field"/>
          <p:cNvGrpSpPr/>
          <p:nvPr/>
        </p:nvGrpSpPr>
        <p:grpSpPr>
          <a:xfrm>
            <a:off x="6033120" y="2804768"/>
            <a:ext cx="1532998" cy="256509"/>
            <a:chOff x="792827" y="2032077"/>
            <a:chExt cx="1439055" cy="256509"/>
          </a:xfrm>
          <a:solidFill>
            <a:schemeClr val="bg1"/>
          </a:solidFill>
        </p:grpSpPr>
        <p:sp>
          <p:nvSpPr>
            <p:cNvPr id="122" name="Text Box"/>
            <p:cNvSpPr/>
            <p:nvPr/>
          </p:nvSpPr>
          <p:spPr>
            <a:xfrm>
              <a:off x="1652073" y="2032077"/>
              <a:ext cx="579809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3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실적수량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4" name="Button">
            <a:hlinkClick r:id="rId15" action="ppaction://hlinksldjump"/>
          </p:cNvPr>
          <p:cNvSpPr/>
          <p:nvPr/>
        </p:nvSpPr>
        <p:spPr>
          <a:xfrm>
            <a:off x="7357278" y="2109320"/>
            <a:ext cx="664840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재고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5" name="Tooltip" descr="&lt;Tags&gt;&lt;SMARTRESIZEENABLED&gt;True&lt;/SMARTRESIZEENABLED&gt;&lt;SMARTRESIZEMINSIZE&gt;6,20&lt;/SMARTRESIZEMINSIZE&gt;&lt;/Tags&gt;"/>
          <p:cNvGrpSpPr/>
          <p:nvPr/>
        </p:nvGrpSpPr>
        <p:grpSpPr>
          <a:xfrm>
            <a:off x="7299046" y="1844342"/>
            <a:ext cx="824791" cy="273716"/>
            <a:chOff x="900136" y="1673165"/>
            <a:chExt cx="824791" cy="273716"/>
          </a:xfrm>
        </p:grpSpPr>
        <p:sp>
          <p:nvSpPr>
            <p:cNvPr id="126" name="Box" descr="&lt;Tags&gt;&lt;SMARTRESIZEANCHORS&gt;None,Absolute,Absolute,Absolute&lt;/SMARTRESIZEANCHORS&gt;&lt;/Tags&gt;"/>
            <p:cNvSpPr/>
            <p:nvPr/>
          </p:nvSpPr>
          <p:spPr>
            <a:xfrm>
              <a:off x="900136" y="1673165"/>
              <a:ext cx="824791" cy="207026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재고선택 팝업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28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Card"/>
          <p:cNvSpPr/>
          <p:nvPr/>
        </p:nvSpPr>
        <p:spPr>
          <a:xfrm>
            <a:off x="4922565" y="5003386"/>
            <a:ext cx="3255081" cy="1425551"/>
          </a:xfrm>
          <a:prstGeom prst="roundRect">
            <a:avLst>
              <a:gd name="adj" fmla="val 1433"/>
            </a:avLst>
          </a:prstGeom>
          <a:solidFill>
            <a:srgbClr val="FFFFCC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ko-KR" altLang="en-US" sz="1200">
                <a:solidFill>
                  <a:schemeClr val="tx1"/>
                </a:solidFill>
                <a:cs typeface="Segoe UI" panose="020B0502040204020203" pitchFamily="34" charset="0"/>
              </a:rPr>
              <a:t>스캔한 포장 </a:t>
            </a:r>
            <a:r>
              <a:rPr lang="en-US" altLang="ko-KR" sz="1200">
                <a:solidFill>
                  <a:schemeClr val="tx1"/>
                </a:solidFill>
                <a:cs typeface="Segoe UI" panose="020B0502040204020203" pitchFamily="34" charset="0"/>
              </a:rPr>
              <a:t>Lot</a:t>
            </a:r>
            <a:r>
              <a:rPr lang="ko-KR" altLang="en-US" sz="1200">
                <a:solidFill>
                  <a:schemeClr val="tx1"/>
                </a:solidFill>
                <a:cs typeface="Segoe UI" panose="020B0502040204020203" pitchFamily="34" charset="0"/>
              </a:rPr>
              <a:t>는 도금라인에 투입처리 됨</a:t>
            </a:r>
            <a:endParaRPr lang="en-US" altLang="ko-KR" sz="1200">
              <a:solidFill>
                <a:schemeClr val="tx1"/>
              </a:solidFill>
              <a:cs typeface="Segoe UI" panose="020B0502040204020203" pitchFamily="34" charset="0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cs typeface="Segoe UI" panose="020B0502040204020203" pitchFamily="34" charset="0"/>
              </a:rPr>
              <a:t>투입된 포장 </a:t>
            </a:r>
            <a:r>
              <a:rPr lang="en-US" altLang="ko-KR" sz="1200">
                <a:solidFill>
                  <a:schemeClr val="tx1"/>
                </a:solidFill>
                <a:cs typeface="Segoe UI" panose="020B0502040204020203" pitchFamily="34" charset="0"/>
              </a:rPr>
              <a:t>Lot</a:t>
            </a:r>
            <a:r>
              <a:rPr lang="ko-KR" altLang="en-US" sz="1200">
                <a:solidFill>
                  <a:schemeClr val="tx1"/>
                </a:solidFill>
                <a:cs typeface="Segoe UI" panose="020B0502040204020203" pitchFamily="34" charset="0"/>
              </a:rPr>
              <a:t>는 재고에서 빠짐</a:t>
            </a:r>
            <a:endParaRPr lang="en-US" altLang="ko-KR" sz="1200">
              <a:solidFill>
                <a:schemeClr val="tx1"/>
              </a:solidFill>
              <a:cs typeface="Segoe UI" panose="020B0502040204020203" pitchFamily="34" charset="0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/>
                </a:solidFill>
                <a:cs typeface="Segoe UI" panose="020B0502040204020203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Segoe UI" panose="020B0502040204020203" pitchFamily="34" charset="0"/>
              </a:rPr>
              <a:t>포장 </a:t>
            </a:r>
            <a:r>
              <a:rPr lang="en-US" altLang="ko-KR" sz="1200">
                <a:solidFill>
                  <a:schemeClr val="tx1"/>
                </a:solidFill>
                <a:cs typeface="Segoe UI" panose="020B0502040204020203" pitchFamily="34" charset="0"/>
              </a:rPr>
              <a:t>Lot</a:t>
            </a:r>
            <a:r>
              <a:rPr lang="ko-KR" altLang="en-US" sz="1200">
                <a:solidFill>
                  <a:schemeClr val="tx1"/>
                </a:solidFill>
                <a:cs typeface="Segoe UI" panose="020B0502040204020203" pitchFamily="34" charset="0"/>
              </a:rPr>
              <a:t>별 투입 수량은 수정 가능하며 </a:t>
            </a:r>
            <a:r>
              <a:rPr lang="en-US" altLang="ko-KR" sz="1200">
                <a:solidFill>
                  <a:schemeClr val="tx1"/>
                </a:solidFill>
                <a:cs typeface="Segoe UI" panose="020B0502040204020203" pitchFamily="34" charset="0"/>
              </a:rPr>
              <a:t>B/D </a:t>
            </a:r>
            <a:r>
              <a:rPr lang="ko-KR" altLang="en-US" sz="1200">
                <a:solidFill>
                  <a:schemeClr val="tx1"/>
                </a:solidFill>
                <a:cs typeface="Segoe UI" panose="020B0502040204020203" pitchFamily="34" charset="0"/>
              </a:rPr>
              <a:t>포장 </a:t>
            </a:r>
            <a:r>
              <a:rPr lang="en-US" altLang="ko-KR" sz="1200">
                <a:solidFill>
                  <a:schemeClr val="tx1"/>
                </a:solidFill>
                <a:cs typeface="Segoe UI" panose="020B0502040204020203" pitchFamily="34" charset="0"/>
              </a:rPr>
              <a:t>Lot</a:t>
            </a:r>
            <a:r>
              <a:rPr lang="ko-KR" altLang="en-US" sz="1200">
                <a:solidFill>
                  <a:schemeClr val="tx1"/>
                </a:solidFill>
                <a:cs typeface="Segoe UI" panose="020B0502040204020203" pitchFamily="34" charset="0"/>
              </a:rPr>
              <a:t>의 수량을 수정할 경우 낱본으로 업데이트 됨</a:t>
            </a:r>
            <a:endParaRPr lang="en-US" altLang="ko-KR" sz="1200">
              <a:solidFill>
                <a:schemeClr val="tx1"/>
              </a:solidFill>
            </a:endParaRPr>
          </a:p>
        </p:txBody>
      </p:sp>
      <p:grpSp>
        <p:nvGrpSpPr>
          <p:cNvPr id="130" name="Tooltip" descr="&lt;SmartSettings&gt;&lt;SmartResize enabled=&quot;True&quot; minWidth=&quot;6&quot; minHeight=&quot;2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7867238" y="4347138"/>
            <a:ext cx="1287684" cy="421592"/>
            <a:chOff x="3539017" y="1149496"/>
            <a:chExt cx="1287684" cy="421592"/>
          </a:xfrm>
          <a:solidFill>
            <a:srgbClr val="FFFFFF"/>
          </a:solidFill>
        </p:grpSpPr>
        <p:sp>
          <p:nvSpPr>
            <p:cNvPr id="131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7"/>
              </p:custDataLst>
            </p:nvPr>
          </p:nvSpPr>
          <p:spPr>
            <a:xfrm>
              <a:off x="3539017" y="1216186"/>
              <a:ext cx="1287684" cy="354902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 Default 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낱본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Default 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낱본수량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33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Play"/>
          <p:cNvSpPr>
            <a:spLocks noChangeAspect="1" noEditPoints="1"/>
          </p:cNvSpPr>
          <p:nvPr/>
        </p:nvSpPr>
        <p:spPr bwMode="auto">
          <a:xfrm flipH="1">
            <a:off x="920552" y="1208565"/>
            <a:ext cx="123408" cy="204211"/>
          </a:xfrm>
          <a:custGeom>
            <a:avLst/>
            <a:gdLst>
              <a:gd name="T0" fmla="*/ 0 w 267"/>
              <a:gd name="T1" fmla="*/ 0 h 313"/>
              <a:gd name="T2" fmla="*/ 0 w 267"/>
              <a:gd name="T3" fmla="*/ 313 h 313"/>
              <a:gd name="T4" fmla="*/ 267 w 267"/>
              <a:gd name="T5" fmla="*/ 156 h 313"/>
              <a:gd name="T6" fmla="*/ 0 w 267"/>
              <a:gd name="T7" fmla="*/ 0 h 313"/>
              <a:gd name="T8" fmla="*/ 27 w 267"/>
              <a:gd name="T9" fmla="*/ 46 h 313"/>
              <a:gd name="T10" fmla="*/ 214 w 267"/>
              <a:gd name="T11" fmla="*/ 156 h 313"/>
              <a:gd name="T12" fmla="*/ 27 w 267"/>
              <a:gd name="T13" fmla="*/ 266 h 313"/>
              <a:gd name="T14" fmla="*/ 27 w 267"/>
              <a:gd name="T15" fmla="*/ 4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7" h="313">
                <a:moveTo>
                  <a:pt x="0" y="0"/>
                </a:moveTo>
                <a:lnTo>
                  <a:pt x="0" y="313"/>
                </a:lnTo>
                <a:cubicBezTo>
                  <a:pt x="89" y="261"/>
                  <a:pt x="178" y="209"/>
                  <a:pt x="267" y="156"/>
                </a:cubicBezTo>
                <a:lnTo>
                  <a:pt x="0" y="0"/>
                </a:lnTo>
                <a:close/>
                <a:moveTo>
                  <a:pt x="27" y="46"/>
                </a:moveTo>
                <a:lnTo>
                  <a:pt x="214" y="156"/>
                </a:lnTo>
                <a:lnTo>
                  <a:pt x="27" y="266"/>
                </a:lnTo>
                <a:lnTo>
                  <a:pt x="27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Play"/>
          <p:cNvSpPr>
            <a:spLocks noChangeAspect="1" noEditPoints="1"/>
          </p:cNvSpPr>
          <p:nvPr/>
        </p:nvSpPr>
        <p:spPr bwMode="auto">
          <a:xfrm>
            <a:off x="5457056" y="1208565"/>
            <a:ext cx="97792" cy="204211"/>
          </a:xfrm>
          <a:custGeom>
            <a:avLst/>
            <a:gdLst>
              <a:gd name="T0" fmla="*/ 0 w 267"/>
              <a:gd name="T1" fmla="*/ 0 h 313"/>
              <a:gd name="T2" fmla="*/ 0 w 267"/>
              <a:gd name="T3" fmla="*/ 313 h 313"/>
              <a:gd name="T4" fmla="*/ 267 w 267"/>
              <a:gd name="T5" fmla="*/ 156 h 313"/>
              <a:gd name="T6" fmla="*/ 0 w 267"/>
              <a:gd name="T7" fmla="*/ 0 h 313"/>
              <a:gd name="T8" fmla="*/ 27 w 267"/>
              <a:gd name="T9" fmla="*/ 46 h 313"/>
              <a:gd name="T10" fmla="*/ 214 w 267"/>
              <a:gd name="T11" fmla="*/ 156 h 313"/>
              <a:gd name="T12" fmla="*/ 27 w 267"/>
              <a:gd name="T13" fmla="*/ 266 h 313"/>
              <a:gd name="T14" fmla="*/ 27 w 267"/>
              <a:gd name="T15" fmla="*/ 4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7" h="313">
                <a:moveTo>
                  <a:pt x="0" y="0"/>
                </a:moveTo>
                <a:lnTo>
                  <a:pt x="0" y="313"/>
                </a:lnTo>
                <a:cubicBezTo>
                  <a:pt x="89" y="261"/>
                  <a:pt x="178" y="209"/>
                  <a:pt x="267" y="156"/>
                </a:cubicBezTo>
                <a:lnTo>
                  <a:pt x="0" y="0"/>
                </a:lnTo>
                <a:close/>
                <a:moveTo>
                  <a:pt x="27" y="46"/>
                </a:moveTo>
                <a:lnTo>
                  <a:pt x="214" y="156"/>
                </a:lnTo>
                <a:lnTo>
                  <a:pt x="27" y="266"/>
                </a:lnTo>
                <a:lnTo>
                  <a:pt x="27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034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655467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906091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현장관리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도금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투입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 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부자재소모량 등록 팝업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도금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투입 공정에서 자재 투입에 대한 정보를 입력한다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2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단말기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포장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686513"/>
              </p:ext>
            </p:extLst>
          </p:nvPr>
        </p:nvGraphicFramePr>
        <p:xfrm>
          <a:off x="416496" y="1248999"/>
          <a:ext cx="8352928" cy="1168920"/>
        </p:xfrm>
        <a:graphic>
          <a:graphicData uri="http://schemas.openxmlformats.org/drawingml/2006/table">
            <a:tbl>
              <a:tblPr/>
              <a:tblGrid>
                <a:gridCol w="724840">
                  <a:extLst>
                    <a:ext uri="{9D8B030D-6E8A-4147-A177-3AD203B41FA5}">
                      <a16:colId xmlns:a16="http://schemas.microsoft.com/office/drawing/2014/main" val="2073033824"/>
                    </a:ext>
                  </a:extLst>
                </a:gridCol>
                <a:gridCol w="724840">
                  <a:extLst>
                    <a:ext uri="{9D8B030D-6E8A-4147-A177-3AD203B41FA5}">
                      <a16:colId xmlns:a16="http://schemas.microsoft.com/office/drawing/2014/main" val="695890396"/>
                    </a:ext>
                  </a:extLst>
                </a:gridCol>
                <a:gridCol w="1150541">
                  <a:extLst>
                    <a:ext uri="{9D8B030D-6E8A-4147-A177-3AD203B41FA5}">
                      <a16:colId xmlns:a16="http://schemas.microsoft.com/office/drawing/2014/main" val="3268616776"/>
                    </a:ext>
                  </a:extLst>
                </a:gridCol>
                <a:gridCol w="1150541">
                  <a:extLst>
                    <a:ext uri="{9D8B030D-6E8A-4147-A177-3AD203B41FA5}">
                      <a16:colId xmlns:a16="http://schemas.microsoft.com/office/drawing/2014/main" val="872571005"/>
                    </a:ext>
                  </a:extLst>
                </a:gridCol>
                <a:gridCol w="575271">
                  <a:extLst>
                    <a:ext uri="{9D8B030D-6E8A-4147-A177-3AD203B41FA5}">
                      <a16:colId xmlns:a16="http://schemas.microsoft.com/office/drawing/2014/main" val="4116573419"/>
                    </a:ext>
                  </a:extLst>
                </a:gridCol>
                <a:gridCol w="575271">
                  <a:extLst>
                    <a:ext uri="{9D8B030D-6E8A-4147-A177-3AD203B41FA5}">
                      <a16:colId xmlns:a16="http://schemas.microsoft.com/office/drawing/2014/main" val="1583570736"/>
                    </a:ext>
                  </a:extLst>
                </a:gridCol>
                <a:gridCol w="575271">
                  <a:extLst>
                    <a:ext uri="{9D8B030D-6E8A-4147-A177-3AD203B41FA5}">
                      <a16:colId xmlns:a16="http://schemas.microsoft.com/office/drawing/2014/main" val="3955541783"/>
                    </a:ext>
                  </a:extLst>
                </a:gridCol>
                <a:gridCol w="575271">
                  <a:extLst>
                    <a:ext uri="{9D8B030D-6E8A-4147-A177-3AD203B41FA5}">
                      <a16:colId xmlns:a16="http://schemas.microsoft.com/office/drawing/2014/main" val="3855566252"/>
                    </a:ext>
                  </a:extLst>
                </a:gridCol>
                <a:gridCol w="1150541">
                  <a:extLst>
                    <a:ext uri="{9D8B030D-6E8A-4147-A177-3AD203B41FA5}">
                      <a16:colId xmlns:a16="http://schemas.microsoft.com/office/drawing/2014/main" val="4128578313"/>
                    </a:ext>
                  </a:extLst>
                </a:gridCol>
                <a:gridCol w="1150541">
                  <a:extLst>
                    <a:ext uri="{9D8B030D-6E8A-4147-A177-3AD203B41FA5}">
                      <a16:colId xmlns:a16="http://schemas.microsoft.com/office/drawing/2014/main" val="4052674484"/>
                    </a:ext>
                  </a:extLst>
                </a:gridCol>
              </a:tblGrid>
              <a:tr h="2611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품목코드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품목명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재고량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(Ton)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투입량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(Ton)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42100"/>
                  </a:ext>
                </a:extLst>
              </a:tr>
              <a:tr h="302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283263"/>
                  </a:ext>
                </a:extLst>
              </a:tr>
              <a:tr h="302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567440"/>
                  </a:ext>
                </a:extLst>
              </a:tr>
              <a:tr h="302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519878"/>
                  </a:ext>
                </a:extLst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923319"/>
              </p:ext>
            </p:extLst>
          </p:nvPr>
        </p:nvGraphicFramePr>
        <p:xfrm>
          <a:off x="416496" y="4437112"/>
          <a:ext cx="7202387" cy="1168920"/>
        </p:xfrm>
        <a:graphic>
          <a:graphicData uri="http://schemas.openxmlformats.org/drawingml/2006/table">
            <a:tbl>
              <a:tblPr/>
              <a:tblGrid>
                <a:gridCol w="724840">
                  <a:extLst>
                    <a:ext uri="{9D8B030D-6E8A-4147-A177-3AD203B41FA5}">
                      <a16:colId xmlns:a16="http://schemas.microsoft.com/office/drawing/2014/main" val="2073033824"/>
                    </a:ext>
                  </a:extLst>
                </a:gridCol>
                <a:gridCol w="724840">
                  <a:extLst>
                    <a:ext uri="{9D8B030D-6E8A-4147-A177-3AD203B41FA5}">
                      <a16:colId xmlns:a16="http://schemas.microsoft.com/office/drawing/2014/main" val="695890396"/>
                    </a:ext>
                  </a:extLst>
                </a:gridCol>
                <a:gridCol w="1150541">
                  <a:extLst>
                    <a:ext uri="{9D8B030D-6E8A-4147-A177-3AD203B41FA5}">
                      <a16:colId xmlns:a16="http://schemas.microsoft.com/office/drawing/2014/main" val="3268616776"/>
                    </a:ext>
                  </a:extLst>
                </a:gridCol>
                <a:gridCol w="575271">
                  <a:extLst>
                    <a:ext uri="{9D8B030D-6E8A-4147-A177-3AD203B41FA5}">
                      <a16:colId xmlns:a16="http://schemas.microsoft.com/office/drawing/2014/main" val="4116573419"/>
                    </a:ext>
                  </a:extLst>
                </a:gridCol>
                <a:gridCol w="575271">
                  <a:extLst>
                    <a:ext uri="{9D8B030D-6E8A-4147-A177-3AD203B41FA5}">
                      <a16:colId xmlns:a16="http://schemas.microsoft.com/office/drawing/2014/main" val="1583570736"/>
                    </a:ext>
                  </a:extLst>
                </a:gridCol>
                <a:gridCol w="575271">
                  <a:extLst>
                    <a:ext uri="{9D8B030D-6E8A-4147-A177-3AD203B41FA5}">
                      <a16:colId xmlns:a16="http://schemas.microsoft.com/office/drawing/2014/main" val="3955541783"/>
                    </a:ext>
                  </a:extLst>
                </a:gridCol>
                <a:gridCol w="575271">
                  <a:extLst>
                    <a:ext uri="{9D8B030D-6E8A-4147-A177-3AD203B41FA5}">
                      <a16:colId xmlns:a16="http://schemas.microsoft.com/office/drawing/2014/main" val="3855566252"/>
                    </a:ext>
                  </a:extLst>
                </a:gridCol>
                <a:gridCol w="1150541">
                  <a:extLst>
                    <a:ext uri="{9D8B030D-6E8A-4147-A177-3AD203B41FA5}">
                      <a16:colId xmlns:a16="http://schemas.microsoft.com/office/drawing/2014/main" val="4128578313"/>
                    </a:ext>
                  </a:extLst>
                </a:gridCol>
                <a:gridCol w="1150541">
                  <a:extLst>
                    <a:ext uri="{9D8B030D-6E8A-4147-A177-3AD203B41FA5}">
                      <a16:colId xmlns:a16="http://schemas.microsoft.com/office/drawing/2014/main" val="4052674484"/>
                    </a:ext>
                  </a:extLst>
                </a:gridCol>
              </a:tblGrid>
              <a:tr h="2611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등록일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등록자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재고량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(Ton)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투입량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(Ton)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42100"/>
                  </a:ext>
                </a:extLst>
              </a:tr>
              <a:tr h="302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283263"/>
                  </a:ext>
                </a:extLst>
              </a:tr>
              <a:tr h="302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567440"/>
                  </a:ext>
                </a:extLst>
              </a:tr>
              <a:tr h="302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519878"/>
                  </a:ext>
                </a:extLst>
              </a:tr>
            </a:tbl>
          </a:graphicData>
        </a:graphic>
      </p:graphicFrame>
      <p:sp>
        <p:nvSpPr>
          <p:cNvPr id="66" name="직사각형 65"/>
          <p:cNvSpPr/>
          <p:nvPr/>
        </p:nvSpPr>
        <p:spPr>
          <a:xfrm>
            <a:off x="992560" y="2928388"/>
            <a:ext cx="6908944" cy="861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화면 정의 필요</a:t>
            </a:r>
            <a:endParaRPr lang="en-US" altLang="ko-KR"/>
          </a:p>
          <a:p>
            <a:pPr algn="ctr"/>
            <a:r>
              <a:rPr lang="en-US" altLang="ko-KR"/>
              <a:t>-</a:t>
            </a:r>
            <a:r>
              <a:rPr lang="ko-KR" altLang="en-US"/>
              <a:t>도금 투입 일지 재 확인 후 정리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302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655467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07039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현장관리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도금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포장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포장 공정에 대한 작업지시 조회 및 실적을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9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단말기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도금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포장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927159" y="917172"/>
            <a:ext cx="928041" cy="190308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작업지시 목록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그룹번호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생산의뢰번호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구분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중분류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관경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호칭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(A),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외경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길이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실제두께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속수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B/D,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낱본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합계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지시수량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실제중량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본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실제중량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(kg))</a:t>
            </a:r>
          </a:p>
        </p:txBody>
      </p:sp>
      <p:sp>
        <p:nvSpPr>
          <p:cNvPr id="10" name="Button"/>
          <p:cNvSpPr/>
          <p:nvPr/>
        </p:nvSpPr>
        <p:spPr>
          <a:xfrm>
            <a:off x="271693" y="948202"/>
            <a:ext cx="576852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라인선택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99" y="1830927"/>
            <a:ext cx="4600893" cy="2451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작업지시 목록</a:t>
            </a:r>
          </a:p>
        </p:txBody>
      </p:sp>
      <p:sp>
        <p:nvSpPr>
          <p:cNvPr id="37" name="Panel"/>
          <p:cNvSpPr/>
          <p:nvPr/>
        </p:nvSpPr>
        <p:spPr>
          <a:xfrm>
            <a:off x="3250930" y="1835163"/>
            <a:ext cx="504056" cy="214069"/>
          </a:xfrm>
          <a:prstGeom prst="rect">
            <a:avLst/>
          </a:prstGeom>
          <a:solidFill>
            <a:srgbClr val="92D05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완료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Panel"/>
          <p:cNvSpPr/>
          <p:nvPr/>
        </p:nvSpPr>
        <p:spPr>
          <a:xfrm>
            <a:off x="3797520" y="1835163"/>
            <a:ext cx="504056" cy="214069"/>
          </a:xfrm>
          <a:prstGeom prst="rect">
            <a:avLst/>
          </a:prstGeom>
          <a:solidFill>
            <a:srgbClr val="FFFF0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진행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Panel"/>
          <p:cNvSpPr/>
          <p:nvPr/>
        </p:nvSpPr>
        <p:spPr>
          <a:xfrm>
            <a:off x="4344109" y="1835163"/>
            <a:ext cx="504056" cy="214069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확정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Button">
            <a:hlinkClick r:id="rId13" action="ppaction://hlinksldjump"/>
          </p:cNvPr>
          <p:cNvSpPr/>
          <p:nvPr/>
        </p:nvSpPr>
        <p:spPr>
          <a:xfrm>
            <a:off x="4583816" y="957564"/>
            <a:ext cx="664840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라벨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재발행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Button">
            <a:hlinkClick r:id="rId14" action="ppaction://hlinksldjump"/>
          </p:cNvPr>
          <p:cNvSpPr/>
          <p:nvPr/>
        </p:nvSpPr>
        <p:spPr>
          <a:xfrm>
            <a:off x="5478493" y="957563"/>
            <a:ext cx="667997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부적합</a:t>
            </a:r>
            <a:endParaRPr lang="en-US" altLang="ko-KR" sz="120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Card"/>
          <p:cNvSpPr/>
          <p:nvPr/>
        </p:nvSpPr>
        <p:spPr>
          <a:xfrm>
            <a:off x="920189" y="957564"/>
            <a:ext cx="3577899" cy="278395"/>
          </a:xfrm>
          <a:prstGeom prst="roundRect">
            <a:avLst>
              <a:gd name="adj" fmla="val 1433"/>
            </a:avLst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2023-02-03</a:t>
            </a:r>
            <a:endParaRPr lang="en-US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7" name="Card"/>
          <p:cNvSpPr/>
          <p:nvPr/>
        </p:nvSpPr>
        <p:spPr>
          <a:xfrm>
            <a:off x="920189" y="1293445"/>
            <a:ext cx="3577899" cy="278395"/>
          </a:xfrm>
          <a:prstGeom prst="roundRect">
            <a:avLst>
              <a:gd name="adj" fmla="val 1433"/>
            </a:avLst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도금</a:t>
            </a:r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_1</a:t>
            </a:r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라인</a:t>
            </a:r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도금</a:t>
            </a:r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</a:t>
            </a:r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포장</a:t>
            </a:r>
            <a:endParaRPr lang="en-US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" name="Button"/>
          <p:cNvSpPr/>
          <p:nvPr/>
        </p:nvSpPr>
        <p:spPr>
          <a:xfrm>
            <a:off x="6376327" y="948320"/>
            <a:ext cx="639305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부적합</a:t>
            </a:r>
            <a:endParaRPr lang="en-US" altLang="ko-KR" sz="120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현황</a:t>
            </a:r>
            <a:endParaRPr lang="en-US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3" name="Button"/>
          <p:cNvSpPr/>
          <p:nvPr/>
        </p:nvSpPr>
        <p:spPr>
          <a:xfrm>
            <a:off x="7245469" y="948202"/>
            <a:ext cx="638045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비가동시작</a:t>
            </a:r>
            <a:endParaRPr lang="en-US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0" name="Button"/>
          <p:cNvSpPr/>
          <p:nvPr/>
        </p:nvSpPr>
        <p:spPr>
          <a:xfrm>
            <a:off x="8113352" y="945578"/>
            <a:ext cx="591736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공정완료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0" name="Tooltip" descr="&lt;SmartSettings&gt;&lt;SmartResize enabled=&quot;True&quot; minWidth=&quot;6&quot; minHeight=&quot;2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6100573" y="832406"/>
            <a:ext cx="2593019" cy="273716"/>
            <a:chOff x="-1102581" y="1673165"/>
            <a:chExt cx="2593019" cy="273716"/>
          </a:xfrm>
        </p:grpSpPr>
        <p:sp>
          <p:nvSpPr>
            <p:cNvPr id="98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8"/>
              </p:custDataLst>
            </p:nvPr>
          </p:nvSpPr>
          <p:spPr>
            <a:xfrm>
              <a:off x="-1102581" y="1673165"/>
              <a:ext cx="2593019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선택한 생산의뢰건에 대하여 현재 공정 완료 처리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0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0099" y="2089828"/>
            <a:ext cx="4600893" cy="4291500"/>
          </a:xfrm>
          <a:prstGeom prst="rect">
            <a:avLst/>
          </a:prstGeom>
        </p:spPr>
      </p:pic>
      <p:sp>
        <p:nvSpPr>
          <p:cNvPr id="138" name="TextBox 137"/>
          <p:cNvSpPr txBox="1"/>
          <p:nvPr/>
        </p:nvSpPr>
        <p:spPr>
          <a:xfrm>
            <a:off x="4972111" y="1839567"/>
            <a:ext cx="3732977" cy="2451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투입 포장 </a:t>
            </a:r>
            <a:r>
              <a:rPr lang="en-US" altLang="ko-KR" sz="1000">
                <a:latin typeface="+mn-ea"/>
                <a:ea typeface="+mn-ea"/>
              </a:rPr>
              <a:t>Lot</a:t>
            </a:r>
            <a:r>
              <a:rPr lang="ko-KR" altLang="en-US" sz="1000">
                <a:latin typeface="+mn-ea"/>
                <a:ea typeface="+mn-ea"/>
              </a:rPr>
              <a:t> 정보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895379" y="5013177"/>
          <a:ext cx="3946052" cy="1220181"/>
        </p:xfrm>
        <a:graphic>
          <a:graphicData uri="http://schemas.openxmlformats.org/drawingml/2006/table">
            <a:tbl>
              <a:tblPr/>
              <a:tblGrid>
                <a:gridCol w="300970">
                  <a:extLst>
                    <a:ext uri="{9D8B030D-6E8A-4147-A177-3AD203B41FA5}">
                      <a16:colId xmlns:a16="http://schemas.microsoft.com/office/drawing/2014/main" val="2073033824"/>
                    </a:ext>
                  </a:extLst>
                </a:gridCol>
                <a:gridCol w="300970">
                  <a:extLst>
                    <a:ext uri="{9D8B030D-6E8A-4147-A177-3AD203B41FA5}">
                      <a16:colId xmlns:a16="http://schemas.microsoft.com/office/drawing/2014/main" val="695890396"/>
                    </a:ext>
                  </a:extLst>
                </a:gridCol>
                <a:gridCol w="519929">
                  <a:extLst>
                    <a:ext uri="{9D8B030D-6E8A-4147-A177-3AD203B41FA5}">
                      <a16:colId xmlns:a16="http://schemas.microsoft.com/office/drawing/2014/main" val="3268616776"/>
                    </a:ext>
                  </a:extLst>
                </a:gridCol>
                <a:gridCol w="519929">
                  <a:extLst>
                    <a:ext uri="{9D8B030D-6E8A-4147-A177-3AD203B41FA5}">
                      <a16:colId xmlns:a16="http://schemas.microsoft.com/office/drawing/2014/main" val="872571005"/>
                    </a:ext>
                  </a:extLst>
                </a:gridCol>
                <a:gridCol w="531875">
                  <a:extLst>
                    <a:ext uri="{9D8B030D-6E8A-4147-A177-3AD203B41FA5}">
                      <a16:colId xmlns:a16="http://schemas.microsoft.com/office/drawing/2014/main" val="4116573419"/>
                    </a:ext>
                  </a:extLst>
                </a:gridCol>
                <a:gridCol w="590793">
                  <a:extLst>
                    <a:ext uri="{9D8B030D-6E8A-4147-A177-3AD203B41FA5}">
                      <a16:colId xmlns:a16="http://schemas.microsoft.com/office/drawing/2014/main" val="1583570736"/>
                    </a:ext>
                  </a:extLst>
                </a:gridCol>
                <a:gridCol w="590793">
                  <a:extLst>
                    <a:ext uri="{9D8B030D-6E8A-4147-A177-3AD203B41FA5}">
                      <a16:colId xmlns:a16="http://schemas.microsoft.com/office/drawing/2014/main" val="4128578313"/>
                    </a:ext>
                  </a:extLst>
                </a:gridCol>
                <a:gridCol w="590793">
                  <a:extLst>
                    <a:ext uri="{9D8B030D-6E8A-4147-A177-3AD203B41FA5}">
                      <a16:colId xmlns:a16="http://schemas.microsoft.com/office/drawing/2014/main" val="802518757"/>
                    </a:ext>
                  </a:extLst>
                </a:gridCol>
              </a:tblGrid>
              <a:tr h="2611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속본수량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B/D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낱본수량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42100"/>
                  </a:ext>
                </a:extLst>
              </a:tr>
              <a:tr h="302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283263"/>
                  </a:ext>
                </a:extLst>
              </a:tr>
              <a:tr h="302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67440"/>
                  </a:ext>
                </a:extLst>
              </a:tr>
              <a:tr h="302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519878"/>
                  </a:ext>
                </a:extLst>
              </a:tr>
            </a:tbl>
          </a:graphicData>
        </a:graphic>
      </p:graphicFrame>
      <p:grpSp>
        <p:nvGrpSpPr>
          <p:cNvPr id="13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5276152" y="5979657"/>
            <a:ext cx="279353" cy="212366"/>
            <a:chOff x="554563" y="2592239"/>
            <a:chExt cx="279353" cy="212366"/>
          </a:xfrm>
        </p:grpSpPr>
        <p:sp>
          <p:nvSpPr>
            <p:cNvPr id="140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2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5276152" y="5664650"/>
            <a:ext cx="279353" cy="212366"/>
            <a:chOff x="554563" y="2592239"/>
            <a:chExt cx="279353" cy="212366"/>
          </a:xfrm>
        </p:grpSpPr>
        <p:sp>
          <p:nvSpPr>
            <p:cNvPr id="144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5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5276152" y="5340049"/>
            <a:ext cx="279353" cy="212366"/>
            <a:chOff x="554563" y="2592239"/>
            <a:chExt cx="279353" cy="212366"/>
          </a:xfrm>
        </p:grpSpPr>
        <p:sp>
          <p:nvSpPr>
            <p:cNvPr id="148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9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0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5276152" y="5040351"/>
            <a:ext cx="279353" cy="212366"/>
            <a:chOff x="554563" y="2592239"/>
            <a:chExt cx="279353" cy="212366"/>
          </a:xfrm>
        </p:grpSpPr>
        <p:sp>
          <p:nvSpPr>
            <p:cNvPr id="152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3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4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5" name="Button">
            <a:hlinkClick r:id="rId13" action="ppaction://hlinksldjump"/>
          </p:cNvPr>
          <p:cNvSpPr/>
          <p:nvPr/>
        </p:nvSpPr>
        <p:spPr>
          <a:xfrm>
            <a:off x="4978207" y="4037865"/>
            <a:ext cx="664840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B/D</a:t>
            </a: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라벨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발행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6" name="Button">
            <a:hlinkClick r:id="rId13" action="ppaction://hlinksldjump"/>
          </p:cNvPr>
          <p:cNvSpPr/>
          <p:nvPr/>
        </p:nvSpPr>
        <p:spPr>
          <a:xfrm>
            <a:off x="8121352" y="4052907"/>
            <a:ext cx="664840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낱본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라벨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발행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7" name="Panel"/>
          <p:cNvSpPr/>
          <p:nvPr/>
        </p:nvSpPr>
        <p:spPr>
          <a:xfrm>
            <a:off x="7299231" y="4063593"/>
            <a:ext cx="796360" cy="585187"/>
          </a:xfrm>
          <a:prstGeom prst="rect">
            <a:avLst/>
          </a:prstGeom>
          <a:solidFill>
            <a:srgbClr val="FFFF0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8" name="Button">
            <a:hlinkClick r:id="rId13" action="ppaction://hlinksldjump"/>
          </p:cNvPr>
          <p:cNvSpPr/>
          <p:nvPr/>
        </p:nvSpPr>
        <p:spPr>
          <a:xfrm>
            <a:off x="5800328" y="4035650"/>
            <a:ext cx="664840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라벨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9" name="Labeled Field"/>
          <p:cNvGrpSpPr/>
          <p:nvPr/>
        </p:nvGrpSpPr>
        <p:grpSpPr>
          <a:xfrm>
            <a:off x="4472263" y="4691017"/>
            <a:ext cx="1532998" cy="256509"/>
            <a:chOff x="792827" y="2032077"/>
            <a:chExt cx="1439055" cy="256509"/>
          </a:xfrm>
          <a:solidFill>
            <a:schemeClr val="bg1"/>
          </a:solidFill>
        </p:grpSpPr>
        <p:sp>
          <p:nvSpPr>
            <p:cNvPr id="160" name="Text Box"/>
            <p:cNvSpPr/>
            <p:nvPr/>
          </p:nvSpPr>
          <p:spPr>
            <a:xfrm>
              <a:off x="1652073" y="2032077"/>
              <a:ext cx="579809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1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2" name="Labeled Field"/>
          <p:cNvGrpSpPr/>
          <p:nvPr/>
        </p:nvGrpSpPr>
        <p:grpSpPr>
          <a:xfrm>
            <a:off x="5796266" y="4695794"/>
            <a:ext cx="1532998" cy="256509"/>
            <a:chOff x="792827" y="2032077"/>
            <a:chExt cx="1439055" cy="256509"/>
          </a:xfrm>
          <a:solidFill>
            <a:schemeClr val="bg1"/>
          </a:solidFill>
        </p:grpSpPr>
        <p:sp>
          <p:nvSpPr>
            <p:cNvPr id="163" name="Text Box"/>
            <p:cNvSpPr/>
            <p:nvPr/>
          </p:nvSpPr>
          <p:spPr>
            <a:xfrm>
              <a:off x="1652073" y="2032077"/>
              <a:ext cx="579809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4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지시수량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5" name="Labeled Field"/>
          <p:cNvGrpSpPr/>
          <p:nvPr/>
        </p:nvGrpSpPr>
        <p:grpSpPr>
          <a:xfrm>
            <a:off x="7254714" y="4690988"/>
            <a:ext cx="1532998" cy="256509"/>
            <a:chOff x="792827" y="2032077"/>
            <a:chExt cx="1439055" cy="256509"/>
          </a:xfrm>
          <a:solidFill>
            <a:schemeClr val="bg1"/>
          </a:solidFill>
        </p:grpSpPr>
        <p:sp>
          <p:nvSpPr>
            <p:cNvPr id="166" name="Text Box"/>
            <p:cNvSpPr/>
            <p:nvPr/>
          </p:nvSpPr>
          <p:spPr>
            <a:xfrm>
              <a:off x="1652073" y="2032077"/>
              <a:ext cx="579809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7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실적수량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8" name="TextBox 167"/>
          <p:cNvSpPr txBox="1"/>
          <p:nvPr/>
        </p:nvSpPr>
        <p:spPr>
          <a:xfrm>
            <a:off x="4953000" y="3769132"/>
            <a:ext cx="3732977" cy="2451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실적 정보</a:t>
            </a:r>
          </a:p>
        </p:txBody>
      </p:sp>
      <p:sp>
        <p:nvSpPr>
          <p:cNvPr id="169" name="Text Box"/>
          <p:cNvSpPr/>
          <p:nvPr/>
        </p:nvSpPr>
        <p:spPr>
          <a:xfrm>
            <a:off x="8867152" y="4061634"/>
            <a:ext cx="928041" cy="218008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작업지시 목록 선택 </a:t>
            </a:r>
            <a:r>
              <a:rPr lang="en-US" altLang="ko-KR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투입 스캘프 선택 </a:t>
            </a:r>
            <a:r>
              <a:rPr lang="en-US" altLang="ko-KR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B/D </a:t>
            </a:r>
            <a:r>
              <a:rPr lang="ko-KR" altLang="en-US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또는 낱본 라벨 발행 </a:t>
            </a:r>
            <a:r>
              <a:rPr lang="en-US" altLang="ko-KR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하단그리드에 실적 등록</a:t>
            </a:r>
            <a:r>
              <a:rPr lang="en-US" altLang="ko-KR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 </a:t>
            </a:r>
            <a:r>
              <a:rPr lang="ko-KR" altLang="en-US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지시수량보다 실적수량이 크거나 같으면 해당 도금</a:t>
            </a:r>
            <a:r>
              <a:rPr lang="en-US" altLang="ko-KR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_</a:t>
            </a:r>
            <a:r>
              <a:rPr lang="ko-KR" altLang="en-US" sz="9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포장 공정 완료 처리</a:t>
            </a:r>
            <a:endParaRPr lang="en-US" altLang="ko-KR" sz="900">
              <a:solidFill>
                <a:srgbClr val="0000F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456080"/>
              </p:ext>
            </p:extLst>
          </p:nvPr>
        </p:nvGraphicFramePr>
        <p:xfrm>
          <a:off x="4975127" y="2183241"/>
          <a:ext cx="3718465" cy="1220181"/>
        </p:xfrm>
        <a:graphic>
          <a:graphicData uri="http://schemas.openxmlformats.org/drawingml/2006/table">
            <a:tbl>
              <a:tblPr/>
              <a:tblGrid>
                <a:gridCol w="307029">
                  <a:extLst>
                    <a:ext uri="{9D8B030D-6E8A-4147-A177-3AD203B41FA5}">
                      <a16:colId xmlns:a16="http://schemas.microsoft.com/office/drawing/2014/main" val="2073033824"/>
                    </a:ext>
                  </a:extLst>
                </a:gridCol>
                <a:gridCol w="487348">
                  <a:extLst>
                    <a:ext uri="{9D8B030D-6E8A-4147-A177-3AD203B41FA5}">
                      <a16:colId xmlns:a16="http://schemas.microsoft.com/office/drawing/2014/main" val="3268616776"/>
                    </a:ext>
                  </a:extLst>
                </a:gridCol>
                <a:gridCol w="487348">
                  <a:extLst>
                    <a:ext uri="{9D8B030D-6E8A-4147-A177-3AD203B41FA5}">
                      <a16:colId xmlns:a16="http://schemas.microsoft.com/office/drawing/2014/main" val="872571005"/>
                    </a:ext>
                  </a:extLst>
                </a:gridCol>
                <a:gridCol w="487348">
                  <a:extLst>
                    <a:ext uri="{9D8B030D-6E8A-4147-A177-3AD203B41FA5}">
                      <a16:colId xmlns:a16="http://schemas.microsoft.com/office/drawing/2014/main" val="4116573419"/>
                    </a:ext>
                  </a:extLst>
                </a:gridCol>
                <a:gridCol w="487348">
                  <a:extLst>
                    <a:ext uri="{9D8B030D-6E8A-4147-A177-3AD203B41FA5}">
                      <a16:colId xmlns:a16="http://schemas.microsoft.com/office/drawing/2014/main" val="1583570736"/>
                    </a:ext>
                  </a:extLst>
                </a:gridCol>
                <a:gridCol w="487348">
                  <a:extLst>
                    <a:ext uri="{9D8B030D-6E8A-4147-A177-3AD203B41FA5}">
                      <a16:colId xmlns:a16="http://schemas.microsoft.com/office/drawing/2014/main" val="4128578313"/>
                    </a:ext>
                  </a:extLst>
                </a:gridCol>
                <a:gridCol w="487348">
                  <a:extLst>
                    <a:ext uri="{9D8B030D-6E8A-4147-A177-3AD203B41FA5}">
                      <a16:colId xmlns:a16="http://schemas.microsoft.com/office/drawing/2014/main" val="4052674484"/>
                    </a:ext>
                  </a:extLst>
                </a:gridCol>
                <a:gridCol w="487348">
                  <a:extLst>
                    <a:ext uri="{9D8B030D-6E8A-4147-A177-3AD203B41FA5}">
                      <a16:colId xmlns:a16="http://schemas.microsoft.com/office/drawing/2014/main" val="802518757"/>
                    </a:ext>
                  </a:extLst>
                </a:gridCol>
              </a:tblGrid>
              <a:tr h="2611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속본수량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B/D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낱본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42100"/>
                  </a:ext>
                </a:extLst>
              </a:tr>
              <a:tr h="302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283263"/>
                  </a:ext>
                </a:extLst>
              </a:tr>
              <a:tr h="302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67440"/>
                  </a:ext>
                </a:extLst>
              </a:tr>
              <a:tr h="302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519878"/>
                  </a:ext>
                </a:extLst>
              </a:tr>
            </a:tbl>
          </a:graphicData>
        </a:graphic>
      </p:graphicFrame>
      <p:grpSp>
        <p:nvGrpSpPr>
          <p:cNvPr id="6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282523" y="1609477"/>
            <a:ext cx="888430" cy="212366"/>
            <a:chOff x="554563" y="2592239"/>
            <a:chExt cx="888430" cy="212366"/>
          </a:xfrm>
        </p:grpSpPr>
        <p:sp>
          <p:nvSpPr>
            <p:cNvPr id="62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Label"/>
            <p:cNvSpPr txBox="1"/>
            <p:nvPr/>
          </p:nvSpPr>
          <p:spPr>
            <a:xfrm>
              <a:off x="686119" y="2592239"/>
              <a:ext cx="756874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완료건 포함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Play"/>
          <p:cNvSpPr>
            <a:spLocks noChangeAspect="1" noEditPoints="1"/>
          </p:cNvSpPr>
          <p:nvPr/>
        </p:nvSpPr>
        <p:spPr bwMode="auto">
          <a:xfrm flipH="1">
            <a:off x="920552" y="999866"/>
            <a:ext cx="123408" cy="204211"/>
          </a:xfrm>
          <a:custGeom>
            <a:avLst/>
            <a:gdLst>
              <a:gd name="T0" fmla="*/ 0 w 267"/>
              <a:gd name="T1" fmla="*/ 0 h 313"/>
              <a:gd name="T2" fmla="*/ 0 w 267"/>
              <a:gd name="T3" fmla="*/ 313 h 313"/>
              <a:gd name="T4" fmla="*/ 267 w 267"/>
              <a:gd name="T5" fmla="*/ 156 h 313"/>
              <a:gd name="T6" fmla="*/ 0 w 267"/>
              <a:gd name="T7" fmla="*/ 0 h 313"/>
              <a:gd name="T8" fmla="*/ 27 w 267"/>
              <a:gd name="T9" fmla="*/ 46 h 313"/>
              <a:gd name="T10" fmla="*/ 214 w 267"/>
              <a:gd name="T11" fmla="*/ 156 h 313"/>
              <a:gd name="T12" fmla="*/ 27 w 267"/>
              <a:gd name="T13" fmla="*/ 266 h 313"/>
              <a:gd name="T14" fmla="*/ 27 w 267"/>
              <a:gd name="T15" fmla="*/ 4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7" h="313">
                <a:moveTo>
                  <a:pt x="0" y="0"/>
                </a:moveTo>
                <a:lnTo>
                  <a:pt x="0" y="313"/>
                </a:lnTo>
                <a:cubicBezTo>
                  <a:pt x="89" y="261"/>
                  <a:pt x="178" y="209"/>
                  <a:pt x="267" y="156"/>
                </a:cubicBezTo>
                <a:lnTo>
                  <a:pt x="0" y="0"/>
                </a:lnTo>
                <a:close/>
                <a:moveTo>
                  <a:pt x="27" y="46"/>
                </a:moveTo>
                <a:lnTo>
                  <a:pt x="214" y="156"/>
                </a:lnTo>
                <a:lnTo>
                  <a:pt x="27" y="266"/>
                </a:lnTo>
                <a:lnTo>
                  <a:pt x="27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Play"/>
          <p:cNvSpPr>
            <a:spLocks noChangeAspect="1" noEditPoints="1"/>
          </p:cNvSpPr>
          <p:nvPr/>
        </p:nvSpPr>
        <p:spPr bwMode="auto">
          <a:xfrm>
            <a:off x="4376936" y="999866"/>
            <a:ext cx="97792" cy="204211"/>
          </a:xfrm>
          <a:custGeom>
            <a:avLst/>
            <a:gdLst>
              <a:gd name="T0" fmla="*/ 0 w 267"/>
              <a:gd name="T1" fmla="*/ 0 h 313"/>
              <a:gd name="T2" fmla="*/ 0 w 267"/>
              <a:gd name="T3" fmla="*/ 313 h 313"/>
              <a:gd name="T4" fmla="*/ 267 w 267"/>
              <a:gd name="T5" fmla="*/ 156 h 313"/>
              <a:gd name="T6" fmla="*/ 0 w 267"/>
              <a:gd name="T7" fmla="*/ 0 h 313"/>
              <a:gd name="T8" fmla="*/ 27 w 267"/>
              <a:gd name="T9" fmla="*/ 46 h 313"/>
              <a:gd name="T10" fmla="*/ 214 w 267"/>
              <a:gd name="T11" fmla="*/ 156 h 313"/>
              <a:gd name="T12" fmla="*/ 27 w 267"/>
              <a:gd name="T13" fmla="*/ 266 h 313"/>
              <a:gd name="T14" fmla="*/ 27 w 267"/>
              <a:gd name="T15" fmla="*/ 4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7" h="313">
                <a:moveTo>
                  <a:pt x="0" y="0"/>
                </a:moveTo>
                <a:lnTo>
                  <a:pt x="0" y="313"/>
                </a:lnTo>
                <a:cubicBezTo>
                  <a:pt x="89" y="261"/>
                  <a:pt x="178" y="209"/>
                  <a:pt x="267" y="156"/>
                </a:cubicBezTo>
                <a:lnTo>
                  <a:pt x="0" y="0"/>
                </a:lnTo>
                <a:close/>
                <a:moveTo>
                  <a:pt x="27" y="46"/>
                </a:moveTo>
                <a:lnTo>
                  <a:pt x="214" y="156"/>
                </a:lnTo>
                <a:lnTo>
                  <a:pt x="27" y="266"/>
                </a:lnTo>
                <a:lnTo>
                  <a:pt x="27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837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686185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현장관리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재포장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재작업지시에서 확정한 건에 대한 포장 정보를 입력한다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9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단말기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재포장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anel"/>
          <p:cNvSpPr/>
          <p:nvPr/>
        </p:nvSpPr>
        <p:spPr>
          <a:xfrm>
            <a:off x="185964" y="915854"/>
            <a:ext cx="8655467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Button"/>
          <p:cNvSpPr/>
          <p:nvPr/>
        </p:nvSpPr>
        <p:spPr>
          <a:xfrm>
            <a:off x="271693" y="948202"/>
            <a:ext cx="740312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작업자 선택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0099" y="1830927"/>
            <a:ext cx="4600893" cy="2451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작업지시 목록</a:t>
            </a:r>
          </a:p>
        </p:txBody>
      </p:sp>
      <p:sp>
        <p:nvSpPr>
          <p:cNvPr id="13" name="Panel"/>
          <p:cNvSpPr/>
          <p:nvPr/>
        </p:nvSpPr>
        <p:spPr>
          <a:xfrm>
            <a:off x="3250930" y="1835163"/>
            <a:ext cx="504056" cy="214069"/>
          </a:xfrm>
          <a:prstGeom prst="rect">
            <a:avLst/>
          </a:prstGeom>
          <a:solidFill>
            <a:srgbClr val="92D05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완료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Panel"/>
          <p:cNvSpPr/>
          <p:nvPr/>
        </p:nvSpPr>
        <p:spPr>
          <a:xfrm>
            <a:off x="3797520" y="1835163"/>
            <a:ext cx="504056" cy="214069"/>
          </a:xfrm>
          <a:prstGeom prst="rect">
            <a:avLst/>
          </a:prstGeom>
          <a:solidFill>
            <a:srgbClr val="FFFF0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진행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Panel"/>
          <p:cNvSpPr/>
          <p:nvPr/>
        </p:nvSpPr>
        <p:spPr>
          <a:xfrm>
            <a:off x="4344109" y="1835163"/>
            <a:ext cx="504056" cy="214069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확정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Button">
            <a:hlinkClick r:id="rId13" action="ppaction://hlinksldjump"/>
          </p:cNvPr>
          <p:cNvSpPr/>
          <p:nvPr/>
        </p:nvSpPr>
        <p:spPr>
          <a:xfrm>
            <a:off x="7375341" y="982110"/>
            <a:ext cx="664840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라벨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재발행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ard"/>
          <p:cNvSpPr/>
          <p:nvPr/>
        </p:nvSpPr>
        <p:spPr>
          <a:xfrm>
            <a:off x="1043959" y="957564"/>
            <a:ext cx="6255271" cy="278395"/>
          </a:xfrm>
          <a:prstGeom prst="roundRect">
            <a:avLst>
              <a:gd name="adj" fmla="val 1433"/>
            </a:avLst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2023-02-03</a:t>
            </a:r>
            <a:endParaRPr lang="en-US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ard"/>
          <p:cNvSpPr/>
          <p:nvPr/>
        </p:nvSpPr>
        <p:spPr>
          <a:xfrm>
            <a:off x="1043959" y="1293445"/>
            <a:ext cx="6255271" cy="278395"/>
          </a:xfrm>
          <a:prstGeom prst="roundRect">
            <a:avLst>
              <a:gd name="adj" fmla="val 1433"/>
            </a:avLst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재포장</a:t>
            </a:r>
            <a:r>
              <a:rPr lang="en-US" altLang="ko-KR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홍길동</a:t>
            </a:r>
            <a:endParaRPr lang="en-US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Button"/>
          <p:cNvSpPr/>
          <p:nvPr/>
        </p:nvSpPr>
        <p:spPr>
          <a:xfrm>
            <a:off x="8113352" y="945578"/>
            <a:ext cx="591736" cy="65416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공정완료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" name="Tooltip" descr="&lt;SmartSettings&gt;&lt;SmartResize enabled=&quot;True&quot; minWidth=&quot;6&quot; minHeight=&quot;2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6100573" y="832406"/>
            <a:ext cx="2593019" cy="273716"/>
            <a:chOff x="-1102581" y="1673165"/>
            <a:chExt cx="2593019" cy="273716"/>
          </a:xfrm>
        </p:grpSpPr>
        <p:sp>
          <p:nvSpPr>
            <p:cNvPr id="24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8"/>
              </p:custDataLst>
            </p:nvPr>
          </p:nvSpPr>
          <p:spPr>
            <a:xfrm>
              <a:off x="-1102581" y="1673165"/>
              <a:ext cx="2593019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선택한 생산의뢰건에 대하여 현재 공정 완료 처리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6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656424"/>
              </p:ext>
            </p:extLst>
          </p:nvPr>
        </p:nvGraphicFramePr>
        <p:xfrm>
          <a:off x="4895379" y="3330274"/>
          <a:ext cx="3890813" cy="1168920"/>
        </p:xfrm>
        <a:graphic>
          <a:graphicData uri="http://schemas.openxmlformats.org/drawingml/2006/table">
            <a:tbl>
              <a:tblPr/>
              <a:tblGrid>
                <a:gridCol w="341791">
                  <a:extLst>
                    <a:ext uri="{9D8B030D-6E8A-4147-A177-3AD203B41FA5}">
                      <a16:colId xmlns:a16="http://schemas.microsoft.com/office/drawing/2014/main" val="2073033824"/>
                    </a:ext>
                  </a:extLst>
                </a:gridCol>
                <a:gridCol w="341791">
                  <a:extLst>
                    <a:ext uri="{9D8B030D-6E8A-4147-A177-3AD203B41FA5}">
                      <a16:colId xmlns:a16="http://schemas.microsoft.com/office/drawing/2014/main" val="695890396"/>
                    </a:ext>
                  </a:extLst>
                </a:gridCol>
                <a:gridCol w="590448">
                  <a:extLst>
                    <a:ext uri="{9D8B030D-6E8A-4147-A177-3AD203B41FA5}">
                      <a16:colId xmlns:a16="http://schemas.microsoft.com/office/drawing/2014/main" val="872571005"/>
                    </a:ext>
                  </a:extLst>
                </a:gridCol>
                <a:gridCol w="604014">
                  <a:extLst>
                    <a:ext uri="{9D8B030D-6E8A-4147-A177-3AD203B41FA5}">
                      <a16:colId xmlns:a16="http://schemas.microsoft.com/office/drawing/2014/main" val="4116573419"/>
                    </a:ext>
                  </a:extLst>
                </a:gridCol>
                <a:gridCol w="670923">
                  <a:extLst>
                    <a:ext uri="{9D8B030D-6E8A-4147-A177-3AD203B41FA5}">
                      <a16:colId xmlns:a16="http://schemas.microsoft.com/office/drawing/2014/main" val="1583570736"/>
                    </a:ext>
                  </a:extLst>
                </a:gridCol>
                <a:gridCol w="670923">
                  <a:extLst>
                    <a:ext uri="{9D8B030D-6E8A-4147-A177-3AD203B41FA5}">
                      <a16:colId xmlns:a16="http://schemas.microsoft.com/office/drawing/2014/main" val="4128578313"/>
                    </a:ext>
                  </a:extLst>
                </a:gridCol>
                <a:gridCol w="670923">
                  <a:extLst>
                    <a:ext uri="{9D8B030D-6E8A-4147-A177-3AD203B41FA5}">
                      <a16:colId xmlns:a16="http://schemas.microsoft.com/office/drawing/2014/main" val="802518757"/>
                    </a:ext>
                  </a:extLst>
                </a:gridCol>
              </a:tblGrid>
              <a:tr h="2611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속본수량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B/D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낱본수량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42100"/>
                  </a:ext>
                </a:extLst>
              </a:tr>
              <a:tr h="302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283263"/>
                  </a:ext>
                </a:extLst>
              </a:tr>
              <a:tr h="302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67440"/>
                  </a:ext>
                </a:extLst>
              </a:tr>
              <a:tr h="302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519878"/>
                  </a:ext>
                </a:extLst>
              </a:tr>
            </a:tbl>
          </a:graphicData>
        </a:graphic>
      </p:graphicFrame>
      <p:grpSp>
        <p:nvGrpSpPr>
          <p:cNvPr id="3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5337112" y="4296754"/>
            <a:ext cx="279353" cy="212366"/>
            <a:chOff x="554563" y="2592239"/>
            <a:chExt cx="279353" cy="212366"/>
          </a:xfrm>
        </p:grpSpPr>
        <p:sp>
          <p:nvSpPr>
            <p:cNvPr id="31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5337112" y="3981747"/>
            <a:ext cx="279353" cy="212366"/>
            <a:chOff x="554563" y="2592239"/>
            <a:chExt cx="279353" cy="212366"/>
          </a:xfrm>
        </p:grpSpPr>
        <p:sp>
          <p:nvSpPr>
            <p:cNvPr id="35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5337112" y="3657146"/>
            <a:ext cx="279353" cy="212366"/>
            <a:chOff x="554563" y="2592239"/>
            <a:chExt cx="279353" cy="212366"/>
          </a:xfrm>
        </p:grpSpPr>
        <p:sp>
          <p:nvSpPr>
            <p:cNvPr id="40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5337112" y="3357448"/>
            <a:ext cx="279353" cy="212366"/>
            <a:chOff x="554563" y="2592239"/>
            <a:chExt cx="279353" cy="212366"/>
          </a:xfrm>
        </p:grpSpPr>
        <p:sp>
          <p:nvSpPr>
            <p:cNvPr id="44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7" name="Button">
            <a:hlinkClick r:id="rId13" action="ppaction://hlinksldjump"/>
          </p:cNvPr>
          <p:cNvSpPr/>
          <p:nvPr/>
        </p:nvSpPr>
        <p:spPr>
          <a:xfrm>
            <a:off x="4978207" y="2113557"/>
            <a:ext cx="664840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B/D</a:t>
            </a: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라벨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발행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Button">
            <a:hlinkClick r:id="rId13" action="ppaction://hlinksldjump"/>
          </p:cNvPr>
          <p:cNvSpPr/>
          <p:nvPr/>
        </p:nvSpPr>
        <p:spPr>
          <a:xfrm>
            <a:off x="8121352" y="2128599"/>
            <a:ext cx="664840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낱본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라벨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발행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Panel"/>
          <p:cNvSpPr/>
          <p:nvPr/>
        </p:nvSpPr>
        <p:spPr>
          <a:xfrm>
            <a:off x="7299231" y="2139285"/>
            <a:ext cx="796360" cy="585187"/>
          </a:xfrm>
          <a:prstGeom prst="rect">
            <a:avLst/>
          </a:prstGeom>
          <a:solidFill>
            <a:srgbClr val="FFFF0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Button">
            <a:hlinkClick r:id="rId13" action="ppaction://hlinksldjump"/>
          </p:cNvPr>
          <p:cNvSpPr/>
          <p:nvPr/>
        </p:nvSpPr>
        <p:spPr>
          <a:xfrm>
            <a:off x="5800328" y="2111342"/>
            <a:ext cx="664840" cy="600229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라벨</a:t>
            </a:r>
            <a:endParaRPr lang="en-US" altLang="ko-KR" sz="12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1" name="Labeled Field"/>
          <p:cNvGrpSpPr/>
          <p:nvPr/>
        </p:nvGrpSpPr>
        <p:grpSpPr>
          <a:xfrm>
            <a:off x="4620771" y="2952051"/>
            <a:ext cx="1532998" cy="318065"/>
            <a:chOff x="792827" y="2001299"/>
            <a:chExt cx="1439055" cy="318065"/>
          </a:xfrm>
          <a:solidFill>
            <a:schemeClr val="bg1"/>
          </a:solidFill>
        </p:grpSpPr>
        <p:sp>
          <p:nvSpPr>
            <p:cNvPr id="52" name="Text Box"/>
            <p:cNvSpPr/>
            <p:nvPr/>
          </p:nvSpPr>
          <p:spPr>
            <a:xfrm>
              <a:off x="1652073" y="2001299"/>
              <a:ext cx="579809" cy="318036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4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Label"/>
            <p:cNvSpPr txBox="1"/>
            <p:nvPr/>
          </p:nvSpPr>
          <p:spPr>
            <a:xfrm>
              <a:off x="792827" y="2001328"/>
              <a:ext cx="850569" cy="318036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4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 </a:t>
              </a:r>
              <a:r>
                <a:rPr lang="en-US" sz="14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Labeled Field"/>
          <p:cNvGrpSpPr/>
          <p:nvPr/>
        </p:nvGrpSpPr>
        <p:grpSpPr>
          <a:xfrm>
            <a:off x="7103079" y="2952021"/>
            <a:ext cx="1672952" cy="318065"/>
            <a:chOff x="661449" y="2001299"/>
            <a:chExt cx="1570433" cy="318065"/>
          </a:xfrm>
          <a:solidFill>
            <a:schemeClr val="bg1"/>
          </a:solidFill>
        </p:grpSpPr>
        <p:sp>
          <p:nvSpPr>
            <p:cNvPr id="62" name="Text Box"/>
            <p:cNvSpPr/>
            <p:nvPr/>
          </p:nvSpPr>
          <p:spPr>
            <a:xfrm>
              <a:off x="1652073" y="2001299"/>
              <a:ext cx="579809" cy="3180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4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60</a:t>
              </a: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Label"/>
            <p:cNvSpPr txBox="1"/>
            <p:nvPr/>
          </p:nvSpPr>
          <p:spPr>
            <a:xfrm>
              <a:off x="661449" y="2001328"/>
              <a:ext cx="981947" cy="318036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4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실적수량 </a:t>
              </a:r>
              <a:r>
                <a:rPr lang="en-US" sz="14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953000" y="1844824"/>
            <a:ext cx="3732977" cy="2451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실적 정보</a:t>
            </a:r>
          </a:p>
        </p:txBody>
      </p:sp>
      <p:grpSp>
        <p:nvGrpSpPr>
          <p:cNvPr id="6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282523" y="1609477"/>
            <a:ext cx="888430" cy="212366"/>
            <a:chOff x="554563" y="2592239"/>
            <a:chExt cx="888430" cy="212366"/>
          </a:xfrm>
        </p:grpSpPr>
        <p:sp>
          <p:nvSpPr>
            <p:cNvPr id="67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Label"/>
            <p:cNvSpPr txBox="1"/>
            <p:nvPr/>
          </p:nvSpPr>
          <p:spPr>
            <a:xfrm>
              <a:off x="686119" y="2592239"/>
              <a:ext cx="756874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완료건 포함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0" name="Play"/>
          <p:cNvSpPr>
            <a:spLocks noChangeAspect="1" noEditPoints="1"/>
          </p:cNvSpPr>
          <p:nvPr/>
        </p:nvSpPr>
        <p:spPr bwMode="auto">
          <a:xfrm flipH="1">
            <a:off x="1085176" y="999866"/>
            <a:ext cx="123408" cy="204211"/>
          </a:xfrm>
          <a:custGeom>
            <a:avLst/>
            <a:gdLst>
              <a:gd name="T0" fmla="*/ 0 w 267"/>
              <a:gd name="T1" fmla="*/ 0 h 313"/>
              <a:gd name="T2" fmla="*/ 0 w 267"/>
              <a:gd name="T3" fmla="*/ 313 h 313"/>
              <a:gd name="T4" fmla="*/ 267 w 267"/>
              <a:gd name="T5" fmla="*/ 156 h 313"/>
              <a:gd name="T6" fmla="*/ 0 w 267"/>
              <a:gd name="T7" fmla="*/ 0 h 313"/>
              <a:gd name="T8" fmla="*/ 27 w 267"/>
              <a:gd name="T9" fmla="*/ 46 h 313"/>
              <a:gd name="T10" fmla="*/ 214 w 267"/>
              <a:gd name="T11" fmla="*/ 156 h 313"/>
              <a:gd name="T12" fmla="*/ 27 w 267"/>
              <a:gd name="T13" fmla="*/ 266 h 313"/>
              <a:gd name="T14" fmla="*/ 27 w 267"/>
              <a:gd name="T15" fmla="*/ 4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7" h="313">
                <a:moveTo>
                  <a:pt x="0" y="0"/>
                </a:moveTo>
                <a:lnTo>
                  <a:pt x="0" y="313"/>
                </a:lnTo>
                <a:cubicBezTo>
                  <a:pt x="89" y="261"/>
                  <a:pt x="178" y="209"/>
                  <a:pt x="267" y="156"/>
                </a:cubicBezTo>
                <a:lnTo>
                  <a:pt x="0" y="0"/>
                </a:lnTo>
                <a:close/>
                <a:moveTo>
                  <a:pt x="27" y="46"/>
                </a:moveTo>
                <a:lnTo>
                  <a:pt x="214" y="156"/>
                </a:lnTo>
                <a:lnTo>
                  <a:pt x="27" y="266"/>
                </a:lnTo>
                <a:lnTo>
                  <a:pt x="27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Play"/>
          <p:cNvSpPr>
            <a:spLocks noChangeAspect="1" noEditPoints="1"/>
          </p:cNvSpPr>
          <p:nvPr/>
        </p:nvSpPr>
        <p:spPr bwMode="auto">
          <a:xfrm>
            <a:off x="4376936" y="999866"/>
            <a:ext cx="97792" cy="204211"/>
          </a:xfrm>
          <a:custGeom>
            <a:avLst/>
            <a:gdLst>
              <a:gd name="T0" fmla="*/ 0 w 267"/>
              <a:gd name="T1" fmla="*/ 0 h 313"/>
              <a:gd name="T2" fmla="*/ 0 w 267"/>
              <a:gd name="T3" fmla="*/ 313 h 313"/>
              <a:gd name="T4" fmla="*/ 267 w 267"/>
              <a:gd name="T5" fmla="*/ 156 h 313"/>
              <a:gd name="T6" fmla="*/ 0 w 267"/>
              <a:gd name="T7" fmla="*/ 0 h 313"/>
              <a:gd name="T8" fmla="*/ 27 w 267"/>
              <a:gd name="T9" fmla="*/ 46 h 313"/>
              <a:gd name="T10" fmla="*/ 214 w 267"/>
              <a:gd name="T11" fmla="*/ 156 h 313"/>
              <a:gd name="T12" fmla="*/ 27 w 267"/>
              <a:gd name="T13" fmla="*/ 266 h 313"/>
              <a:gd name="T14" fmla="*/ 27 w 267"/>
              <a:gd name="T15" fmla="*/ 4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7" h="313">
                <a:moveTo>
                  <a:pt x="0" y="0"/>
                </a:moveTo>
                <a:lnTo>
                  <a:pt x="0" y="313"/>
                </a:lnTo>
                <a:cubicBezTo>
                  <a:pt x="89" y="261"/>
                  <a:pt x="178" y="209"/>
                  <a:pt x="267" y="156"/>
                </a:cubicBezTo>
                <a:lnTo>
                  <a:pt x="0" y="0"/>
                </a:lnTo>
                <a:close/>
                <a:moveTo>
                  <a:pt x="27" y="46"/>
                </a:moveTo>
                <a:lnTo>
                  <a:pt x="214" y="156"/>
                </a:lnTo>
                <a:lnTo>
                  <a:pt x="27" y="266"/>
                </a:lnTo>
                <a:lnTo>
                  <a:pt x="27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0100" y="2129420"/>
            <a:ext cx="4568066" cy="41624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80099" y="2952021"/>
            <a:ext cx="4568066" cy="31803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8968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9643836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270867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현장관리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실적현황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생산의뢰번호별 실적정보를 조회한다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9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실적현황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4703" y="1628800"/>
            <a:ext cx="3432153" cy="4728734"/>
          </a:xfrm>
          <a:prstGeom prst="rect">
            <a:avLst/>
          </a:prstGeom>
        </p:spPr>
      </p:pic>
      <p:grpSp>
        <p:nvGrpSpPr>
          <p:cNvPr id="11" name="Drop-Down Box"/>
          <p:cNvGrpSpPr/>
          <p:nvPr/>
        </p:nvGrpSpPr>
        <p:grpSpPr>
          <a:xfrm>
            <a:off x="237663" y="1303149"/>
            <a:ext cx="752251" cy="241092"/>
            <a:chOff x="595688" y="1261242"/>
            <a:chExt cx="1368150" cy="241092"/>
          </a:xfrm>
        </p:grpSpPr>
        <p:sp>
          <p:nvSpPr>
            <p:cNvPr id="12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7"/>
              </p:custDataLst>
            </p:nvPr>
          </p:nvSpPr>
          <p:spPr>
            <a:xfrm>
              <a:off x="595688" y="1261242"/>
              <a:ext cx="1368150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의뢰일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Date Field" descr="&lt;SmartSettings&gt;&lt;SmartResize enabled=&quot;True&quot; minWidth=&quot;20&quot; minHeight=&quot;13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1093237" y="1303149"/>
            <a:ext cx="1035146" cy="241092"/>
            <a:chOff x="928688" y="1261242"/>
            <a:chExt cx="1035146" cy="241092"/>
          </a:xfrm>
        </p:grpSpPr>
        <p:sp>
          <p:nvSpPr>
            <p:cNvPr id="15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" name="Date Field" descr="&lt;SmartSettings&gt;&lt;SmartResize enabled=&quot;True&quot; minWidth=&quot;20&quot; minHeight=&quot;13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2268625" y="1303149"/>
            <a:ext cx="1035146" cy="241092"/>
            <a:chOff x="928688" y="1261242"/>
            <a:chExt cx="1035146" cy="241092"/>
          </a:xfrm>
        </p:grpSpPr>
        <p:sp>
          <p:nvSpPr>
            <p:cNvPr id="18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4"/>
            </p:custDataLst>
          </p:nvPr>
        </p:nvSpPr>
        <p:spPr>
          <a:xfrm>
            <a:off x="3427992" y="1303149"/>
            <a:ext cx="1202158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생산의뢰번호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28383" y="1303149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sp>
        <p:nvSpPr>
          <p:cNvPr id="22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5"/>
            </p:custDataLst>
          </p:nvPr>
        </p:nvSpPr>
        <p:spPr>
          <a:xfrm>
            <a:off x="4664822" y="1302631"/>
            <a:ext cx="807450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명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628175"/>
              </p:ext>
            </p:extLst>
          </p:nvPr>
        </p:nvGraphicFramePr>
        <p:xfrm>
          <a:off x="3728864" y="1806697"/>
          <a:ext cx="4752528" cy="352154"/>
        </p:xfrm>
        <a:graphic>
          <a:graphicData uri="http://schemas.openxmlformats.org/drawingml/2006/table">
            <a:tbl>
              <a:tblPr/>
              <a:tblGrid>
                <a:gridCol w="834354">
                  <a:extLst>
                    <a:ext uri="{9D8B030D-6E8A-4147-A177-3AD203B41FA5}">
                      <a16:colId xmlns:a16="http://schemas.microsoft.com/office/drawing/2014/main" val="2653067750"/>
                    </a:ext>
                  </a:extLst>
                </a:gridCol>
                <a:gridCol w="749822">
                  <a:extLst>
                    <a:ext uri="{9D8B030D-6E8A-4147-A177-3AD203B41FA5}">
                      <a16:colId xmlns:a16="http://schemas.microsoft.com/office/drawing/2014/main" val="4231197348"/>
                    </a:ext>
                  </a:extLst>
                </a:gridCol>
                <a:gridCol w="556236">
                  <a:extLst>
                    <a:ext uri="{9D8B030D-6E8A-4147-A177-3AD203B41FA5}">
                      <a16:colId xmlns:a16="http://schemas.microsoft.com/office/drawing/2014/main" val="1816749571"/>
                    </a:ext>
                  </a:extLst>
                </a:gridCol>
                <a:gridCol w="653029">
                  <a:extLst>
                    <a:ext uri="{9D8B030D-6E8A-4147-A177-3AD203B41FA5}">
                      <a16:colId xmlns:a16="http://schemas.microsoft.com/office/drawing/2014/main" val="886670904"/>
                    </a:ext>
                  </a:extLst>
                </a:gridCol>
                <a:gridCol w="653029">
                  <a:extLst>
                    <a:ext uri="{9D8B030D-6E8A-4147-A177-3AD203B41FA5}">
                      <a16:colId xmlns:a16="http://schemas.microsoft.com/office/drawing/2014/main" val="2043628118"/>
                    </a:ext>
                  </a:extLst>
                </a:gridCol>
                <a:gridCol w="653029">
                  <a:extLst>
                    <a:ext uri="{9D8B030D-6E8A-4147-A177-3AD203B41FA5}">
                      <a16:colId xmlns:a16="http://schemas.microsoft.com/office/drawing/2014/main" val="272250225"/>
                    </a:ext>
                  </a:extLst>
                </a:gridCol>
                <a:gridCol w="653029">
                  <a:extLst>
                    <a:ext uri="{9D8B030D-6E8A-4147-A177-3AD203B41FA5}">
                      <a16:colId xmlns:a16="http://schemas.microsoft.com/office/drawing/2014/main" val="666989794"/>
                    </a:ext>
                  </a:extLst>
                </a:gridCol>
              </a:tblGrid>
              <a:tr h="1189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품목코드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 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형태코드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재질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MILL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호칭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투입중량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506418"/>
                  </a:ext>
                </a:extLst>
              </a:tr>
              <a:tr h="1128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1,964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940160"/>
                  </a:ext>
                </a:extLst>
              </a:tr>
              <a:tr h="1189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869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28864" y="1592224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조관</a:t>
            </a:r>
            <a:r>
              <a:rPr lang="en-US" altLang="ko-KR" sz="1000" b="1">
                <a:latin typeface="+mn-ea"/>
                <a:ea typeface="+mn-ea"/>
              </a:rPr>
              <a:t>_</a:t>
            </a:r>
            <a:r>
              <a:rPr lang="ko-KR" altLang="en-US" sz="1000" b="1">
                <a:latin typeface="+mn-ea"/>
                <a:ea typeface="+mn-ea"/>
              </a:rPr>
              <a:t>투입 실적 정보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41310"/>
              </p:ext>
            </p:extLst>
          </p:nvPr>
        </p:nvGraphicFramePr>
        <p:xfrm>
          <a:off x="3728864" y="2372221"/>
          <a:ext cx="6033120" cy="769620"/>
        </p:xfrm>
        <a:graphic>
          <a:graphicData uri="http://schemas.openxmlformats.org/drawingml/2006/table">
            <a:tbl>
              <a:tblPr firstRow="1" bandRow="1"/>
              <a:tblGrid>
                <a:gridCol w="556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1357856153"/>
                    </a:ext>
                  </a:extLst>
                </a:gridCol>
                <a:gridCol w="524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5979">
                  <a:extLst>
                    <a:ext uri="{9D8B030D-6E8A-4147-A177-3AD203B41FA5}">
                      <a16:colId xmlns:a16="http://schemas.microsoft.com/office/drawing/2014/main" val="1990796550"/>
                    </a:ext>
                  </a:extLst>
                </a:gridCol>
                <a:gridCol w="502760">
                  <a:extLst>
                    <a:ext uri="{9D8B030D-6E8A-4147-A177-3AD203B41FA5}">
                      <a16:colId xmlns:a16="http://schemas.microsoft.com/office/drawing/2014/main" val="860094448"/>
                    </a:ext>
                  </a:extLst>
                </a:gridCol>
                <a:gridCol w="502760">
                  <a:extLst>
                    <a:ext uri="{9D8B030D-6E8A-4147-A177-3AD203B41FA5}">
                      <a16:colId xmlns:a16="http://schemas.microsoft.com/office/drawing/2014/main" val="3758980082"/>
                    </a:ext>
                  </a:extLst>
                </a:gridCol>
                <a:gridCol w="502760">
                  <a:extLst>
                    <a:ext uri="{9D8B030D-6E8A-4147-A177-3AD203B41FA5}">
                      <a16:colId xmlns:a16="http://schemas.microsoft.com/office/drawing/2014/main" val="113711059"/>
                    </a:ext>
                  </a:extLst>
                </a:gridCol>
                <a:gridCol w="502760">
                  <a:extLst>
                    <a:ext uri="{9D8B030D-6E8A-4147-A177-3AD203B41FA5}">
                      <a16:colId xmlns:a16="http://schemas.microsoft.com/office/drawing/2014/main" val="285725212"/>
                    </a:ext>
                  </a:extLst>
                </a:gridCol>
                <a:gridCol w="502760">
                  <a:extLst>
                    <a:ext uri="{9D8B030D-6E8A-4147-A177-3AD203B41FA5}">
                      <a16:colId xmlns:a16="http://schemas.microsoft.com/office/drawing/2014/main" val="2375185198"/>
                    </a:ext>
                  </a:extLst>
                </a:gridCol>
                <a:gridCol w="502760">
                  <a:extLst>
                    <a:ext uri="{9D8B030D-6E8A-4147-A177-3AD203B41FA5}">
                      <a16:colId xmlns:a16="http://schemas.microsoft.com/office/drawing/2014/main" val="1288109067"/>
                    </a:ext>
                  </a:extLst>
                </a:gridCol>
                <a:gridCol w="502760">
                  <a:extLst>
                    <a:ext uri="{9D8B030D-6E8A-4147-A177-3AD203B41FA5}">
                      <a16:colId xmlns:a16="http://schemas.microsoft.com/office/drawing/2014/main" val="37387073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품목코드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</a:t>
                      </a:r>
                      <a:endParaRPr lang="en-US" altLang="ko-KR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 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재질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MILL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외경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실두께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투입중량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가용중량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컷팅수량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컷팅중량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스크랩</a:t>
                      </a:r>
                      <a:endParaRPr lang="en-US" altLang="ko-KR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불량중량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728864" y="2168288"/>
            <a:ext cx="1627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조관</a:t>
            </a:r>
            <a:r>
              <a:rPr lang="en-US" altLang="ko-KR" sz="1000" b="1">
                <a:latin typeface="+mn-ea"/>
                <a:ea typeface="+mn-ea"/>
              </a:rPr>
              <a:t>_</a:t>
            </a:r>
            <a:r>
              <a:rPr lang="ko-KR" altLang="en-US" sz="1000" b="1">
                <a:latin typeface="+mn-ea"/>
                <a:ea typeface="+mn-ea"/>
              </a:rPr>
              <a:t>절단 정보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560223"/>
              </p:ext>
            </p:extLst>
          </p:nvPr>
        </p:nvGraphicFramePr>
        <p:xfrm>
          <a:off x="3728864" y="3402312"/>
          <a:ext cx="6048669" cy="754380"/>
        </p:xfrm>
        <a:graphic>
          <a:graphicData uri="http://schemas.openxmlformats.org/drawingml/2006/table">
            <a:tbl>
              <a:tblPr firstRow="1" bandRow="1"/>
              <a:tblGrid>
                <a:gridCol w="334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91">
                  <a:extLst>
                    <a:ext uri="{9D8B030D-6E8A-4147-A177-3AD203B41FA5}">
                      <a16:colId xmlns:a16="http://schemas.microsoft.com/office/drawing/2014/main" val="1104015748"/>
                    </a:ext>
                  </a:extLst>
                </a:gridCol>
                <a:gridCol w="540151">
                  <a:extLst>
                    <a:ext uri="{9D8B030D-6E8A-4147-A177-3AD203B41FA5}">
                      <a16:colId xmlns:a16="http://schemas.microsoft.com/office/drawing/2014/main" val="1357856153"/>
                    </a:ext>
                  </a:extLst>
                </a:gridCol>
                <a:gridCol w="631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8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4524">
                  <a:extLst>
                    <a:ext uri="{9D8B030D-6E8A-4147-A177-3AD203B41FA5}">
                      <a16:colId xmlns:a16="http://schemas.microsoft.com/office/drawing/2014/main" val="1990796550"/>
                    </a:ext>
                  </a:extLst>
                </a:gridCol>
                <a:gridCol w="604867">
                  <a:extLst>
                    <a:ext uri="{9D8B030D-6E8A-4147-A177-3AD203B41FA5}">
                      <a16:colId xmlns:a16="http://schemas.microsoft.com/office/drawing/2014/main" val="860094448"/>
                    </a:ext>
                  </a:extLst>
                </a:gridCol>
                <a:gridCol w="604867">
                  <a:extLst>
                    <a:ext uri="{9D8B030D-6E8A-4147-A177-3AD203B41FA5}">
                      <a16:colId xmlns:a16="http://schemas.microsoft.com/office/drawing/2014/main" val="3758980082"/>
                    </a:ext>
                  </a:extLst>
                </a:gridCol>
                <a:gridCol w="604867">
                  <a:extLst>
                    <a:ext uri="{9D8B030D-6E8A-4147-A177-3AD203B41FA5}">
                      <a16:colId xmlns:a16="http://schemas.microsoft.com/office/drawing/2014/main" val="113711059"/>
                    </a:ext>
                  </a:extLst>
                </a:gridCol>
                <a:gridCol w="604867">
                  <a:extLst>
                    <a:ext uri="{9D8B030D-6E8A-4147-A177-3AD203B41FA5}">
                      <a16:colId xmlns:a16="http://schemas.microsoft.com/office/drawing/2014/main" val="285725212"/>
                    </a:ext>
                  </a:extLst>
                </a:gridCol>
                <a:gridCol w="604867">
                  <a:extLst>
                    <a:ext uri="{9D8B030D-6E8A-4147-A177-3AD203B41FA5}">
                      <a16:colId xmlns:a16="http://schemas.microsoft.com/office/drawing/2014/main" val="37387073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공정명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품목코드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재질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MILL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외경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실두께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투입중량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실적수량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실적중량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불량중량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면취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UT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H2000193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 SKELP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SPHT2-SU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3728864" y="3140968"/>
            <a:ext cx="1627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조관 공정 정보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28864" y="4149080"/>
            <a:ext cx="1627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조관</a:t>
            </a:r>
            <a:r>
              <a:rPr lang="en-US" altLang="ko-KR" sz="1000" b="1">
                <a:latin typeface="+mn-ea"/>
                <a:ea typeface="+mn-ea"/>
              </a:rPr>
              <a:t>_</a:t>
            </a:r>
            <a:r>
              <a:rPr lang="ko-KR" altLang="en-US" sz="1000" b="1">
                <a:latin typeface="+mn-ea"/>
                <a:ea typeface="+mn-ea"/>
              </a:rPr>
              <a:t>포장 정보</a:t>
            </a: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802930"/>
              </p:ext>
            </p:extLst>
          </p:nvPr>
        </p:nvGraphicFramePr>
        <p:xfrm>
          <a:off x="3728864" y="4379277"/>
          <a:ext cx="6033120" cy="518160"/>
        </p:xfrm>
        <a:graphic>
          <a:graphicData uri="http://schemas.openxmlformats.org/drawingml/2006/table">
            <a:tbl>
              <a:tblPr/>
              <a:tblGrid>
                <a:gridCol w="498148">
                  <a:extLst>
                    <a:ext uri="{9D8B030D-6E8A-4147-A177-3AD203B41FA5}">
                      <a16:colId xmlns:a16="http://schemas.microsoft.com/office/drawing/2014/main" val="2073033824"/>
                    </a:ext>
                  </a:extLst>
                </a:gridCol>
                <a:gridCol w="860555">
                  <a:extLst>
                    <a:ext uri="{9D8B030D-6E8A-4147-A177-3AD203B41FA5}">
                      <a16:colId xmlns:a16="http://schemas.microsoft.com/office/drawing/2014/main" val="3268616776"/>
                    </a:ext>
                  </a:extLst>
                </a:gridCol>
                <a:gridCol w="860555">
                  <a:extLst>
                    <a:ext uri="{9D8B030D-6E8A-4147-A177-3AD203B41FA5}">
                      <a16:colId xmlns:a16="http://schemas.microsoft.com/office/drawing/2014/main" val="872571005"/>
                    </a:ext>
                  </a:extLst>
                </a:gridCol>
                <a:gridCol w="880327">
                  <a:extLst>
                    <a:ext uri="{9D8B030D-6E8A-4147-A177-3AD203B41FA5}">
                      <a16:colId xmlns:a16="http://schemas.microsoft.com/office/drawing/2014/main" val="4116573419"/>
                    </a:ext>
                  </a:extLst>
                </a:gridCol>
                <a:gridCol w="977845">
                  <a:extLst>
                    <a:ext uri="{9D8B030D-6E8A-4147-A177-3AD203B41FA5}">
                      <a16:colId xmlns:a16="http://schemas.microsoft.com/office/drawing/2014/main" val="1583570736"/>
                    </a:ext>
                  </a:extLst>
                </a:gridCol>
                <a:gridCol w="977845">
                  <a:extLst>
                    <a:ext uri="{9D8B030D-6E8A-4147-A177-3AD203B41FA5}">
                      <a16:colId xmlns:a16="http://schemas.microsoft.com/office/drawing/2014/main" val="4128578313"/>
                    </a:ext>
                  </a:extLst>
                </a:gridCol>
                <a:gridCol w="977845">
                  <a:extLst>
                    <a:ext uri="{9D8B030D-6E8A-4147-A177-3AD203B41FA5}">
                      <a16:colId xmlns:a16="http://schemas.microsoft.com/office/drawing/2014/main" val="802518757"/>
                    </a:ext>
                  </a:extLst>
                </a:gridCol>
              </a:tblGrid>
              <a:tr h="941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속본수량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B/D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낱본수량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42100"/>
                  </a:ext>
                </a:extLst>
              </a:tr>
              <a:tr h="109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283263"/>
                  </a:ext>
                </a:extLst>
              </a:tr>
              <a:tr h="109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67440"/>
                  </a:ext>
                </a:extLst>
              </a:tr>
              <a:tr h="109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519878"/>
                  </a:ext>
                </a:extLst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3728864" y="4862042"/>
            <a:ext cx="1627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도금</a:t>
            </a:r>
            <a:r>
              <a:rPr lang="en-US" altLang="ko-KR" sz="1000" b="1">
                <a:latin typeface="+mn-ea"/>
                <a:ea typeface="+mn-ea"/>
              </a:rPr>
              <a:t>_</a:t>
            </a:r>
            <a:r>
              <a:rPr lang="ko-KR" altLang="en-US" sz="1000" b="1">
                <a:latin typeface="+mn-ea"/>
                <a:ea typeface="+mn-ea"/>
              </a:rPr>
              <a:t>투입 정보</a:t>
            </a: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184222"/>
              </p:ext>
            </p:extLst>
          </p:nvPr>
        </p:nvGraphicFramePr>
        <p:xfrm>
          <a:off x="3728864" y="5140271"/>
          <a:ext cx="6033117" cy="563880"/>
        </p:xfrm>
        <a:graphic>
          <a:graphicData uri="http://schemas.openxmlformats.org/drawingml/2006/table">
            <a:tbl>
              <a:tblPr/>
              <a:tblGrid>
                <a:gridCol w="498147">
                  <a:extLst>
                    <a:ext uri="{9D8B030D-6E8A-4147-A177-3AD203B41FA5}">
                      <a16:colId xmlns:a16="http://schemas.microsoft.com/office/drawing/2014/main" val="2073033824"/>
                    </a:ext>
                  </a:extLst>
                </a:gridCol>
                <a:gridCol w="790710">
                  <a:extLst>
                    <a:ext uri="{9D8B030D-6E8A-4147-A177-3AD203B41FA5}">
                      <a16:colId xmlns:a16="http://schemas.microsoft.com/office/drawing/2014/main" val="3268616776"/>
                    </a:ext>
                  </a:extLst>
                </a:gridCol>
                <a:gridCol w="790710">
                  <a:extLst>
                    <a:ext uri="{9D8B030D-6E8A-4147-A177-3AD203B41FA5}">
                      <a16:colId xmlns:a16="http://schemas.microsoft.com/office/drawing/2014/main" val="872571005"/>
                    </a:ext>
                  </a:extLst>
                </a:gridCol>
                <a:gridCol w="790710">
                  <a:extLst>
                    <a:ext uri="{9D8B030D-6E8A-4147-A177-3AD203B41FA5}">
                      <a16:colId xmlns:a16="http://schemas.microsoft.com/office/drawing/2014/main" val="4116573419"/>
                    </a:ext>
                  </a:extLst>
                </a:gridCol>
                <a:gridCol w="790710">
                  <a:extLst>
                    <a:ext uri="{9D8B030D-6E8A-4147-A177-3AD203B41FA5}">
                      <a16:colId xmlns:a16="http://schemas.microsoft.com/office/drawing/2014/main" val="1583570736"/>
                    </a:ext>
                  </a:extLst>
                </a:gridCol>
                <a:gridCol w="790710">
                  <a:extLst>
                    <a:ext uri="{9D8B030D-6E8A-4147-A177-3AD203B41FA5}">
                      <a16:colId xmlns:a16="http://schemas.microsoft.com/office/drawing/2014/main" val="4128578313"/>
                    </a:ext>
                  </a:extLst>
                </a:gridCol>
                <a:gridCol w="790710">
                  <a:extLst>
                    <a:ext uri="{9D8B030D-6E8A-4147-A177-3AD203B41FA5}">
                      <a16:colId xmlns:a16="http://schemas.microsoft.com/office/drawing/2014/main" val="4052674484"/>
                    </a:ext>
                  </a:extLst>
                </a:gridCol>
                <a:gridCol w="790710">
                  <a:extLst>
                    <a:ext uri="{9D8B030D-6E8A-4147-A177-3AD203B41FA5}">
                      <a16:colId xmlns:a16="http://schemas.microsoft.com/office/drawing/2014/main" val="802518757"/>
                    </a:ext>
                  </a:extLst>
                </a:gridCol>
              </a:tblGrid>
              <a:tr h="5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속본수량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B/D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낱본</a:t>
                      </a:r>
                      <a:endParaRPr lang="en-US" altLang="ko-KR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</a:t>
                      </a:r>
                      <a:endParaRPr lang="en-US" altLang="ko-KR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42100"/>
                  </a:ext>
                </a:extLst>
              </a:tr>
              <a:tr h="579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283263"/>
                  </a:ext>
                </a:extLst>
              </a:tr>
              <a:tr h="579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67440"/>
                  </a:ext>
                </a:extLst>
              </a:tr>
              <a:tr h="579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519878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3728864" y="5671734"/>
            <a:ext cx="1627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도금</a:t>
            </a:r>
            <a:r>
              <a:rPr lang="en-US" altLang="ko-KR" sz="1000" b="1">
                <a:latin typeface="+mn-ea"/>
                <a:ea typeface="+mn-ea"/>
              </a:rPr>
              <a:t>_</a:t>
            </a:r>
            <a:r>
              <a:rPr lang="ko-KR" altLang="en-US" sz="1000" b="1">
                <a:latin typeface="+mn-ea"/>
                <a:ea typeface="+mn-ea"/>
              </a:rPr>
              <a:t>포장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637350"/>
              </p:ext>
            </p:extLst>
          </p:nvPr>
        </p:nvGraphicFramePr>
        <p:xfrm>
          <a:off x="3728862" y="5900334"/>
          <a:ext cx="6033118" cy="457200"/>
        </p:xfrm>
        <a:graphic>
          <a:graphicData uri="http://schemas.openxmlformats.org/drawingml/2006/table">
            <a:tbl>
              <a:tblPr/>
              <a:tblGrid>
                <a:gridCol w="460154">
                  <a:extLst>
                    <a:ext uri="{9D8B030D-6E8A-4147-A177-3AD203B41FA5}">
                      <a16:colId xmlns:a16="http://schemas.microsoft.com/office/drawing/2014/main" val="2073033824"/>
                    </a:ext>
                  </a:extLst>
                </a:gridCol>
                <a:gridCol w="460154">
                  <a:extLst>
                    <a:ext uri="{9D8B030D-6E8A-4147-A177-3AD203B41FA5}">
                      <a16:colId xmlns:a16="http://schemas.microsoft.com/office/drawing/2014/main" val="695890396"/>
                    </a:ext>
                  </a:extLst>
                </a:gridCol>
                <a:gridCol w="794919">
                  <a:extLst>
                    <a:ext uri="{9D8B030D-6E8A-4147-A177-3AD203B41FA5}">
                      <a16:colId xmlns:a16="http://schemas.microsoft.com/office/drawing/2014/main" val="3268616776"/>
                    </a:ext>
                  </a:extLst>
                </a:gridCol>
                <a:gridCol w="794919">
                  <a:extLst>
                    <a:ext uri="{9D8B030D-6E8A-4147-A177-3AD203B41FA5}">
                      <a16:colId xmlns:a16="http://schemas.microsoft.com/office/drawing/2014/main" val="872571005"/>
                    </a:ext>
                  </a:extLst>
                </a:gridCol>
                <a:gridCol w="813183">
                  <a:extLst>
                    <a:ext uri="{9D8B030D-6E8A-4147-A177-3AD203B41FA5}">
                      <a16:colId xmlns:a16="http://schemas.microsoft.com/office/drawing/2014/main" val="4116573419"/>
                    </a:ext>
                  </a:extLst>
                </a:gridCol>
                <a:gridCol w="903263">
                  <a:extLst>
                    <a:ext uri="{9D8B030D-6E8A-4147-A177-3AD203B41FA5}">
                      <a16:colId xmlns:a16="http://schemas.microsoft.com/office/drawing/2014/main" val="1583570736"/>
                    </a:ext>
                  </a:extLst>
                </a:gridCol>
                <a:gridCol w="903263">
                  <a:extLst>
                    <a:ext uri="{9D8B030D-6E8A-4147-A177-3AD203B41FA5}">
                      <a16:colId xmlns:a16="http://schemas.microsoft.com/office/drawing/2014/main" val="4128578313"/>
                    </a:ext>
                  </a:extLst>
                </a:gridCol>
                <a:gridCol w="903263">
                  <a:extLst>
                    <a:ext uri="{9D8B030D-6E8A-4147-A177-3AD203B41FA5}">
                      <a16:colId xmlns:a16="http://schemas.microsoft.com/office/drawing/2014/main" val="802518757"/>
                    </a:ext>
                  </a:extLst>
                </a:gridCol>
              </a:tblGrid>
              <a:tr h="67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속본수량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B/D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낱본수량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42100"/>
                  </a:ext>
                </a:extLst>
              </a:tr>
              <a:tr h="783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283263"/>
                  </a:ext>
                </a:extLst>
              </a:tr>
              <a:tr h="783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67440"/>
                  </a:ext>
                </a:extLst>
              </a:tr>
              <a:tr h="783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519878"/>
                  </a:ext>
                </a:extLst>
              </a:tr>
            </a:tbl>
          </a:graphicData>
        </a:graphic>
      </p:graphicFrame>
      <p:sp>
        <p:nvSpPr>
          <p:cNvPr id="5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54" name="Tooltip" descr="&lt;SmartSettings&gt;&lt;SmartResize enabled=&quot;True&quot; minWidth=&quot;13&quot; minHeight=&quot;8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5693912" y="1240475"/>
            <a:ext cx="3268851" cy="354902"/>
            <a:chOff x="2674545" y="1143209"/>
            <a:chExt cx="3268851" cy="354902"/>
          </a:xfrm>
          <a:solidFill>
            <a:srgbClr val="FFFFCC"/>
          </a:solidFill>
        </p:grpSpPr>
        <p:sp>
          <p:nvSpPr>
            <p:cNvPr id="55" name="Box" descr="&lt;Tags&gt;&lt;SMARTRESIZEANCHORS&gt;Absolute,Absolute,Absolute,None&lt;/SMARTRESIZEANCHORS&gt;&lt;/Tags&gt;"/>
            <p:cNvSpPr/>
            <p:nvPr/>
          </p:nvSpPr>
          <p:spPr>
            <a:xfrm>
              <a:off x="2741237" y="1143209"/>
              <a:ext cx="3202159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좌측 목록에서 선택한 생산의뢰번호로 발생한 각 공정별 실적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정보 조회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0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4411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733394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기준정보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표준품목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표준품목에 대하여 등록 관리한다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표준품목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5" name="Button">
            <a:hlinkClick r:id="rId76" action="ppaction://hlinksldjump"/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78449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등록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6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482223" y="995324"/>
            <a:ext cx="776088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의뢰확정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60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323248" y="995324"/>
            <a:ext cx="940296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의뢰학정 취소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17" name="Drop-Down Box"/>
          <p:cNvGrpSpPr/>
          <p:nvPr/>
        </p:nvGrpSpPr>
        <p:grpSpPr>
          <a:xfrm>
            <a:off x="272481" y="1345542"/>
            <a:ext cx="752251" cy="241092"/>
            <a:chOff x="595688" y="1261242"/>
            <a:chExt cx="1368150" cy="241092"/>
          </a:xfrm>
        </p:grpSpPr>
        <p:sp>
          <p:nvSpPr>
            <p:cNvPr id="121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71"/>
              </p:custDataLst>
            </p:nvPr>
          </p:nvSpPr>
          <p:spPr>
            <a:xfrm>
              <a:off x="595688" y="1261242"/>
              <a:ext cx="1368150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등록일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72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3" name="Date Field" descr="&lt;SmartSettings&gt;&lt;SmartResize enabled=&quot;True&quot; minWidth=&quot;20&quot; minHeight=&quot;13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1128055" y="1345542"/>
            <a:ext cx="872617" cy="241092"/>
            <a:chOff x="928688" y="1261242"/>
            <a:chExt cx="1035146" cy="241092"/>
          </a:xfrm>
        </p:grpSpPr>
        <p:sp>
          <p:nvSpPr>
            <p:cNvPr id="124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8/12/2018</a:t>
              </a:r>
            </a:p>
          </p:txBody>
        </p:sp>
        <p:sp>
          <p:nvSpPr>
            <p:cNvPr id="125" name="Date Picker Icon" descr="&lt;SmartSettings&gt;&lt;SmartResize anchorLeft=&quot;None&quot; anchorTop=&quot;None&quot; anchorRight=&quot;Absolute&quot; anchorBottom=&quot;None&quot; /&gt;&lt;/SmartSettings&gt;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1729670" y="1304729"/>
              <a:ext cx="179438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6" name="Date Field" descr="&lt;SmartSettings&gt;&lt;SmartResize enabled=&quot;True&quot; minWidth=&quot;20&quot; minHeight=&quot;13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2140914" y="1345542"/>
            <a:ext cx="849357" cy="241092"/>
            <a:chOff x="928688" y="1261242"/>
            <a:chExt cx="1035146" cy="241092"/>
          </a:xfrm>
        </p:grpSpPr>
        <p:sp>
          <p:nvSpPr>
            <p:cNvPr id="127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8/12/2018</a:t>
              </a:r>
            </a:p>
          </p:txBody>
        </p:sp>
        <p:sp>
          <p:nvSpPr>
            <p:cNvPr id="128" name="Date Picker Icon" descr="&lt;SmartSettings&gt;&lt;SmartResize anchorLeft=&quot;None&quot; anchorTop=&quot;None&quot; anchorRight=&quot;Absolute&quot; anchorBottom=&quot;None&quot; /&gt;&lt;/SmartSettings&gt;"/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1723257" y="1304729"/>
              <a:ext cx="184352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9" name="Drop-Down Box" descr="&lt;SmartSettings&gt;&lt;SmartResize enabled=&quot;True&quot; minWidth=&quot;18&quot; minHeight=&quot;7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3895312" y="1345542"/>
            <a:ext cx="841664" cy="241092"/>
            <a:chOff x="595686" y="1551576"/>
            <a:chExt cx="1368145" cy="241092"/>
          </a:xfrm>
          <a:solidFill>
            <a:srgbClr val="FFFFFF"/>
          </a:solidFill>
        </p:grpSpPr>
        <p:sp>
          <p:nvSpPr>
            <p:cNvPr id="130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66"/>
              </p:custDataLst>
            </p:nvPr>
          </p:nvSpPr>
          <p:spPr>
            <a:xfrm>
              <a:off x="595686" y="1551576"/>
              <a:ext cx="1098327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1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67"/>
              </p:custDataLst>
            </p:nvPr>
          </p:nvSpPr>
          <p:spPr>
            <a:xfrm>
              <a:off x="1694012" y="1551576"/>
              <a:ext cx="26981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68"/>
              </p:custDataLst>
            </p:nvPr>
          </p:nvSpPr>
          <p:spPr bwMode="auto">
            <a:xfrm flipH="1">
              <a:off x="1776897" y="1654034"/>
              <a:ext cx="10404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9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5"/>
            </p:custDataLst>
          </p:nvPr>
        </p:nvSpPr>
        <p:spPr>
          <a:xfrm>
            <a:off x="3020976" y="1345542"/>
            <a:ext cx="843630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명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00672" y="1381450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sp>
        <p:nvSpPr>
          <p:cNvPr id="85" name="Button">
            <a:hlinkClick r:id="rId76" action="ppaction://hlinksldjump"/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3328482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삭제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98" name="Drop-Down Box" descr="&lt;SmartSettings&gt;&lt;SmartResize enabled=&quot;True&quot; minWidth=&quot;18&quot; minHeight=&quot;7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4766312" y="1345542"/>
            <a:ext cx="864096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99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63"/>
              </p:custDataLst>
            </p:nvPr>
          </p:nvSpPr>
          <p:spPr>
            <a:xfrm>
              <a:off x="595684" y="1551576"/>
              <a:ext cx="1105331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형태코드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64"/>
              </p:custDataLst>
            </p:nvPr>
          </p:nvSpPr>
          <p:spPr>
            <a:xfrm>
              <a:off x="1701017" y="1551576"/>
              <a:ext cx="262815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65"/>
              </p:custDataLst>
            </p:nvPr>
          </p:nvSpPr>
          <p:spPr bwMode="auto">
            <a:xfrm flipH="1">
              <a:off x="1781751" y="1654034"/>
              <a:ext cx="101346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2" name="Drop-Down Box" descr="&lt;SmartSettings&gt;&lt;SmartResize enabled=&quot;True&quot; minWidth=&quot;18&quot; minHeight=&quot;7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5682050" y="1345542"/>
            <a:ext cx="855126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103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60"/>
              </p:custDataLst>
            </p:nvPr>
          </p:nvSpPr>
          <p:spPr>
            <a:xfrm>
              <a:off x="595684" y="1551576"/>
              <a:ext cx="110257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61"/>
              </p:custDataLst>
            </p:nvPr>
          </p:nvSpPr>
          <p:spPr>
            <a:xfrm>
              <a:off x="1698260" y="1551576"/>
              <a:ext cx="265572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62"/>
              </p:custDataLst>
            </p:nvPr>
          </p:nvSpPr>
          <p:spPr bwMode="auto">
            <a:xfrm flipH="1">
              <a:off x="1779841" y="1654034"/>
              <a:ext cx="10240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0" name="Drop-Down Box" descr="&lt;SmartSettings&gt;&lt;SmartResize enabled=&quot;True&quot; minWidth=&quot;18&quot; minHeight=&quot;7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6586442" y="1345542"/>
            <a:ext cx="1174870" cy="241092"/>
            <a:chOff x="595684" y="1551576"/>
            <a:chExt cx="1368149" cy="241092"/>
          </a:xfrm>
          <a:solidFill>
            <a:srgbClr val="FFFFFF"/>
          </a:solidFill>
        </p:grpSpPr>
        <p:sp>
          <p:nvSpPr>
            <p:cNvPr id="111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57"/>
              </p:custDataLst>
            </p:nvPr>
          </p:nvSpPr>
          <p:spPr>
            <a:xfrm>
              <a:off x="595684" y="1551576"/>
              <a:ext cx="1174851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품명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중분류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2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58"/>
              </p:custDataLst>
            </p:nvPr>
          </p:nvSpPr>
          <p:spPr>
            <a:xfrm>
              <a:off x="1770537" y="1551576"/>
              <a:ext cx="193296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3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59"/>
              </p:custDataLst>
            </p:nvPr>
          </p:nvSpPr>
          <p:spPr bwMode="auto">
            <a:xfrm flipH="1">
              <a:off x="1829915" y="1654034"/>
              <a:ext cx="7453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272481" y="1670682"/>
            <a:ext cx="2376263" cy="4710645"/>
          </a:xfrm>
          <a:prstGeom prst="rect">
            <a:avLst/>
          </a:prstGeom>
        </p:spPr>
      </p:pic>
      <p:grpSp>
        <p:nvGrpSpPr>
          <p:cNvPr id="114" name="Labeled Field"/>
          <p:cNvGrpSpPr/>
          <p:nvPr/>
        </p:nvGrpSpPr>
        <p:grpSpPr>
          <a:xfrm>
            <a:off x="2632760" y="2067290"/>
            <a:ext cx="1511722" cy="225733"/>
            <a:chOff x="1042510" y="2047465"/>
            <a:chExt cx="1710511" cy="225733"/>
          </a:xfrm>
        </p:grpSpPr>
        <p:sp>
          <p:nvSpPr>
            <p:cNvPr id="115" name="Text Box"/>
            <p:cNvSpPr/>
            <p:nvPr/>
          </p:nvSpPr>
          <p:spPr>
            <a:xfrm>
              <a:off x="1801663" y="2047465"/>
              <a:ext cx="951358" cy="2257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자동채번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Label"/>
            <p:cNvSpPr txBox="1"/>
            <p:nvPr/>
          </p:nvSpPr>
          <p:spPr>
            <a:xfrm>
              <a:off x="1042510" y="2047495"/>
              <a:ext cx="78924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품목코드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0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6628465" y="1694148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초기화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33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698894" y="1694148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저장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3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7225174" y="1694148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삭제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35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3287881" y="1694148"/>
            <a:ext cx="1077465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다른이름으로 저장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36" name="Labeled Field"/>
          <p:cNvGrpSpPr/>
          <p:nvPr/>
        </p:nvGrpSpPr>
        <p:grpSpPr>
          <a:xfrm>
            <a:off x="2632760" y="2331650"/>
            <a:ext cx="5127448" cy="225733"/>
            <a:chOff x="1042510" y="2047465"/>
            <a:chExt cx="5801700" cy="225733"/>
          </a:xfrm>
        </p:grpSpPr>
        <p:sp>
          <p:nvSpPr>
            <p:cNvPr id="137" name="Text Box"/>
            <p:cNvSpPr/>
            <p:nvPr/>
          </p:nvSpPr>
          <p:spPr>
            <a:xfrm>
              <a:off x="1801663" y="2047465"/>
              <a:ext cx="5042547" cy="2257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자동채번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8" name="Label"/>
            <p:cNvSpPr txBox="1"/>
            <p:nvPr/>
          </p:nvSpPr>
          <p:spPr>
            <a:xfrm>
              <a:off x="1042510" y="2047495"/>
              <a:ext cx="78924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품목명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_01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9" name="Labeled Field"/>
          <p:cNvGrpSpPr/>
          <p:nvPr/>
        </p:nvGrpSpPr>
        <p:grpSpPr>
          <a:xfrm>
            <a:off x="2632760" y="2585400"/>
            <a:ext cx="5128552" cy="225733"/>
            <a:chOff x="1042510" y="2047465"/>
            <a:chExt cx="5802948" cy="225733"/>
          </a:xfrm>
        </p:grpSpPr>
        <p:sp>
          <p:nvSpPr>
            <p:cNvPr id="140" name="Text Box"/>
            <p:cNvSpPr/>
            <p:nvPr/>
          </p:nvSpPr>
          <p:spPr>
            <a:xfrm>
              <a:off x="1801663" y="2047465"/>
              <a:ext cx="5043795" cy="2257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자동채번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Label"/>
            <p:cNvSpPr txBox="1"/>
            <p:nvPr/>
          </p:nvSpPr>
          <p:spPr>
            <a:xfrm>
              <a:off x="1042510" y="2047495"/>
              <a:ext cx="78924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품목명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_02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627720" y="2837868"/>
            <a:ext cx="1516762" cy="233650"/>
            <a:chOff x="2627720" y="2837868"/>
            <a:chExt cx="1516762" cy="233650"/>
          </a:xfrm>
        </p:grpSpPr>
        <p:sp>
          <p:nvSpPr>
            <p:cNvPr id="144" name="Label"/>
            <p:cNvSpPr txBox="1"/>
            <p:nvPr/>
          </p:nvSpPr>
          <p:spPr>
            <a:xfrm>
              <a:off x="2627720" y="2837868"/>
              <a:ext cx="697519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내수구분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45" name="Drop-Down Box" descr="&lt;SmartSettings&gt;&lt;SmartResize enabled=&quot;True&quot; minWidth=&quot;18&quot; minHeight=&quot;7&quot; /&gt;&lt;/SmartSettings&gt;"/>
            <p:cNvGrpSpPr/>
            <p:nvPr>
              <p:custDataLst>
                <p:tags r:id="rId53"/>
              </p:custDataLst>
            </p:nvPr>
          </p:nvGrpSpPr>
          <p:grpSpPr>
            <a:xfrm>
              <a:off x="3303468" y="2860532"/>
              <a:ext cx="841014" cy="210986"/>
              <a:chOff x="595684" y="1555645"/>
              <a:chExt cx="1368148" cy="233708"/>
            </a:xfrm>
            <a:solidFill>
              <a:srgbClr val="FFFFFF"/>
            </a:solidFill>
          </p:grpSpPr>
          <p:sp>
            <p:nvSpPr>
              <p:cNvPr id="146" name="Text Box" descr="&lt;SmartSettings&gt;&lt;SmartResize anchorLeft=&quot;Absolute&quot; anchorTop=&quot;Absolute&quot; anchorRight=&quot;Absolute&quot; anchorBottom=&quot;Absolute&quot; /&gt;&lt;/SmartSettings&gt;"/>
              <p:cNvSpPr/>
              <p:nvPr>
                <p:custDataLst>
                  <p:tags r:id="rId54"/>
                </p:custDataLst>
              </p:nvPr>
            </p:nvSpPr>
            <p:spPr>
              <a:xfrm>
                <a:off x="595684" y="1555645"/>
                <a:ext cx="1098118" cy="232963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91440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Arrow Box" descr="&lt;SmartSettings&gt;&lt;SmartResize anchorLeft=&quot;None&quot; anchorTop=&quot;Absolute&quot; anchorRight=&quot;Absolute&quot; anchorBottom=&quot;Absolute&quot; /&gt;&lt;/SmartSettings&gt;"/>
              <p:cNvSpPr/>
              <p:nvPr>
                <p:custDataLst>
                  <p:tags r:id="rId55"/>
                </p:custDataLst>
              </p:nvPr>
            </p:nvSpPr>
            <p:spPr>
              <a:xfrm>
                <a:off x="1693804" y="1556503"/>
                <a:ext cx="270028" cy="232850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8" name="Arrow Down" descr="&lt;SmartSettings&gt;&lt;SmartResize anchorLeft=&quot;None&quot; anchorTop=&quot;Non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56"/>
                </p:custDataLst>
              </p:nvPr>
            </p:nvSpPr>
            <p:spPr bwMode="auto">
              <a:xfrm flipH="1">
                <a:off x="1776753" y="1652086"/>
                <a:ext cx="104127" cy="4007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50" name="그룹 149"/>
          <p:cNvGrpSpPr/>
          <p:nvPr/>
        </p:nvGrpSpPr>
        <p:grpSpPr>
          <a:xfrm>
            <a:off x="4435583" y="2837868"/>
            <a:ext cx="1516762" cy="233650"/>
            <a:chOff x="2627720" y="2837868"/>
            <a:chExt cx="1516762" cy="233650"/>
          </a:xfrm>
        </p:grpSpPr>
        <p:sp>
          <p:nvSpPr>
            <p:cNvPr id="151" name="Label"/>
            <p:cNvSpPr txBox="1"/>
            <p:nvPr/>
          </p:nvSpPr>
          <p:spPr>
            <a:xfrm>
              <a:off x="2627720" y="2837868"/>
              <a:ext cx="697519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2" name="Drop-Down Box" descr="&lt;SmartSettings&gt;&lt;SmartResize enabled=&quot;True&quot; minWidth=&quot;18&quot; minHeight=&quot;7&quot; /&gt;&lt;/SmartSettings&gt;"/>
            <p:cNvGrpSpPr/>
            <p:nvPr>
              <p:custDataLst>
                <p:tags r:id="rId49"/>
              </p:custDataLst>
            </p:nvPr>
          </p:nvGrpSpPr>
          <p:grpSpPr>
            <a:xfrm>
              <a:off x="3303468" y="2860532"/>
              <a:ext cx="841014" cy="210986"/>
              <a:chOff x="595684" y="1555645"/>
              <a:chExt cx="1368148" cy="233708"/>
            </a:xfrm>
            <a:solidFill>
              <a:srgbClr val="FFFFFF"/>
            </a:solidFill>
          </p:grpSpPr>
          <p:sp>
            <p:nvSpPr>
              <p:cNvPr id="153" name="Text Box" descr="&lt;SmartSettings&gt;&lt;SmartResize anchorLeft=&quot;Absolute&quot; anchorTop=&quot;Absolute&quot; anchorRight=&quot;Absolute&quot; anchorBottom=&quot;Absolute&quot; /&gt;&lt;/SmartSettings&gt;"/>
              <p:cNvSpPr/>
              <p:nvPr>
                <p:custDataLst>
                  <p:tags r:id="rId50"/>
                </p:custDataLst>
              </p:nvPr>
            </p:nvSpPr>
            <p:spPr>
              <a:xfrm>
                <a:off x="595684" y="1555645"/>
                <a:ext cx="1098118" cy="232963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91440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4" name="Arrow Box" descr="&lt;SmartSettings&gt;&lt;SmartResize anchorLeft=&quot;None&quot; anchorTop=&quot;Absolute&quot; anchorRight=&quot;Absolute&quot; anchorBottom=&quot;Absolute&quot; /&gt;&lt;/SmartSettings&gt;"/>
              <p:cNvSpPr/>
              <p:nvPr>
                <p:custDataLst>
                  <p:tags r:id="rId51"/>
                </p:custDataLst>
              </p:nvPr>
            </p:nvSpPr>
            <p:spPr>
              <a:xfrm>
                <a:off x="1693804" y="1556503"/>
                <a:ext cx="270028" cy="232850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5" name="Arrow Down" descr="&lt;SmartSettings&gt;&lt;SmartResize anchorLeft=&quot;None&quot; anchorTop=&quot;Non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52"/>
                </p:custDataLst>
              </p:nvPr>
            </p:nvSpPr>
            <p:spPr bwMode="auto">
              <a:xfrm flipH="1">
                <a:off x="1776753" y="1652086"/>
                <a:ext cx="104127" cy="4007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56" name="그룹 155"/>
          <p:cNvGrpSpPr/>
          <p:nvPr/>
        </p:nvGrpSpPr>
        <p:grpSpPr>
          <a:xfrm>
            <a:off x="6243446" y="2837868"/>
            <a:ext cx="1516762" cy="233650"/>
            <a:chOff x="2627720" y="2837868"/>
            <a:chExt cx="1516762" cy="233650"/>
          </a:xfrm>
        </p:grpSpPr>
        <p:sp>
          <p:nvSpPr>
            <p:cNvPr id="157" name="Label"/>
            <p:cNvSpPr txBox="1"/>
            <p:nvPr/>
          </p:nvSpPr>
          <p:spPr>
            <a:xfrm>
              <a:off x="2627720" y="2837868"/>
              <a:ext cx="697519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형태코드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8" name="Drop-Down Box" descr="&lt;SmartSettings&gt;&lt;SmartResize enabled=&quot;True&quot; minWidth=&quot;18&quot; minHeight=&quot;7&quot; /&gt;&lt;/SmartSettings&gt;"/>
            <p:cNvGrpSpPr/>
            <p:nvPr>
              <p:custDataLst>
                <p:tags r:id="rId45"/>
              </p:custDataLst>
            </p:nvPr>
          </p:nvGrpSpPr>
          <p:grpSpPr>
            <a:xfrm>
              <a:off x="3303468" y="2860532"/>
              <a:ext cx="841014" cy="210986"/>
              <a:chOff x="595684" y="1555645"/>
              <a:chExt cx="1368148" cy="233708"/>
            </a:xfrm>
            <a:solidFill>
              <a:srgbClr val="FFFFFF"/>
            </a:solidFill>
          </p:grpSpPr>
          <p:sp>
            <p:nvSpPr>
              <p:cNvPr id="159" name="Text Box" descr="&lt;SmartSettings&gt;&lt;SmartResize anchorLeft=&quot;Absolute&quot; anchorTop=&quot;Absolute&quot; anchorRight=&quot;Absolute&quot; anchorBottom=&quot;Absolute&quot; /&gt;&lt;/SmartSettings&gt;"/>
              <p:cNvSpPr/>
              <p:nvPr>
                <p:custDataLst>
                  <p:tags r:id="rId46"/>
                </p:custDataLst>
              </p:nvPr>
            </p:nvSpPr>
            <p:spPr>
              <a:xfrm>
                <a:off x="595684" y="1555645"/>
                <a:ext cx="1098118" cy="232963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91440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0" name="Arrow Box" descr="&lt;SmartSettings&gt;&lt;SmartResize anchorLeft=&quot;None&quot; anchorTop=&quot;Absolute&quot; anchorRight=&quot;Absolute&quot; anchorBottom=&quot;Absolute&quot; /&gt;&lt;/SmartSettings&gt;"/>
              <p:cNvSpPr/>
              <p:nvPr>
                <p:custDataLst>
                  <p:tags r:id="rId47"/>
                </p:custDataLst>
              </p:nvPr>
            </p:nvSpPr>
            <p:spPr>
              <a:xfrm>
                <a:off x="1693804" y="1556503"/>
                <a:ext cx="270028" cy="232850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1" name="Arrow Down" descr="&lt;SmartSettings&gt;&lt;SmartResize anchorLeft=&quot;None&quot; anchorTop=&quot;Non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48"/>
                </p:custDataLst>
              </p:nvPr>
            </p:nvSpPr>
            <p:spPr bwMode="auto">
              <a:xfrm flipH="1">
                <a:off x="1776753" y="1652086"/>
                <a:ext cx="104127" cy="4007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2" name="그룹 161"/>
          <p:cNvGrpSpPr/>
          <p:nvPr/>
        </p:nvGrpSpPr>
        <p:grpSpPr>
          <a:xfrm>
            <a:off x="2627720" y="3076134"/>
            <a:ext cx="1516762" cy="233650"/>
            <a:chOff x="2627720" y="2837868"/>
            <a:chExt cx="1516762" cy="233650"/>
          </a:xfrm>
        </p:grpSpPr>
        <p:sp>
          <p:nvSpPr>
            <p:cNvPr id="163" name="Label"/>
            <p:cNvSpPr txBox="1"/>
            <p:nvPr/>
          </p:nvSpPr>
          <p:spPr>
            <a:xfrm>
              <a:off x="2627720" y="2837868"/>
              <a:ext cx="697519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64" name="Drop-Down Box" descr="&lt;SmartSettings&gt;&lt;SmartResize enabled=&quot;True&quot; minWidth=&quot;18&quot; minHeight=&quot;7&quot; /&gt;&lt;/SmartSettings&gt;"/>
            <p:cNvGrpSpPr/>
            <p:nvPr>
              <p:custDataLst>
                <p:tags r:id="rId41"/>
              </p:custDataLst>
            </p:nvPr>
          </p:nvGrpSpPr>
          <p:grpSpPr>
            <a:xfrm>
              <a:off x="3303468" y="2860532"/>
              <a:ext cx="841014" cy="210986"/>
              <a:chOff x="595684" y="1555645"/>
              <a:chExt cx="1368148" cy="233708"/>
            </a:xfrm>
            <a:solidFill>
              <a:srgbClr val="FFFFFF"/>
            </a:solidFill>
          </p:grpSpPr>
          <p:sp>
            <p:nvSpPr>
              <p:cNvPr id="165" name="Text Box" descr="&lt;SmartSettings&gt;&lt;SmartResize anchorLeft=&quot;Absolute&quot; anchorTop=&quot;Absolute&quot; anchorRight=&quot;Absolute&quot; anchorBottom=&quot;Absolute&quot; /&gt;&lt;/SmartSettings&gt;"/>
              <p:cNvSpPr/>
              <p:nvPr>
                <p:custDataLst>
                  <p:tags r:id="rId42"/>
                </p:custDataLst>
              </p:nvPr>
            </p:nvSpPr>
            <p:spPr>
              <a:xfrm>
                <a:off x="595684" y="1555645"/>
                <a:ext cx="1098118" cy="232963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91440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6" name="Arrow Box" descr="&lt;SmartSettings&gt;&lt;SmartResize anchorLeft=&quot;None&quot; anchorTop=&quot;Absolute&quot; anchorRight=&quot;Absolute&quot; anchorBottom=&quot;Absolute&quot; /&gt;&lt;/SmartSettings&gt;"/>
              <p:cNvSpPr/>
              <p:nvPr>
                <p:custDataLst>
                  <p:tags r:id="rId43"/>
                </p:custDataLst>
              </p:nvPr>
            </p:nvSpPr>
            <p:spPr>
              <a:xfrm>
                <a:off x="1693804" y="1556503"/>
                <a:ext cx="270028" cy="232850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7" name="Arrow Down" descr="&lt;SmartSettings&gt;&lt;SmartResize anchorLeft=&quot;None&quot; anchorTop=&quot;Non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44"/>
                </p:custDataLst>
              </p:nvPr>
            </p:nvSpPr>
            <p:spPr bwMode="auto">
              <a:xfrm flipH="1">
                <a:off x="1776753" y="1652086"/>
                <a:ext cx="104127" cy="4007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8" name="그룹 167"/>
          <p:cNvGrpSpPr/>
          <p:nvPr/>
        </p:nvGrpSpPr>
        <p:grpSpPr>
          <a:xfrm>
            <a:off x="4342487" y="3076134"/>
            <a:ext cx="1609858" cy="233650"/>
            <a:chOff x="2534624" y="2837868"/>
            <a:chExt cx="1609858" cy="233650"/>
          </a:xfrm>
        </p:grpSpPr>
        <p:sp>
          <p:nvSpPr>
            <p:cNvPr id="169" name="Label"/>
            <p:cNvSpPr txBox="1"/>
            <p:nvPr/>
          </p:nvSpPr>
          <p:spPr>
            <a:xfrm>
              <a:off x="2534624" y="2837868"/>
              <a:ext cx="790616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품명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중분류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70" name="Drop-Down Box" descr="&lt;SmartSettings&gt;&lt;SmartResize enabled=&quot;True&quot; minWidth=&quot;18&quot; minHeight=&quot;7&quot; /&gt;&lt;/SmartSettings&gt;"/>
            <p:cNvGrpSpPr/>
            <p:nvPr>
              <p:custDataLst>
                <p:tags r:id="rId37"/>
              </p:custDataLst>
            </p:nvPr>
          </p:nvGrpSpPr>
          <p:grpSpPr>
            <a:xfrm>
              <a:off x="3303468" y="2860532"/>
              <a:ext cx="841014" cy="210986"/>
              <a:chOff x="595684" y="1555645"/>
              <a:chExt cx="1368148" cy="233708"/>
            </a:xfrm>
            <a:solidFill>
              <a:srgbClr val="FFFFFF"/>
            </a:solidFill>
          </p:grpSpPr>
          <p:sp>
            <p:nvSpPr>
              <p:cNvPr id="171" name="Text Box" descr="&lt;SmartSettings&gt;&lt;SmartResize anchorLeft=&quot;Absolute&quot; anchorTop=&quot;Absolute&quot; anchorRight=&quot;Absolute&quot; anchorBottom=&quot;Absolute&quot; /&gt;&lt;/SmartSettings&gt;"/>
              <p:cNvSpPr/>
              <p:nvPr>
                <p:custDataLst>
                  <p:tags r:id="rId38"/>
                </p:custDataLst>
              </p:nvPr>
            </p:nvSpPr>
            <p:spPr>
              <a:xfrm>
                <a:off x="595684" y="1555645"/>
                <a:ext cx="1098118" cy="232963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91440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2" name="Arrow Box" descr="&lt;SmartSettings&gt;&lt;SmartResize anchorLeft=&quot;None&quot; anchorTop=&quot;Absolute&quot; anchorRight=&quot;Absolute&quot; anchorBottom=&quot;Absolute&quot; /&gt;&lt;/SmartSettings&gt;"/>
              <p:cNvSpPr/>
              <p:nvPr>
                <p:custDataLst>
                  <p:tags r:id="rId39"/>
                </p:custDataLst>
              </p:nvPr>
            </p:nvSpPr>
            <p:spPr>
              <a:xfrm>
                <a:off x="1693804" y="1556503"/>
                <a:ext cx="270028" cy="232850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3" name="Arrow Down" descr="&lt;SmartSettings&gt;&lt;SmartResize anchorLeft=&quot;None&quot; anchorTop=&quot;Non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40"/>
                </p:custDataLst>
              </p:nvPr>
            </p:nvSpPr>
            <p:spPr bwMode="auto">
              <a:xfrm flipH="1">
                <a:off x="1776753" y="1652086"/>
                <a:ext cx="104127" cy="4007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74" name="그룹 173"/>
          <p:cNvGrpSpPr/>
          <p:nvPr/>
        </p:nvGrpSpPr>
        <p:grpSpPr>
          <a:xfrm>
            <a:off x="6243446" y="3076134"/>
            <a:ext cx="1516762" cy="233650"/>
            <a:chOff x="2627720" y="2837868"/>
            <a:chExt cx="1516762" cy="233650"/>
          </a:xfrm>
        </p:grpSpPr>
        <p:sp>
          <p:nvSpPr>
            <p:cNvPr id="175" name="Label"/>
            <p:cNvSpPr txBox="1"/>
            <p:nvPr/>
          </p:nvSpPr>
          <p:spPr>
            <a:xfrm>
              <a:off x="2627720" y="2837868"/>
              <a:ext cx="697519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검사기준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76" name="Drop-Down Box" descr="&lt;SmartSettings&gt;&lt;SmartResize enabled=&quot;True&quot; minWidth=&quot;18&quot; minHeight=&quot;7&quot; /&gt;&lt;/SmartSettings&gt;"/>
            <p:cNvGrpSpPr/>
            <p:nvPr>
              <p:custDataLst>
                <p:tags r:id="rId33"/>
              </p:custDataLst>
            </p:nvPr>
          </p:nvGrpSpPr>
          <p:grpSpPr>
            <a:xfrm>
              <a:off x="3303468" y="2860532"/>
              <a:ext cx="841014" cy="210986"/>
              <a:chOff x="595684" y="1555645"/>
              <a:chExt cx="1368148" cy="233708"/>
            </a:xfrm>
            <a:solidFill>
              <a:srgbClr val="FFFFFF"/>
            </a:solidFill>
          </p:grpSpPr>
          <p:sp>
            <p:nvSpPr>
              <p:cNvPr id="177" name="Text Box" descr="&lt;SmartSettings&gt;&lt;SmartResize anchorLeft=&quot;Absolute&quot; anchorTop=&quot;Absolute&quot; anchorRight=&quot;Absolute&quot; anchorBottom=&quot;Absolute&quot; /&gt;&lt;/SmartSettings&gt;"/>
              <p:cNvSpPr/>
              <p:nvPr>
                <p:custDataLst>
                  <p:tags r:id="rId34"/>
                </p:custDataLst>
              </p:nvPr>
            </p:nvSpPr>
            <p:spPr>
              <a:xfrm>
                <a:off x="595684" y="1555645"/>
                <a:ext cx="1098118" cy="232963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91440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8" name="Arrow Box" descr="&lt;SmartSettings&gt;&lt;SmartResize anchorLeft=&quot;None&quot; anchorTop=&quot;Absolute&quot; anchorRight=&quot;Absolute&quot; anchorBottom=&quot;Absolute&quot; /&gt;&lt;/SmartSettings&gt;"/>
              <p:cNvSpPr/>
              <p:nvPr>
                <p:custDataLst>
                  <p:tags r:id="rId35"/>
                </p:custDataLst>
              </p:nvPr>
            </p:nvSpPr>
            <p:spPr>
              <a:xfrm>
                <a:off x="1693804" y="1556503"/>
                <a:ext cx="270028" cy="232850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9" name="Arrow Down" descr="&lt;SmartSettings&gt;&lt;SmartResize anchorLeft=&quot;None&quot; anchorTop=&quot;Non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36"/>
                </p:custDataLst>
              </p:nvPr>
            </p:nvSpPr>
            <p:spPr bwMode="auto">
              <a:xfrm flipH="1">
                <a:off x="1776753" y="1652086"/>
                <a:ext cx="104127" cy="4007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80" name="Labeled Field"/>
          <p:cNvGrpSpPr/>
          <p:nvPr/>
        </p:nvGrpSpPr>
        <p:grpSpPr>
          <a:xfrm>
            <a:off x="2625560" y="3815328"/>
            <a:ext cx="1511302" cy="225733"/>
            <a:chOff x="1042510" y="2047465"/>
            <a:chExt cx="1710036" cy="225733"/>
          </a:xfrm>
        </p:grpSpPr>
        <p:sp>
          <p:nvSpPr>
            <p:cNvPr id="181" name="Text Box"/>
            <p:cNvSpPr/>
            <p:nvPr/>
          </p:nvSpPr>
          <p:spPr>
            <a:xfrm>
              <a:off x="1801664" y="2047465"/>
              <a:ext cx="950882" cy="22570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2" name="Label"/>
            <p:cNvSpPr txBox="1"/>
            <p:nvPr/>
          </p:nvSpPr>
          <p:spPr>
            <a:xfrm>
              <a:off x="1042510" y="2047495"/>
              <a:ext cx="78924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외경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3" name="Labeled Field"/>
          <p:cNvGrpSpPr/>
          <p:nvPr/>
        </p:nvGrpSpPr>
        <p:grpSpPr>
          <a:xfrm>
            <a:off x="4435772" y="3815328"/>
            <a:ext cx="1511302" cy="225733"/>
            <a:chOff x="1042510" y="2047465"/>
            <a:chExt cx="1710036" cy="225733"/>
          </a:xfrm>
        </p:grpSpPr>
        <p:sp>
          <p:nvSpPr>
            <p:cNvPr id="184" name="Text Box"/>
            <p:cNvSpPr/>
            <p:nvPr/>
          </p:nvSpPr>
          <p:spPr>
            <a:xfrm>
              <a:off x="1801664" y="2047465"/>
              <a:ext cx="950882" cy="22570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5" name="Label"/>
            <p:cNvSpPr txBox="1"/>
            <p:nvPr/>
          </p:nvSpPr>
          <p:spPr>
            <a:xfrm>
              <a:off x="1042510" y="2047495"/>
              <a:ext cx="78924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외경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각관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6" name="Labeled Field"/>
          <p:cNvGrpSpPr/>
          <p:nvPr/>
        </p:nvGrpSpPr>
        <p:grpSpPr>
          <a:xfrm>
            <a:off x="6235826" y="3815328"/>
            <a:ext cx="1511302" cy="225733"/>
            <a:chOff x="1042510" y="2047465"/>
            <a:chExt cx="1710036" cy="225733"/>
          </a:xfrm>
        </p:grpSpPr>
        <p:sp>
          <p:nvSpPr>
            <p:cNvPr id="187" name="Text Box"/>
            <p:cNvSpPr/>
            <p:nvPr/>
          </p:nvSpPr>
          <p:spPr>
            <a:xfrm>
              <a:off x="1801664" y="2047465"/>
              <a:ext cx="950882" cy="22570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8" name="Label"/>
            <p:cNvSpPr txBox="1"/>
            <p:nvPr/>
          </p:nvSpPr>
          <p:spPr>
            <a:xfrm>
              <a:off x="1042510" y="2047495"/>
              <a:ext cx="78924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두께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9" name="Labeled Field"/>
          <p:cNvGrpSpPr/>
          <p:nvPr/>
        </p:nvGrpSpPr>
        <p:grpSpPr>
          <a:xfrm>
            <a:off x="2625884" y="4061832"/>
            <a:ext cx="1511302" cy="225733"/>
            <a:chOff x="1042510" y="2047465"/>
            <a:chExt cx="1710036" cy="225733"/>
          </a:xfrm>
        </p:grpSpPr>
        <p:sp>
          <p:nvSpPr>
            <p:cNvPr id="190" name="Text Box"/>
            <p:cNvSpPr/>
            <p:nvPr/>
          </p:nvSpPr>
          <p:spPr>
            <a:xfrm>
              <a:off x="1801664" y="2047465"/>
              <a:ext cx="950882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1" name="Label"/>
            <p:cNvSpPr txBox="1"/>
            <p:nvPr/>
          </p:nvSpPr>
          <p:spPr>
            <a:xfrm>
              <a:off x="1042510" y="2047495"/>
              <a:ext cx="78924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이론두께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2" name="Labeled Field"/>
          <p:cNvGrpSpPr/>
          <p:nvPr/>
        </p:nvGrpSpPr>
        <p:grpSpPr>
          <a:xfrm>
            <a:off x="4292918" y="4061832"/>
            <a:ext cx="1654480" cy="225733"/>
            <a:chOff x="880504" y="2047465"/>
            <a:chExt cx="1872042" cy="225733"/>
          </a:xfrm>
        </p:grpSpPr>
        <p:sp>
          <p:nvSpPr>
            <p:cNvPr id="193" name="Text Box"/>
            <p:cNvSpPr/>
            <p:nvPr/>
          </p:nvSpPr>
          <p:spPr>
            <a:xfrm>
              <a:off x="1801664" y="2047465"/>
              <a:ext cx="950882" cy="22570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4" name="Label"/>
            <p:cNvSpPr txBox="1"/>
            <p:nvPr/>
          </p:nvSpPr>
          <p:spPr>
            <a:xfrm>
              <a:off x="880504" y="2047495"/>
              <a:ext cx="951249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길이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스켈프폭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4" name="그룹 203"/>
          <p:cNvGrpSpPr/>
          <p:nvPr/>
        </p:nvGrpSpPr>
        <p:grpSpPr>
          <a:xfrm>
            <a:off x="2625884" y="3324126"/>
            <a:ext cx="1516762" cy="233650"/>
            <a:chOff x="2627720" y="2837868"/>
            <a:chExt cx="1516762" cy="233650"/>
          </a:xfrm>
        </p:grpSpPr>
        <p:sp>
          <p:nvSpPr>
            <p:cNvPr id="205" name="Label"/>
            <p:cNvSpPr txBox="1"/>
            <p:nvPr/>
          </p:nvSpPr>
          <p:spPr>
            <a:xfrm>
              <a:off x="2627720" y="2837868"/>
              <a:ext cx="697519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재질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6" name="Drop-Down Box" descr="&lt;SmartSettings&gt;&lt;SmartResize enabled=&quot;True&quot; minWidth=&quot;18&quot; minHeight=&quot;7&quot; /&gt;&lt;/SmartSettings&gt;"/>
            <p:cNvGrpSpPr/>
            <p:nvPr>
              <p:custDataLst>
                <p:tags r:id="rId29"/>
              </p:custDataLst>
            </p:nvPr>
          </p:nvGrpSpPr>
          <p:grpSpPr>
            <a:xfrm>
              <a:off x="3303468" y="2860532"/>
              <a:ext cx="841014" cy="210986"/>
              <a:chOff x="595684" y="1555645"/>
              <a:chExt cx="1368148" cy="233708"/>
            </a:xfrm>
            <a:solidFill>
              <a:srgbClr val="FFFFFF"/>
            </a:solidFill>
          </p:grpSpPr>
          <p:sp>
            <p:nvSpPr>
              <p:cNvPr id="207" name="Text Box" descr="&lt;SmartSettings&gt;&lt;SmartResize anchorLeft=&quot;Absolute&quot; anchorTop=&quot;Absolute&quot; anchorRight=&quot;Absolute&quot; anchorBottom=&quot;Absolute&quot; /&gt;&lt;/SmartSettings&gt;"/>
              <p:cNvSpPr/>
              <p:nvPr>
                <p:custDataLst>
                  <p:tags r:id="rId30"/>
                </p:custDataLst>
              </p:nvPr>
            </p:nvSpPr>
            <p:spPr>
              <a:xfrm>
                <a:off x="595684" y="1555645"/>
                <a:ext cx="1098118" cy="232963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91440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8" name="Arrow Box" descr="&lt;SmartSettings&gt;&lt;SmartResize anchorLeft=&quot;None&quot; anchorTop=&quot;Absolute&quot; anchorRight=&quot;Absolute&quot; anchorBottom=&quot;Absolute&quot; /&gt;&lt;/SmartSettings&gt;"/>
              <p:cNvSpPr/>
              <p:nvPr>
                <p:custDataLst>
                  <p:tags r:id="rId31"/>
                </p:custDataLst>
              </p:nvPr>
            </p:nvSpPr>
            <p:spPr>
              <a:xfrm>
                <a:off x="1693804" y="1556503"/>
                <a:ext cx="270028" cy="232850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9" name="Arrow Down" descr="&lt;SmartSettings&gt;&lt;SmartResize anchorLeft=&quot;None&quot; anchorTop=&quot;Non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32"/>
                </p:custDataLst>
              </p:nvPr>
            </p:nvSpPr>
            <p:spPr bwMode="auto">
              <a:xfrm flipH="1">
                <a:off x="1776753" y="1652086"/>
                <a:ext cx="104127" cy="4007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10" name="그룹 209"/>
          <p:cNvGrpSpPr/>
          <p:nvPr/>
        </p:nvGrpSpPr>
        <p:grpSpPr>
          <a:xfrm>
            <a:off x="4340651" y="3324126"/>
            <a:ext cx="1609858" cy="233650"/>
            <a:chOff x="2534624" y="2837868"/>
            <a:chExt cx="1609858" cy="233650"/>
          </a:xfrm>
        </p:grpSpPr>
        <p:sp>
          <p:nvSpPr>
            <p:cNvPr id="211" name="Label"/>
            <p:cNvSpPr txBox="1"/>
            <p:nvPr/>
          </p:nvSpPr>
          <p:spPr>
            <a:xfrm>
              <a:off x="2534624" y="2837868"/>
              <a:ext cx="790616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MILL: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12" name="Drop-Down Box" descr="&lt;SmartSettings&gt;&lt;SmartResize enabled=&quot;True&quot; minWidth=&quot;18&quot; minHeight=&quot;7&quot; /&gt;&lt;/SmartSettings&gt;"/>
            <p:cNvGrpSpPr/>
            <p:nvPr>
              <p:custDataLst>
                <p:tags r:id="rId25"/>
              </p:custDataLst>
            </p:nvPr>
          </p:nvGrpSpPr>
          <p:grpSpPr>
            <a:xfrm>
              <a:off x="3303468" y="2860532"/>
              <a:ext cx="841014" cy="210986"/>
              <a:chOff x="595684" y="1555645"/>
              <a:chExt cx="1368148" cy="233708"/>
            </a:xfrm>
            <a:solidFill>
              <a:srgbClr val="FFFFFF"/>
            </a:solidFill>
          </p:grpSpPr>
          <p:sp>
            <p:nvSpPr>
              <p:cNvPr id="213" name="Text Box" descr="&lt;SmartSettings&gt;&lt;SmartResize anchorLeft=&quot;Absolute&quot; anchorTop=&quot;Absolute&quot; anchorRight=&quot;Absolute&quot; anchorBottom=&quot;Absolute&quot; /&gt;&lt;/SmartSettings&gt;"/>
              <p:cNvSpPr/>
              <p:nvPr>
                <p:custDataLst>
                  <p:tags r:id="rId26"/>
                </p:custDataLst>
              </p:nvPr>
            </p:nvSpPr>
            <p:spPr>
              <a:xfrm>
                <a:off x="595684" y="1555645"/>
                <a:ext cx="1098118" cy="232963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91440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4" name="Arrow Box" descr="&lt;SmartSettings&gt;&lt;SmartResize anchorLeft=&quot;None&quot; anchorTop=&quot;Absolute&quot; anchorRight=&quot;Absolute&quot; anchorBottom=&quot;Absolute&quot; /&gt;&lt;/SmartSettings&gt;"/>
              <p:cNvSpPr/>
              <p:nvPr>
                <p:custDataLst>
                  <p:tags r:id="rId27"/>
                </p:custDataLst>
              </p:nvPr>
            </p:nvSpPr>
            <p:spPr>
              <a:xfrm>
                <a:off x="1693804" y="1556503"/>
                <a:ext cx="270028" cy="232850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5" name="Arrow Down" descr="&lt;SmartSettings&gt;&lt;SmartResize anchorLeft=&quot;None&quot; anchorTop=&quot;Non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28"/>
                </p:custDataLst>
              </p:nvPr>
            </p:nvSpPr>
            <p:spPr bwMode="auto">
              <a:xfrm flipH="1">
                <a:off x="1776753" y="1652086"/>
                <a:ext cx="104127" cy="4007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16" name="그룹 215"/>
          <p:cNvGrpSpPr/>
          <p:nvPr/>
        </p:nvGrpSpPr>
        <p:grpSpPr>
          <a:xfrm>
            <a:off x="5899518" y="3324126"/>
            <a:ext cx="1858854" cy="233650"/>
            <a:chOff x="2285628" y="2837868"/>
            <a:chExt cx="1858854" cy="233650"/>
          </a:xfrm>
        </p:grpSpPr>
        <p:sp>
          <p:nvSpPr>
            <p:cNvPr id="217" name="Label"/>
            <p:cNvSpPr txBox="1"/>
            <p:nvPr/>
          </p:nvSpPr>
          <p:spPr>
            <a:xfrm>
              <a:off x="2285628" y="2837868"/>
              <a:ext cx="1039611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제작규격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/Cer. No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18" name="Drop-Down Box" descr="&lt;SmartSettings&gt;&lt;SmartResize enabled=&quot;True&quot; minWidth=&quot;18&quot; minHeight=&quot;7&quot; /&gt;&lt;/SmartSettings&gt;"/>
            <p:cNvGrpSpPr/>
            <p:nvPr>
              <p:custDataLst>
                <p:tags r:id="rId21"/>
              </p:custDataLst>
            </p:nvPr>
          </p:nvGrpSpPr>
          <p:grpSpPr>
            <a:xfrm>
              <a:off x="3303468" y="2860532"/>
              <a:ext cx="841014" cy="210986"/>
              <a:chOff x="595684" y="1555645"/>
              <a:chExt cx="1368148" cy="233708"/>
            </a:xfrm>
            <a:solidFill>
              <a:srgbClr val="FFFFFF"/>
            </a:solidFill>
          </p:grpSpPr>
          <p:sp>
            <p:nvSpPr>
              <p:cNvPr id="219" name="Text Box" descr="&lt;SmartSettings&gt;&lt;SmartResize anchorLeft=&quot;Absolute&quot; anchorTop=&quot;Absolute&quot; anchorRight=&quot;Absolute&quot; anchorBottom=&quot;Absolute&quot; /&gt;&lt;/SmartSettings&gt;"/>
              <p:cNvSpPr/>
              <p:nvPr>
                <p:custDataLst>
                  <p:tags r:id="rId22"/>
                </p:custDataLst>
              </p:nvPr>
            </p:nvSpPr>
            <p:spPr>
              <a:xfrm>
                <a:off x="595684" y="1555645"/>
                <a:ext cx="1098118" cy="232963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91440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0" name="Arrow Box" descr="&lt;SmartSettings&gt;&lt;SmartResize anchorLeft=&quot;None&quot; anchorTop=&quot;Absolute&quot; anchorRight=&quot;Absolute&quot; anchorBottom=&quot;Absolute&quot; /&gt;&lt;/SmartSettings&gt;"/>
              <p:cNvSpPr/>
              <p:nvPr>
                <p:custDataLst>
                  <p:tags r:id="rId23"/>
                </p:custDataLst>
              </p:nvPr>
            </p:nvSpPr>
            <p:spPr>
              <a:xfrm>
                <a:off x="1693804" y="1556503"/>
                <a:ext cx="270028" cy="232850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1" name="Arrow Down" descr="&lt;SmartSettings&gt;&lt;SmartResize anchorLeft=&quot;None&quot; anchorTop=&quot;Non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auto">
              <a:xfrm flipH="1">
                <a:off x="1776753" y="1652086"/>
                <a:ext cx="104127" cy="4007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22" name="그룹 221"/>
          <p:cNvGrpSpPr/>
          <p:nvPr/>
        </p:nvGrpSpPr>
        <p:grpSpPr>
          <a:xfrm>
            <a:off x="2533382" y="3555390"/>
            <a:ext cx="1609264" cy="233650"/>
            <a:chOff x="2535218" y="2837868"/>
            <a:chExt cx="1609264" cy="233650"/>
          </a:xfrm>
        </p:grpSpPr>
        <p:sp>
          <p:nvSpPr>
            <p:cNvPr id="223" name="Label"/>
            <p:cNvSpPr txBox="1"/>
            <p:nvPr/>
          </p:nvSpPr>
          <p:spPr>
            <a:xfrm>
              <a:off x="2535218" y="2837868"/>
              <a:ext cx="79002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관단처리방법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24" name="Drop-Down Box" descr="&lt;SmartSettings&gt;&lt;SmartResize enabled=&quot;True&quot; minWidth=&quot;18&quot; minHeight=&quot;7&quot; /&gt;&lt;/SmartSettings&gt;"/>
            <p:cNvGrpSpPr/>
            <p:nvPr>
              <p:custDataLst>
                <p:tags r:id="rId17"/>
              </p:custDataLst>
            </p:nvPr>
          </p:nvGrpSpPr>
          <p:grpSpPr>
            <a:xfrm>
              <a:off x="3303468" y="2860532"/>
              <a:ext cx="841014" cy="210986"/>
              <a:chOff x="595684" y="1555645"/>
              <a:chExt cx="1368148" cy="233708"/>
            </a:xfrm>
            <a:solidFill>
              <a:srgbClr val="FFFFFF"/>
            </a:solidFill>
          </p:grpSpPr>
          <p:sp>
            <p:nvSpPr>
              <p:cNvPr id="225" name="Text Box" descr="&lt;SmartSettings&gt;&lt;SmartResize anchorLeft=&quot;Absolute&quot; anchorTop=&quot;Absolute&quot; anchorRight=&quot;Absolute&quot; anchorBottom=&quot;Absolute&quot; /&gt;&lt;/SmartSettings&gt;"/>
              <p:cNvSpPr/>
              <p:nvPr>
                <p:custDataLst>
                  <p:tags r:id="rId18"/>
                </p:custDataLst>
              </p:nvPr>
            </p:nvSpPr>
            <p:spPr>
              <a:xfrm>
                <a:off x="595684" y="1555645"/>
                <a:ext cx="1098118" cy="232963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91440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6" name="Arrow Box" descr="&lt;SmartSettings&gt;&lt;SmartResize anchorLeft=&quot;None&quot; anchorTop=&quot;Absolute&quot; anchorRight=&quot;Absolute&quot; anchorBottom=&quot;Absolute&quot; /&gt;&lt;/SmartSettings&gt;"/>
              <p:cNvSpPr/>
              <p:nvPr>
                <p:custDataLst>
                  <p:tags r:id="rId19"/>
                </p:custDataLst>
              </p:nvPr>
            </p:nvSpPr>
            <p:spPr>
              <a:xfrm>
                <a:off x="1693804" y="1556503"/>
                <a:ext cx="270028" cy="232850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7" name="Arrow Down" descr="&lt;SmartSettings&gt;&lt;SmartResize anchorLeft=&quot;None&quot; anchorTop=&quot;Non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 flipH="1">
                <a:off x="1776753" y="1652086"/>
                <a:ext cx="104127" cy="4007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28" name="그룹 227"/>
          <p:cNvGrpSpPr/>
          <p:nvPr/>
        </p:nvGrpSpPr>
        <p:grpSpPr>
          <a:xfrm>
            <a:off x="4340651" y="3555390"/>
            <a:ext cx="1609858" cy="233650"/>
            <a:chOff x="2534624" y="2837868"/>
            <a:chExt cx="1609858" cy="233650"/>
          </a:xfrm>
        </p:grpSpPr>
        <p:sp>
          <p:nvSpPr>
            <p:cNvPr id="229" name="Label"/>
            <p:cNvSpPr txBox="1"/>
            <p:nvPr/>
          </p:nvSpPr>
          <p:spPr>
            <a:xfrm>
              <a:off x="2534624" y="2837868"/>
              <a:ext cx="790616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단위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30" name="Drop-Down Box" descr="&lt;SmartSettings&gt;&lt;SmartResize enabled=&quot;True&quot; minWidth=&quot;18&quot; minHeight=&quot;7&quot; /&gt;&lt;/SmartSettings&gt;"/>
            <p:cNvGrpSpPr/>
            <p:nvPr>
              <p:custDataLst>
                <p:tags r:id="rId13"/>
              </p:custDataLst>
            </p:nvPr>
          </p:nvGrpSpPr>
          <p:grpSpPr>
            <a:xfrm>
              <a:off x="3303468" y="2860532"/>
              <a:ext cx="841014" cy="210986"/>
              <a:chOff x="595684" y="1555645"/>
              <a:chExt cx="1368148" cy="233708"/>
            </a:xfrm>
            <a:solidFill>
              <a:srgbClr val="FFFFFF"/>
            </a:solidFill>
          </p:grpSpPr>
          <p:sp>
            <p:nvSpPr>
              <p:cNvPr id="231" name="Text Box" descr="&lt;SmartSettings&gt;&lt;SmartResize anchorLeft=&quot;Absolute&quot; anchorTop=&quot;Absolute&quot; anchorRight=&quot;Absolute&quot; anchorBottom=&quot;Absolute&quot; /&gt;&lt;/SmartSettings&gt;"/>
              <p:cNvSpPr/>
              <p:nvPr>
                <p:custDataLst>
                  <p:tags r:id="rId14"/>
                </p:custDataLst>
              </p:nvPr>
            </p:nvSpPr>
            <p:spPr>
              <a:xfrm>
                <a:off x="595684" y="1555645"/>
                <a:ext cx="1098118" cy="232963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91440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2" name="Arrow Box" descr="&lt;SmartSettings&gt;&lt;SmartResize anchorLeft=&quot;None&quot; anchorTop=&quot;Absolute&quot; anchorRight=&quot;Absolute&quot; anchorBottom=&quot;Absolute&quot; /&gt;&lt;/SmartSettings&gt;"/>
              <p:cNvSpPr/>
              <p:nvPr>
                <p:custDataLst>
                  <p:tags r:id="rId15"/>
                </p:custDataLst>
              </p:nvPr>
            </p:nvSpPr>
            <p:spPr>
              <a:xfrm>
                <a:off x="1693804" y="1556503"/>
                <a:ext cx="270028" cy="232850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3" name="Arrow Down" descr="&lt;SmartSettings&gt;&lt;SmartResize anchorLeft=&quot;None&quot; anchorTop=&quot;Non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auto">
              <a:xfrm flipH="1">
                <a:off x="1776753" y="1652086"/>
                <a:ext cx="104127" cy="4007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34" name="그룹 233"/>
          <p:cNvGrpSpPr/>
          <p:nvPr/>
        </p:nvGrpSpPr>
        <p:grpSpPr>
          <a:xfrm>
            <a:off x="5899518" y="3555390"/>
            <a:ext cx="1858854" cy="233650"/>
            <a:chOff x="2285628" y="2837868"/>
            <a:chExt cx="1858854" cy="233650"/>
          </a:xfrm>
        </p:grpSpPr>
        <p:sp>
          <p:nvSpPr>
            <p:cNvPr id="235" name="Label"/>
            <p:cNvSpPr txBox="1"/>
            <p:nvPr/>
          </p:nvSpPr>
          <p:spPr>
            <a:xfrm>
              <a:off x="2285628" y="2837868"/>
              <a:ext cx="1039611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배관용도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36" name="Drop-Down Box" descr="&lt;SmartSettings&gt;&lt;SmartResize enabled=&quot;True&quot; minWidth=&quot;18&quot; minHeight=&quot;7&quot; /&gt;&lt;/SmartSettings&gt;"/>
            <p:cNvGrpSpPr/>
            <p:nvPr>
              <p:custDataLst>
                <p:tags r:id="rId9"/>
              </p:custDataLst>
            </p:nvPr>
          </p:nvGrpSpPr>
          <p:grpSpPr>
            <a:xfrm>
              <a:off x="3303468" y="2860532"/>
              <a:ext cx="841014" cy="210986"/>
              <a:chOff x="595684" y="1555645"/>
              <a:chExt cx="1368148" cy="233708"/>
            </a:xfrm>
            <a:solidFill>
              <a:srgbClr val="FFFFFF"/>
            </a:solidFill>
          </p:grpSpPr>
          <p:sp>
            <p:nvSpPr>
              <p:cNvPr id="237" name="Text Box" descr="&lt;SmartSettings&gt;&lt;SmartResize anchorLeft=&quot;Absolute&quot; anchorTop=&quot;Absolute&quot; anchorRight=&quot;Absolute&quot; anchorBottom=&quot;Absolute&quot; /&gt;&lt;/SmartSettings&gt;"/>
              <p:cNvSpPr/>
              <p:nvPr>
                <p:custDataLst>
                  <p:tags r:id="rId10"/>
                </p:custDataLst>
              </p:nvPr>
            </p:nvSpPr>
            <p:spPr>
              <a:xfrm>
                <a:off x="595684" y="1555645"/>
                <a:ext cx="1098118" cy="232963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91440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8" name="Arrow Box" descr="&lt;SmartSettings&gt;&lt;SmartResize anchorLeft=&quot;None&quot; anchorTop=&quot;Absolute&quot; anchorRight=&quot;Absolute&quot; anchorBottom=&quot;Absolute&quot; /&gt;&lt;/SmartSettings&gt;"/>
              <p:cNvSpPr/>
              <p:nvPr>
                <p:custDataLst>
                  <p:tags r:id="rId11"/>
                </p:custDataLst>
              </p:nvPr>
            </p:nvSpPr>
            <p:spPr>
              <a:xfrm>
                <a:off x="1693804" y="1556503"/>
                <a:ext cx="270028" cy="232850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9" name="Arrow Down" descr="&lt;SmartSettings&gt;&lt;SmartResize anchorLeft=&quot;None&quot; anchorTop=&quot;Non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 flipH="1">
                <a:off x="1776753" y="1652086"/>
                <a:ext cx="104127" cy="4007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40" name="Labeled Field"/>
          <p:cNvGrpSpPr/>
          <p:nvPr/>
        </p:nvGrpSpPr>
        <p:grpSpPr>
          <a:xfrm>
            <a:off x="6235826" y="4058260"/>
            <a:ext cx="1511302" cy="225733"/>
            <a:chOff x="1042510" y="2047465"/>
            <a:chExt cx="1710036" cy="225733"/>
          </a:xfrm>
        </p:grpSpPr>
        <p:sp>
          <p:nvSpPr>
            <p:cNvPr id="241" name="Text Box"/>
            <p:cNvSpPr/>
            <p:nvPr/>
          </p:nvSpPr>
          <p:spPr>
            <a:xfrm>
              <a:off x="1801664" y="2047465"/>
              <a:ext cx="950882" cy="22570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Label"/>
            <p:cNvSpPr txBox="1"/>
            <p:nvPr/>
          </p:nvSpPr>
          <p:spPr>
            <a:xfrm>
              <a:off x="1042510" y="2047495"/>
              <a:ext cx="78924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호칭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(A)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43" name="Labeled Field"/>
          <p:cNvGrpSpPr/>
          <p:nvPr/>
        </p:nvGrpSpPr>
        <p:grpSpPr>
          <a:xfrm>
            <a:off x="2630076" y="4309675"/>
            <a:ext cx="1511302" cy="225733"/>
            <a:chOff x="1042510" y="2047465"/>
            <a:chExt cx="1710036" cy="225733"/>
          </a:xfrm>
        </p:grpSpPr>
        <p:sp>
          <p:nvSpPr>
            <p:cNvPr id="244" name="Text Box"/>
            <p:cNvSpPr/>
            <p:nvPr/>
          </p:nvSpPr>
          <p:spPr>
            <a:xfrm>
              <a:off x="1801664" y="2047465"/>
              <a:ext cx="950882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5" name="Label"/>
            <p:cNvSpPr txBox="1"/>
            <p:nvPr/>
          </p:nvSpPr>
          <p:spPr>
            <a:xfrm>
              <a:off x="1042510" y="2047495"/>
              <a:ext cx="78924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실중량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본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46" name="Labeled Field"/>
          <p:cNvGrpSpPr/>
          <p:nvPr/>
        </p:nvGrpSpPr>
        <p:grpSpPr>
          <a:xfrm>
            <a:off x="4297110" y="4309675"/>
            <a:ext cx="1654480" cy="225733"/>
            <a:chOff x="880504" y="2047465"/>
            <a:chExt cx="1872042" cy="225733"/>
          </a:xfrm>
        </p:grpSpPr>
        <p:sp>
          <p:nvSpPr>
            <p:cNvPr id="247" name="Text Box"/>
            <p:cNvSpPr/>
            <p:nvPr/>
          </p:nvSpPr>
          <p:spPr>
            <a:xfrm>
              <a:off x="1801664" y="2047465"/>
              <a:ext cx="950882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Label"/>
            <p:cNvSpPr txBox="1"/>
            <p:nvPr/>
          </p:nvSpPr>
          <p:spPr>
            <a:xfrm>
              <a:off x="880504" y="2047495"/>
              <a:ext cx="951249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이론중량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본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49" name="Labeled Field"/>
          <p:cNvGrpSpPr/>
          <p:nvPr/>
        </p:nvGrpSpPr>
        <p:grpSpPr>
          <a:xfrm>
            <a:off x="6103132" y="4306103"/>
            <a:ext cx="1648188" cy="225733"/>
            <a:chOff x="887624" y="2047465"/>
            <a:chExt cx="1864922" cy="225733"/>
          </a:xfrm>
        </p:grpSpPr>
        <p:sp>
          <p:nvSpPr>
            <p:cNvPr id="250" name="Text Box"/>
            <p:cNvSpPr/>
            <p:nvPr/>
          </p:nvSpPr>
          <p:spPr>
            <a:xfrm>
              <a:off x="1801664" y="2047465"/>
              <a:ext cx="950882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Label"/>
            <p:cNvSpPr txBox="1"/>
            <p:nvPr/>
          </p:nvSpPr>
          <p:spPr>
            <a:xfrm>
              <a:off x="887624" y="2047495"/>
              <a:ext cx="944129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Base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단가</a:t>
              </a:r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(M)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55" name="Labeled Field"/>
          <p:cNvGrpSpPr/>
          <p:nvPr/>
        </p:nvGrpSpPr>
        <p:grpSpPr>
          <a:xfrm>
            <a:off x="2625884" y="4556179"/>
            <a:ext cx="1511302" cy="225733"/>
            <a:chOff x="1042510" y="2047465"/>
            <a:chExt cx="1710036" cy="225733"/>
          </a:xfrm>
        </p:grpSpPr>
        <p:sp>
          <p:nvSpPr>
            <p:cNvPr id="256" name="Text Box"/>
            <p:cNvSpPr/>
            <p:nvPr/>
          </p:nvSpPr>
          <p:spPr>
            <a:xfrm>
              <a:off x="1801664" y="2047465"/>
              <a:ext cx="950882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7" name="Label"/>
            <p:cNvSpPr txBox="1"/>
            <p:nvPr/>
          </p:nvSpPr>
          <p:spPr>
            <a:xfrm>
              <a:off x="1042510" y="2047495"/>
              <a:ext cx="78924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단가유형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58" name="Labeled Field"/>
          <p:cNvGrpSpPr/>
          <p:nvPr/>
        </p:nvGrpSpPr>
        <p:grpSpPr>
          <a:xfrm>
            <a:off x="4292918" y="4556179"/>
            <a:ext cx="1654480" cy="225733"/>
            <a:chOff x="880504" y="2047465"/>
            <a:chExt cx="1872042" cy="225733"/>
          </a:xfrm>
        </p:grpSpPr>
        <p:sp>
          <p:nvSpPr>
            <p:cNvPr id="259" name="Text Box"/>
            <p:cNvSpPr/>
            <p:nvPr/>
          </p:nvSpPr>
          <p:spPr>
            <a:xfrm>
              <a:off x="1801664" y="2047465"/>
              <a:ext cx="950882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0" name="Label"/>
            <p:cNvSpPr txBox="1"/>
            <p:nvPr/>
          </p:nvSpPr>
          <p:spPr>
            <a:xfrm>
              <a:off x="880504" y="2047495"/>
              <a:ext cx="951249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수출품명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61" name="Labeled Field"/>
          <p:cNvGrpSpPr/>
          <p:nvPr/>
        </p:nvGrpSpPr>
        <p:grpSpPr>
          <a:xfrm>
            <a:off x="6098940" y="4552607"/>
            <a:ext cx="1648188" cy="225733"/>
            <a:chOff x="887624" y="2047465"/>
            <a:chExt cx="1864922" cy="225733"/>
          </a:xfrm>
        </p:grpSpPr>
        <p:sp>
          <p:nvSpPr>
            <p:cNvPr id="262" name="Text Box"/>
            <p:cNvSpPr/>
            <p:nvPr/>
          </p:nvSpPr>
          <p:spPr>
            <a:xfrm>
              <a:off x="1801664" y="2047465"/>
              <a:ext cx="950882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3" name="Label"/>
            <p:cNvSpPr txBox="1"/>
            <p:nvPr/>
          </p:nvSpPr>
          <p:spPr>
            <a:xfrm>
              <a:off x="887624" y="2047495"/>
              <a:ext cx="944129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폭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64" name="Labeled Field"/>
          <p:cNvGrpSpPr/>
          <p:nvPr/>
        </p:nvGrpSpPr>
        <p:grpSpPr>
          <a:xfrm>
            <a:off x="2630076" y="4817159"/>
            <a:ext cx="5128552" cy="225733"/>
            <a:chOff x="1042510" y="2047465"/>
            <a:chExt cx="5802948" cy="225733"/>
          </a:xfrm>
        </p:grpSpPr>
        <p:sp>
          <p:nvSpPr>
            <p:cNvPr id="265" name="Text Box"/>
            <p:cNvSpPr/>
            <p:nvPr/>
          </p:nvSpPr>
          <p:spPr>
            <a:xfrm>
              <a:off x="1801663" y="2047465"/>
              <a:ext cx="5043795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자동채번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6" name="Label"/>
            <p:cNvSpPr txBox="1"/>
            <p:nvPr/>
          </p:nvSpPr>
          <p:spPr>
            <a:xfrm>
              <a:off x="1042510" y="2047495"/>
              <a:ext cx="78924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마킹내역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67" name="Labeled Field"/>
          <p:cNvGrpSpPr/>
          <p:nvPr/>
        </p:nvGrpSpPr>
        <p:grpSpPr>
          <a:xfrm>
            <a:off x="2618264" y="5075475"/>
            <a:ext cx="5128552" cy="225733"/>
            <a:chOff x="1042510" y="2047465"/>
            <a:chExt cx="5802948" cy="225733"/>
          </a:xfrm>
        </p:grpSpPr>
        <p:sp>
          <p:nvSpPr>
            <p:cNvPr id="268" name="Text Box"/>
            <p:cNvSpPr/>
            <p:nvPr/>
          </p:nvSpPr>
          <p:spPr>
            <a:xfrm>
              <a:off x="1801663" y="2047465"/>
              <a:ext cx="5043795" cy="2257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자동채번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9" name="Label"/>
            <p:cNvSpPr txBox="1"/>
            <p:nvPr/>
          </p:nvSpPr>
          <p:spPr>
            <a:xfrm>
              <a:off x="1042510" y="2047495"/>
              <a:ext cx="78924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Tag </a:t>
              </a:r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사양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71" name="Labeled Field"/>
          <p:cNvGrpSpPr/>
          <p:nvPr/>
        </p:nvGrpSpPr>
        <p:grpSpPr>
          <a:xfrm>
            <a:off x="2622456" y="5325437"/>
            <a:ext cx="5128552" cy="371243"/>
            <a:chOff x="1042510" y="2047495"/>
            <a:chExt cx="5802948" cy="371243"/>
          </a:xfrm>
        </p:grpSpPr>
        <p:sp>
          <p:nvSpPr>
            <p:cNvPr id="272" name="Text Box"/>
            <p:cNvSpPr/>
            <p:nvPr/>
          </p:nvSpPr>
          <p:spPr>
            <a:xfrm>
              <a:off x="1801663" y="2069925"/>
              <a:ext cx="5043795" cy="34881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3" name="Label"/>
            <p:cNvSpPr txBox="1"/>
            <p:nvPr/>
          </p:nvSpPr>
          <p:spPr>
            <a:xfrm>
              <a:off x="1042510" y="2047495"/>
              <a:ext cx="789242" cy="225703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비고</a:t>
              </a:r>
              <a:r>
                <a:rPr 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2735260" y="5744263"/>
            <a:ext cx="5023112" cy="5913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395171" y="1399853"/>
            <a:ext cx="3350210" cy="641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기존 개발 기능활용</a:t>
            </a:r>
          </a:p>
        </p:txBody>
      </p:sp>
    </p:spTree>
    <p:extLst>
      <p:ext uri="{BB962C8B-B14F-4D97-AF65-F5344CB8AC3E}">
        <p14:creationId xmlns:p14="http://schemas.microsoft.com/office/powerpoint/2010/main" val="5007114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7053"/>
            <a:ext cx="8667750" cy="40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defRPr/>
            </a:pPr>
            <a:r>
              <a:rPr kumimoji="0" lang="en-US" altLang="ko-KR" sz="200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5. </a:t>
            </a:r>
            <a:r>
              <a:rPr kumimoji="0" lang="ko-KR" altLang="en-US" sz="200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구매관리</a:t>
            </a:r>
            <a:endParaRPr kumimoji="0" lang="en-US" altLang="ko-KR" sz="2000" dirty="0">
              <a:effectLst>
                <a:outerShdw blurRad="38100" dist="38100" dir="2700000" algn="tl">
                  <a:srgbClr val="EEECE1"/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78959"/>
              </p:ext>
            </p:extLst>
          </p:nvPr>
        </p:nvGraphicFramePr>
        <p:xfrm>
          <a:off x="200472" y="836712"/>
          <a:ext cx="9505057" cy="4630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511818657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795319061"/>
                    </a:ext>
                  </a:extLst>
                </a:gridCol>
                <a:gridCol w="4540046">
                  <a:extLst>
                    <a:ext uri="{9D8B030D-6E8A-4147-A177-3AD203B41FA5}">
                      <a16:colId xmlns:a16="http://schemas.microsoft.com/office/drawing/2014/main" val="3293976676"/>
                    </a:ext>
                  </a:extLst>
                </a:gridCol>
                <a:gridCol w="2804771">
                  <a:extLst>
                    <a:ext uri="{9D8B030D-6E8A-4147-A177-3AD203B41FA5}">
                      <a16:colId xmlns:a16="http://schemas.microsoft.com/office/drawing/2014/main" val="2280431851"/>
                    </a:ext>
                  </a:extLst>
                </a:gridCol>
              </a:tblGrid>
              <a:tr h="186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No</a:t>
                      </a:r>
                      <a:endParaRPr lang="ko-KR" altLang="en-US" sz="12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메뉴명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비고 및 이슈사항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63721"/>
                  </a:ext>
                </a:extLst>
              </a:tr>
              <a:tr h="186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구매계획관리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재 협의 필요</a:t>
                      </a:r>
                      <a:endParaRPr lang="en-US" altLang="ko-KR" sz="100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>
                          <a:solidFill>
                            <a:srgbClr val="FF0000"/>
                          </a:solidFill>
                        </a:rPr>
                        <a:t>  ** </a:t>
                      </a:r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너무 많은 정보가 포함되어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281380"/>
                  </a:ext>
                </a:extLst>
              </a:tr>
              <a:tr h="186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확정기말재고조회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01957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발주관리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품목별 발주등록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코일 제외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rgbClr val="FF0000"/>
                          </a:solidFill>
                        </a:rPr>
                        <a:t>코일과 그외 품목의 단가 계산식의 차이로 인하여 발주 및 입고를 분리함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70899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발주관리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코일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코일에 대한 발주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 등록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73653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입고관리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코일을 제외한 발주건에 대하여 입고 처리함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4591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입고관리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코일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코일에 대한 발주건을 입고 처리 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96987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입고관리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현대제철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현대제철 시스템에서 출하요청한 목록 조회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 후 입고 처리</a:t>
                      </a:r>
                      <a:endParaRPr lang="en-US" altLang="ko-KR" sz="1000" baseline="0">
                        <a:solidFill>
                          <a:srgbClr val="0000FF"/>
                        </a:solidFill>
                      </a:endParaRPr>
                    </a:p>
                    <a:p>
                      <a:pPr latinLnBrk="1"/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  - Lot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발행 및 인쇄</a:t>
                      </a:r>
                      <a:endParaRPr lang="en-US" altLang="ko-KR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인터페이스 협의 필요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2022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입고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Lot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발행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코일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상품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제품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슬리팅에 대하여 구매품에 대한 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Lot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를 발행</a:t>
                      </a:r>
                      <a:endParaRPr lang="en-US" altLang="ko-KR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품목별 </a:t>
                      </a:r>
                      <a:r>
                        <a:rPr lang="en-US" altLang="ko-KR" sz="1000">
                          <a:solidFill>
                            <a:srgbClr val="FF0000"/>
                          </a:solidFill>
                        </a:rPr>
                        <a:t>Lot </a:t>
                      </a:r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발행 형식이 다름 </a:t>
                      </a:r>
                      <a:r>
                        <a:rPr lang="en-US" altLang="ko-KR" sz="100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00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한 화면에서 처리 할 수 있는 방안 고민 필요</a:t>
                      </a:r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3246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입고현황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발주건별 입고 상태 정보 조회</a:t>
                      </a:r>
                      <a:endParaRPr lang="en-US" altLang="ko-KR" sz="1000">
                        <a:solidFill>
                          <a:srgbClr val="0000FF"/>
                        </a:solidFill>
                      </a:endParaRPr>
                    </a:p>
                    <a:p>
                      <a:pPr latinLnBrk="1"/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  -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거래명세서 인쇄</a:t>
                      </a:r>
                      <a:endParaRPr lang="en-US" altLang="ko-KR" sz="1000">
                        <a:solidFill>
                          <a:srgbClr val="0000FF"/>
                        </a:solidFill>
                      </a:endParaRPr>
                    </a:p>
                    <a:p>
                      <a:pPr latinLnBrk="1"/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  -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자체 입고 건과 현대제철시스템으로 부터의 입고건을 통합하여 조회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7123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매입마감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입고건별 마감일을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</a:rPr>
                        <a:t> 업데이트 함 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000" baseline="0">
                          <a:solidFill>
                            <a:srgbClr val="0000FF"/>
                          </a:solidFill>
                          <a:sym typeface="Wingdings" panose="05000000000000000000" pitchFamily="2" charset="2"/>
                        </a:rPr>
                        <a:t>마감일을 기준으로 매입실적을 산정함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47559"/>
                  </a:ext>
                </a:extLst>
              </a:tr>
              <a:tr h="30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기간별 매입현황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기간별 품목에 대한 매입 현황 조회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536605"/>
                  </a:ext>
                </a:extLst>
              </a:tr>
              <a:tr h="20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거래처별 매입현황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기간별 거래처에 대한 매입현황 조회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80627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13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기타리포팅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667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5971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506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257256" y="476672"/>
            <a:ext cx="792088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1</a:t>
            </a:r>
            <a:r>
              <a:rPr lang="ko-KR" altLang="en-US" sz="1000">
                <a:solidFill>
                  <a:srgbClr val="0000FF"/>
                </a:solidFill>
              </a:rPr>
              <a:t>차개발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890495" y="476672"/>
            <a:ext cx="792088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2</a:t>
            </a:r>
            <a:r>
              <a:rPr lang="ko-KR" altLang="en-US" sz="1000">
                <a:solidFill>
                  <a:schemeClr val="tx1"/>
                </a:solidFill>
              </a:rPr>
              <a:t>차개발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588326" y="458200"/>
            <a:ext cx="973186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</a:rPr>
              <a:t>추가협의필요</a:t>
            </a:r>
          </a:p>
        </p:txBody>
      </p:sp>
    </p:spTree>
    <p:extLst>
      <p:ext uri="{BB962C8B-B14F-4D97-AF65-F5344CB8AC3E}">
        <p14:creationId xmlns:p14="http://schemas.microsoft.com/office/powerpoint/2010/main" val="7401187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10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19888" y="3784075"/>
            <a:ext cx="8521544" cy="1343025"/>
          </a:xfrm>
          <a:prstGeom prst="rect">
            <a:avLst/>
          </a:prstGeom>
        </p:spPr>
      </p:pic>
      <p:sp>
        <p:nvSpPr>
          <p:cNvPr id="27" name="Panel"/>
          <p:cNvSpPr/>
          <p:nvPr/>
        </p:nvSpPr>
        <p:spPr>
          <a:xfrm>
            <a:off x="185964" y="915854"/>
            <a:ext cx="871114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58025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구매관리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발주관리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코일을 제외한 품목에 대하여 발주를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28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38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19888" y="1322770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43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25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6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7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1409683" y="1322770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62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22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3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4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9888" y="1635020"/>
            <a:ext cx="8521544" cy="1762125"/>
          </a:xfrm>
          <a:prstGeom prst="rect">
            <a:avLst/>
          </a:prstGeom>
        </p:spPr>
      </p:pic>
      <p:sp>
        <p:nvSpPr>
          <p:cNvPr id="65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6" name="Button"/>
          <p:cNvSpPr>
            <a:spLocks/>
          </p:cNvSpPr>
          <p:nvPr/>
        </p:nvSpPr>
        <p:spPr bwMode="auto">
          <a:xfrm>
            <a:off x="3591814" y="3455055"/>
            <a:ext cx="427553" cy="241995"/>
          </a:xfrm>
          <a:prstGeom prst="roundRect">
            <a:avLst>
              <a:gd name="adj" fmla="val 8776"/>
            </a:avLst>
          </a:prstGeom>
          <a:solidFill>
            <a:schemeClr val="accent1">
              <a:lumMod val="20000"/>
              <a:lumOff val="8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추가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Button"/>
          <p:cNvSpPr>
            <a:spLocks/>
          </p:cNvSpPr>
          <p:nvPr/>
        </p:nvSpPr>
        <p:spPr bwMode="auto">
          <a:xfrm>
            <a:off x="4113985" y="3455055"/>
            <a:ext cx="427553" cy="241995"/>
          </a:xfrm>
          <a:prstGeom prst="roundRect">
            <a:avLst>
              <a:gd name="adj" fmla="val 8776"/>
            </a:avLst>
          </a:prstGeom>
          <a:solidFill>
            <a:schemeClr val="accent1">
              <a:lumMod val="20000"/>
              <a:lumOff val="8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57919" y="100388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발주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69" name="Tooltip" descr="&lt;SmartSettings&gt;&lt;SmartResize enabled=&quot;True&quot; minWidth=&quot;6&quot; minHeight=&quot;2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669096" y="5097615"/>
            <a:ext cx="1094132" cy="421592"/>
            <a:chOff x="3163640" y="1149496"/>
            <a:chExt cx="1094132" cy="421592"/>
          </a:xfrm>
          <a:solidFill>
            <a:srgbClr val="FFFFCC"/>
          </a:solidFill>
        </p:grpSpPr>
        <p:sp>
          <p:nvSpPr>
            <p:cNvPr id="70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3163640" y="1216186"/>
              <a:ext cx="1094132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발주일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입고예정일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댤력 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2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Tooltip" descr="&lt;SmartSettings&gt;&lt;SmartResize enabled=&quot;True&quot; minWidth=&quot;6&quot; minHeight=&quot;2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1784648" y="5080202"/>
            <a:ext cx="2033188" cy="1013094"/>
            <a:chOff x="2945576" y="1149496"/>
            <a:chExt cx="2033188" cy="1013094"/>
          </a:xfrm>
          <a:solidFill>
            <a:srgbClr val="FFFFCC"/>
          </a:solidFill>
        </p:grpSpPr>
        <p:sp>
          <p:nvSpPr>
            <p:cNvPr id="74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20"/>
              </p:custDataLst>
            </p:nvPr>
          </p:nvSpPr>
          <p:spPr>
            <a:xfrm>
              <a:off x="2945576" y="1216186"/>
              <a:ext cx="2033188" cy="946404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발주중량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Key-In(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소수점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자리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발주수량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Key-In(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정수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pPr algn="ctr"/>
              <a:r>
                <a:rPr lang="en-US" altLang="ko-KR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** </a:t>
              </a:r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발주중량은 필수 입력항목제외</a:t>
              </a:r>
              <a:endPara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환율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Key-In(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소수점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자리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 단가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: Key-In(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소수점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자리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pPr algn="ctr"/>
              <a:r>
                <a:rPr 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** Key-In </a:t>
              </a:r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후 하위 행 값에 자동 복사</a:t>
              </a:r>
              <a:endParaRPr lang="en-US" sz="9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5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6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Tooltip" descr="&lt;SmartSettings&gt;&lt;SmartResize enabled=&quot;True&quot; minWidth=&quot;6&quot; minHeight=&quot;2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4600815" y="5144382"/>
            <a:ext cx="2182382" cy="717343"/>
            <a:chOff x="4003363" y="1149496"/>
            <a:chExt cx="2182382" cy="717343"/>
          </a:xfrm>
          <a:solidFill>
            <a:srgbClr val="FFFFCC"/>
          </a:solidFill>
        </p:grpSpPr>
        <p:sp>
          <p:nvSpPr>
            <p:cNvPr id="78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9"/>
              </p:custDataLst>
            </p:nvPr>
          </p:nvSpPr>
          <p:spPr>
            <a:xfrm>
              <a:off x="4003363" y="1216186"/>
              <a:ext cx="2182382" cy="650653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기준통화금액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발주수량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기준통화단가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원화단가기준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환율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기준통화단가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원화기준금액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환율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기준통화금액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** </a:t>
              </a:r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소수점 </a:t>
              </a:r>
              <a:r>
                <a:rPr lang="en-US" altLang="ko-KR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자리까지 표현</a:t>
              </a:r>
              <a:endParaRPr lang="en-US" sz="9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1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Tooltip" descr="&lt;Tags&gt;&lt;SMARTRESIZEENABLED&gt;True&lt;/SMARTRESIZEENABLED&gt;&lt;SMARTRESIZEMINSIZE&gt;6,20&lt;/SMARTRESIZEMINSIZE&gt;&lt;/Tags&gt;"/>
          <p:cNvGrpSpPr/>
          <p:nvPr/>
        </p:nvGrpSpPr>
        <p:grpSpPr>
          <a:xfrm>
            <a:off x="4769704" y="3548734"/>
            <a:ext cx="1767472" cy="273716"/>
            <a:chOff x="896042" y="1673165"/>
            <a:chExt cx="1767472" cy="273716"/>
          </a:xfrm>
        </p:grpSpPr>
        <p:sp>
          <p:nvSpPr>
            <p:cNvPr id="83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18"/>
              </p:custDataLst>
            </p:nvPr>
          </p:nvSpPr>
          <p:spPr>
            <a:xfrm>
              <a:off x="896042" y="1673165"/>
              <a:ext cx="1767472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환경설정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&gt;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거래처관리에서 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5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512047" y="3021312"/>
            <a:ext cx="106062" cy="106727"/>
            <a:chOff x="554563" y="2632644"/>
            <a:chExt cx="109867" cy="110556"/>
          </a:xfrm>
        </p:grpSpPr>
        <p:sp>
          <p:nvSpPr>
            <p:cNvPr id="87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401565" y="4258806"/>
            <a:ext cx="106062" cy="106727"/>
            <a:chOff x="554563" y="2632644"/>
            <a:chExt cx="109867" cy="110556"/>
          </a:xfrm>
        </p:grpSpPr>
        <p:sp>
          <p:nvSpPr>
            <p:cNvPr id="90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1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401565" y="4474401"/>
            <a:ext cx="106062" cy="106727"/>
            <a:chOff x="554563" y="2632644"/>
            <a:chExt cx="109867" cy="110556"/>
          </a:xfrm>
        </p:grpSpPr>
        <p:sp>
          <p:nvSpPr>
            <p:cNvPr id="93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401565" y="4668376"/>
            <a:ext cx="106062" cy="106727"/>
            <a:chOff x="554563" y="2632644"/>
            <a:chExt cx="109867" cy="110556"/>
          </a:xfrm>
        </p:grpSpPr>
        <p:sp>
          <p:nvSpPr>
            <p:cNvPr id="96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401565" y="4906449"/>
            <a:ext cx="106062" cy="106727"/>
            <a:chOff x="554563" y="2632644"/>
            <a:chExt cx="109867" cy="110556"/>
          </a:xfrm>
        </p:grpSpPr>
        <p:sp>
          <p:nvSpPr>
            <p:cNvPr id="99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2" name="Tooltip" descr="&lt;SmartSettings&gt;&lt;SmartResize enabled=&quot;True&quot; minWidth=&quot;6&quot; minHeight=&quot;20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1836740" y="3551655"/>
            <a:ext cx="1676100" cy="273716"/>
            <a:chOff x="-169178" y="1673165"/>
            <a:chExt cx="1676100" cy="273716"/>
          </a:xfrm>
        </p:grpSpPr>
        <p:sp>
          <p:nvSpPr>
            <p:cNvPr id="103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-169178" y="1673165"/>
              <a:ext cx="1676100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달러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원화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엔화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위완화 중 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5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Tooltip" descr="&lt;SmartSettings&gt;&lt;SmartResize enabled=&quot;True&quot; minWidth=&quot;6&quot; minHeight=&quot;20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272480" y="3415928"/>
            <a:ext cx="1028772" cy="421592"/>
            <a:chOff x="874562" y="1525289"/>
            <a:chExt cx="1028772" cy="421592"/>
          </a:xfrm>
        </p:grpSpPr>
        <p:sp>
          <p:nvSpPr>
            <p:cNvPr id="107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16"/>
              </p:custDataLst>
            </p:nvPr>
          </p:nvSpPr>
          <p:spPr>
            <a:xfrm>
              <a:off x="874562" y="1525289"/>
              <a:ext cx="1028772" cy="354902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국내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해외 중 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Default 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국내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9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Tooltip" descr="&lt;SmartSettings&gt;&lt;SmartResize enabled=&quot;True&quot; minWidth=&quot;6&quot; minHeight=&quot;20&quot; /&gt;&lt;/SmartSettings&gt;"/>
          <p:cNvGrpSpPr/>
          <p:nvPr>
            <p:custDataLst>
              <p:tags r:id="rId14"/>
            </p:custDataLst>
          </p:nvPr>
        </p:nvGrpSpPr>
        <p:grpSpPr>
          <a:xfrm>
            <a:off x="3563286" y="1408478"/>
            <a:ext cx="2477601" cy="273716"/>
            <a:chOff x="73739" y="1673165"/>
            <a:chExt cx="2477601" cy="273716"/>
          </a:xfrm>
        </p:grpSpPr>
        <p:sp>
          <p:nvSpPr>
            <p:cNvPr id="111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73739" y="1673165"/>
              <a:ext cx="2477601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품목마스터에서  코일을 제외한 모든 품목 조회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2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3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49019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19888" y="3784075"/>
            <a:ext cx="8521544" cy="1343025"/>
          </a:xfrm>
          <a:prstGeom prst="rect">
            <a:avLst/>
          </a:prstGeom>
        </p:spPr>
      </p:pic>
      <p:sp>
        <p:nvSpPr>
          <p:cNvPr id="27" name="Panel"/>
          <p:cNvSpPr/>
          <p:nvPr/>
        </p:nvSpPr>
        <p:spPr>
          <a:xfrm>
            <a:off x="185964" y="915854"/>
            <a:ext cx="871114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830041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구매관리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발주관리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코일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코일 품목에 대하여 발주를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**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코일은 발주 중량으로 주로 처리함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30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발주관리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코일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38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19888" y="1322770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43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27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8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9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1409683" y="1322770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62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24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5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6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19888" y="1635020"/>
            <a:ext cx="8521544" cy="1762125"/>
          </a:xfrm>
          <a:prstGeom prst="rect">
            <a:avLst/>
          </a:prstGeom>
        </p:spPr>
      </p:pic>
      <p:sp>
        <p:nvSpPr>
          <p:cNvPr id="65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6" name="Button"/>
          <p:cNvSpPr>
            <a:spLocks/>
          </p:cNvSpPr>
          <p:nvPr/>
        </p:nvSpPr>
        <p:spPr bwMode="auto">
          <a:xfrm>
            <a:off x="3591814" y="3500775"/>
            <a:ext cx="427553" cy="241995"/>
          </a:xfrm>
          <a:prstGeom prst="roundRect">
            <a:avLst>
              <a:gd name="adj" fmla="val 8776"/>
            </a:avLst>
          </a:prstGeom>
          <a:solidFill>
            <a:schemeClr val="accent1">
              <a:lumMod val="20000"/>
              <a:lumOff val="8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추가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Button"/>
          <p:cNvSpPr>
            <a:spLocks/>
          </p:cNvSpPr>
          <p:nvPr/>
        </p:nvSpPr>
        <p:spPr bwMode="auto">
          <a:xfrm>
            <a:off x="4113985" y="3500775"/>
            <a:ext cx="427553" cy="241995"/>
          </a:xfrm>
          <a:prstGeom prst="roundRect">
            <a:avLst>
              <a:gd name="adj" fmla="val 8776"/>
            </a:avLst>
          </a:prstGeom>
          <a:solidFill>
            <a:schemeClr val="accent1">
              <a:lumMod val="20000"/>
              <a:lumOff val="8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57919" y="100388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발주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69" name="Tooltip" descr="&lt;SmartSettings&gt;&lt;SmartResize enabled=&quot;True&quot; minWidth=&quot;6&quot; minHeight=&quot;2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653525" y="5143335"/>
            <a:ext cx="1397795" cy="865218"/>
            <a:chOff x="3148069" y="1149496"/>
            <a:chExt cx="1125275" cy="865218"/>
          </a:xfrm>
          <a:solidFill>
            <a:srgbClr val="FFFFCC"/>
          </a:solidFill>
        </p:grpSpPr>
        <p:sp>
          <p:nvSpPr>
            <p:cNvPr id="70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3148069" y="1216186"/>
              <a:ext cx="1125275" cy="798528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발주일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입고예정일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댤력 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altLang="ko-KR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** Key-In </a:t>
              </a:r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후 하위</a:t>
              </a:r>
              <a:endPara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행에 자동 복사</a:t>
              </a:r>
              <a:endPara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Arrow" descr="&lt;SmartSettings&gt;&lt;SmartResize anchorLeft=&quot;None&quot; anchorTop=&quot;Absolute&quot; anchorRight=&quot;None&quot; anchorBottom=&quot;None&quot; /&gt;&lt;/SmartSettings&gt;"/>
            <p:cNvSpPr/>
            <p:nvPr>
              <p:custDataLst>
                <p:tags r:id="rId22"/>
              </p:custDataLst>
            </p:nvPr>
          </p:nvSpPr>
          <p:spPr>
            <a:xfrm>
              <a:off x="4151717" y="1149496"/>
              <a:ext cx="62278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2" name="Gap" descr="&lt;SmartSettings&gt;&lt;SmartResize anchorLeft=&quot;None&quot; anchorTop=&quot;Absolute&quot; anchorRight=&quot;None&quot; anchorBottom=&quot;None&quot; /&gt;&lt;/SmartSettings&gt;"/>
            <p:cNvCxnSpPr/>
            <p:nvPr>
              <p:custDataLst>
                <p:tags r:id="rId23"/>
              </p:custDataLst>
            </p:nvPr>
          </p:nvCxnSpPr>
          <p:spPr>
            <a:xfrm rot="10800000">
              <a:off x="4156785" y="1216186"/>
              <a:ext cx="52142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Tooltip" descr="&lt;SmartSettings&gt;&lt;SmartResize enabled=&quot;True&quot; minWidth=&quot;6&quot; minHeight=&quot;2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2081367" y="5120616"/>
            <a:ext cx="2014080" cy="865218"/>
            <a:chOff x="2955130" y="1149496"/>
            <a:chExt cx="2014080" cy="865218"/>
          </a:xfrm>
          <a:solidFill>
            <a:srgbClr val="FFFFCC"/>
          </a:solidFill>
        </p:grpSpPr>
        <p:sp>
          <p:nvSpPr>
            <p:cNvPr id="74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20"/>
              </p:custDataLst>
            </p:nvPr>
          </p:nvSpPr>
          <p:spPr>
            <a:xfrm>
              <a:off x="2955130" y="1216186"/>
              <a:ext cx="2014080" cy="798528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발주중량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Key-In(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소수점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자리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발주수량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Key-In(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정수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pPr algn="ctr"/>
              <a:r>
                <a:rPr lang="en-US" altLang="ko-KR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** </a:t>
              </a:r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 수량은 필수 입력항목제외</a:t>
              </a:r>
              <a:endPara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환율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Key-In(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소수점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자리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 단가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: Key-In(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소수점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자리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sp>
          <p:nvSpPr>
            <p:cNvPr id="75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6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Tooltip" descr="&lt;SmartSettings&gt;&lt;SmartResize enabled=&quot;True&quot; minWidth=&quot;6&quot; minHeight=&quot;2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4600815" y="5133641"/>
            <a:ext cx="2182383" cy="717343"/>
            <a:chOff x="4003363" y="1149496"/>
            <a:chExt cx="2182383" cy="717343"/>
          </a:xfrm>
          <a:solidFill>
            <a:srgbClr val="FFFFCC"/>
          </a:solidFill>
        </p:grpSpPr>
        <p:sp>
          <p:nvSpPr>
            <p:cNvPr id="78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9"/>
              </p:custDataLst>
            </p:nvPr>
          </p:nvSpPr>
          <p:spPr>
            <a:xfrm>
              <a:off x="4003363" y="1216186"/>
              <a:ext cx="2182383" cy="650653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기준통화금액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발주중량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기준통화단가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원화단가기준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환율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기준통화단가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원화기준금액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환율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기준통화금액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** </a:t>
              </a:r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소수점 </a:t>
              </a:r>
              <a:r>
                <a:rPr lang="en-US" altLang="ko-KR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자리까지 표현</a:t>
              </a:r>
              <a:endParaRPr lang="en-US" sz="9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1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Tooltip" descr="&lt;SmartSettings&gt;&lt;SmartResize enabled=&quot;True&quot; minWidth=&quot;6&quot; minHeight=&quot;2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4769704" y="3594454"/>
            <a:ext cx="1767472" cy="273716"/>
            <a:chOff x="896042" y="1673165"/>
            <a:chExt cx="1767472" cy="273716"/>
          </a:xfrm>
        </p:grpSpPr>
        <p:sp>
          <p:nvSpPr>
            <p:cNvPr id="83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18"/>
              </p:custDataLst>
            </p:nvPr>
          </p:nvSpPr>
          <p:spPr>
            <a:xfrm>
              <a:off x="896042" y="1673165"/>
              <a:ext cx="1767472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환경설정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&gt;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거래처관리에서 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5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Tooltip" descr="&lt;SmartSettings&gt;&lt;SmartResize enabled=&quot;True&quot; minWidth=&quot;6&quot; minHeight=&quot;2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272480" y="3415928"/>
            <a:ext cx="1028772" cy="421592"/>
            <a:chOff x="874562" y="1525289"/>
            <a:chExt cx="1028772" cy="421592"/>
          </a:xfrm>
        </p:grpSpPr>
        <p:sp>
          <p:nvSpPr>
            <p:cNvPr id="44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874562" y="1525289"/>
              <a:ext cx="1028772" cy="354902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국내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해외 중 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Default 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국내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6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401565" y="4281666"/>
            <a:ext cx="106062" cy="106727"/>
            <a:chOff x="554563" y="2632644"/>
            <a:chExt cx="109867" cy="110556"/>
          </a:xfrm>
        </p:grpSpPr>
        <p:sp>
          <p:nvSpPr>
            <p:cNvPr id="49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401565" y="4497261"/>
            <a:ext cx="106062" cy="106727"/>
            <a:chOff x="554563" y="2632644"/>
            <a:chExt cx="109867" cy="110556"/>
          </a:xfrm>
        </p:grpSpPr>
        <p:sp>
          <p:nvSpPr>
            <p:cNvPr id="55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401565" y="4691236"/>
            <a:ext cx="106062" cy="106727"/>
            <a:chOff x="554563" y="2632644"/>
            <a:chExt cx="109867" cy="110556"/>
          </a:xfrm>
        </p:grpSpPr>
        <p:sp>
          <p:nvSpPr>
            <p:cNvPr id="86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401565" y="4929309"/>
            <a:ext cx="106062" cy="106727"/>
            <a:chOff x="554563" y="2632644"/>
            <a:chExt cx="109867" cy="110556"/>
          </a:xfrm>
        </p:grpSpPr>
        <p:sp>
          <p:nvSpPr>
            <p:cNvPr id="89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0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1" name="Tooltip" descr="&lt;SmartSettings&gt;&lt;SmartResize enabled=&quot;True&quot; minWidth=&quot;6&quot; minHeight=&quot;20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1836740" y="3551655"/>
            <a:ext cx="1676100" cy="273716"/>
            <a:chOff x="-169178" y="1673165"/>
            <a:chExt cx="1676100" cy="273716"/>
          </a:xfrm>
        </p:grpSpPr>
        <p:sp>
          <p:nvSpPr>
            <p:cNvPr id="92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16"/>
              </p:custDataLst>
            </p:nvPr>
          </p:nvSpPr>
          <p:spPr>
            <a:xfrm>
              <a:off x="-169178" y="1673165"/>
              <a:ext cx="1676100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달러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원화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엔화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위완화 중 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94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Tooltip" descr="&lt;SmartSettings&gt;&lt;SmartResize enabled=&quot;True&quot; minWidth=&quot;6&quot; minHeight=&quot;20&quot; /&gt;&lt;/SmartSettings&gt;"/>
          <p:cNvGrpSpPr/>
          <p:nvPr>
            <p:custDataLst>
              <p:tags r:id="rId14"/>
            </p:custDataLst>
          </p:nvPr>
        </p:nvGrpSpPr>
        <p:grpSpPr>
          <a:xfrm>
            <a:off x="3973650" y="1408478"/>
            <a:ext cx="1656864" cy="273716"/>
            <a:chOff x="484103" y="1673165"/>
            <a:chExt cx="1656864" cy="273716"/>
          </a:xfrm>
        </p:grpSpPr>
        <p:sp>
          <p:nvSpPr>
            <p:cNvPr id="96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484103" y="1673165"/>
              <a:ext cx="1656864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품목마스터에서 코일만 조회됨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98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35251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71114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041325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구매관리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입고관리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코일 발주 건을 제외한 나머지 건에 대하여 입고 처리 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24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38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393821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43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2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3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4483616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62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8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9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8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57919" y="100388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입고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0221" y="1674335"/>
            <a:ext cx="9323300" cy="1514475"/>
          </a:xfrm>
          <a:prstGeom prst="rect">
            <a:avLst/>
          </a:prstGeom>
        </p:spPr>
      </p:pic>
      <p:grpSp>
        <p:nvGrpSpPr>
          <p:cNvPr id="95" name="Cutout"/>
          <p:cNvGrpSpPr/>
          <p:nvPr/>
        </p:nvGrpSpPr>
        <p:grpSpPr>
          <a:xfrm>
            <a:off x="9530032" y="1683188"/>
            <a:ext cx="227746" cy="1488168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96" name="Fill"/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Border"/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8" name="Tooltip" descr="&lt;SmartSettings&gt;&lt;SmartResize enabled=&quot;True&quot; minWidth=&quot;6&quot; minHeight=&quot;2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3641827" y="3180802"/>
            <a:ext cx="2535309" cy="421592"/>
            <a:chOff x="1742051" y="1149496"/>
            <a:chExt cx="2535309" cy="421592"/>
          </a:xfrm>
          <a:solidFill>
            <a:srgbClr val="FFFFFF"/>
          </a:solidFill>
        </p:grpSpPr>
        <p:sp>
          <p:nvSpPr>
            <p:cNvPr id="99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1742051" y="1216186"/>
              <a:ext cx="2535309" cy="354902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입고된 중량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(Ton),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입고된수량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본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pPr marL="171450" indent="-171450" algn="ctr">
                <a:buFontTx/>
                <a:buChar char="-"/>
              </a:pP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부분입고 건일 경우 기존에 입고된 정보 표시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1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Tooltip" descr="&lt;SmartSettings&gt;&lt;SmartResize enabled=&quot;True&quot; minWidth=&quot;6&quot; minHeight=&quot;2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6284170" y="3180802"/>
            <a:ext cx="747566" cy="421592"/>
            <a:chOff x="3780704" y="1149496"/>
            <a:chExt cx="804304" cy="421592"/>
          </a:xfrm>
          <a:solidFill>
            <a:srgbClr val="FFFFCC"/>
          </a:solidFill>
        </p:grpSpPr>
        <p:sp>
          <p:nvSpPr>
            <p:cNvPr id="103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4"/>
              </p:custDataLst>
            </p:nvPr>
          </p:nvSpPr>
          <p:spPr>
            <a:xfrm>
              <a:off x="3780704" y="1216186"/>
              <a:ext cx="804304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달력선택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Default 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금일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Arrow" descr="&lt;SmartSettings&gt;&lt;SmartResize anchorLeft=&quot;None&quot; anchorTop=&quot;Absolute&quot; anchorRight=&quot;None&quot; anchorBottom=&quot;Non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4141240" y="1149496"/>
              <a:ext cx="8323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5" name="Gap" descr="&lt;SmartSettings&gt;&lt;SmartResize anchorLeft=&quot;None&quot; anchorTop=&quot;Absolute&quot; anchorRight=&quot;None&quot; anchorBottom=&quot;None&quot; /&gt;&lt;/SmartSettings&gt;"/>
            <p:cNvCxnSpPr/>
            <p:nvPr>
              <p:custDataLst>
                <p:tags r:id="rId16"/>
              </p:custDataLst>
            </p:nvPr>
          </p:nvCxnSpPr>
          <p:spPr>
            <a:xfrm rot="10800000">
              <a:off x="4148013" y="1216186"/>
              <a:ext cx="69686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Tooltip" descr="&lt;SmartSettings&gt;&lt;SmartResize enabled=&quot;True&quot; minWidth=&quot;6&quot; minHeight=&quot;2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7100255" y="3196415"/>
            <a:ext cx="2470309" cy="1456721"/>
            <a:chOff x="2839921" y="1149496"/>
            <a:chExt cx="2470309" cy="1456721"/>
          </a:xfrm>
          <a:solidFill>
            <a:srgbClr val="FFFFCC"/>
          </a:solidFill>
        </p:grpSpPr>
        <p:sp>
          <p:nvSpPr>
            <p:cNvPr id="107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2839921" y="1216186"/>
              <a:ext cx="2470309" cy="1390031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입고중량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입고수량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본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환율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), </a:t>
              </a: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기준통화단가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기준통화금액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), </a:t>
              </a: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원화기준금액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의 기본값은 발주 시 정보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</a:t>
              </a:r>
              <a:r>
                <a:rPr lang="en-US" altLang="ko-KR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 </a:t>
              </a:r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수정 가능</a:t>
              </a:r>
              <a:endPara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기준통화금액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입고수량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기준통화단가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원화단가기준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환율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기준통화단가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원화기준금액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환율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기준통화금액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altLang="ko-KR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** </a:t>
              </a:r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소수점 </a:t>
              </a:r>
              <a:r>
                <a:rPr lang="en-US" altLang="ko-KR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자리까지 표현</a:t>
              </a:r>
              <a:endParaRPr lang="en-US" sz="9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9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Drop-Down Box"/>
          <p:cNvGrpSpPr/>
          <p:nvPr/>
        </p:nvGrpSpPr>
        <p:grpSpPr>
          <a:xfrm>
            <a:off x="272481" y="1295853"/>
            <a:ext cx="752251" cy="287258"/>
            <a:chOff x="595688" y="1238159"/>
            <a:chExt cx="1368150" cy="287258"/>
          </a:xfrm>
        </p:grpSpPr>
        <p:sp>
          <p:nvSpPr>
            <p:cNvPr id="125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1"/>
              </p:custDataLst>
            </p:nvPr>
          </p:nvSpPr>
          <p:spPr>
            <a:xfrm>
              <a:off x="595688" y="1238159"/>
              <a:ext cx="1368150" cy="28725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발주일</a:t>
              </a:r>
              <a:endParaRPr lang="en-US" altLang="ko-KR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입고예정일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7" name="Date Field" descr="&lt;SmartSettings&gt;&lt;SmartResize enabled=&quot;True&quot; minWidth=&quot;20&quot; minHeight=&quot;13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1128055" y="1318936"/>
            <a:ext cx="1035146" cy="241092"/>
            <a:chOff x="928688" y="1261242"/>
            <a:chExt cx="1035146" cy="241092"/>
          </a:xfrm>
        </p:grpSpPr>
        <p:sp>
          <p:nvSpPr>
            <p:cNvPr id="128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0" name="Date Field" descr="&lt;SmartSettings&gt;&lt;SmartResize enabled=&quot;True&quot; minWidth=&quot;20&quot; minHeight=&quot;13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2303443" y="1318936"/>
            <a:ext cx="1035146" cy="241092"/>
            <a:chOff x="928688" y="1261242"/>
            <a:chExt cx="1035146" cy="241092"/>
          </a:xfrm>
        </p:grpSpPr>
        <p:sp>
          <p:nvSpPr>
            <p:cNvPr id="131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2163201" y="1318936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sp>
        <p:nvSpPr>
          <p:cNvPr id="135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9"/>
            </p:custDataLst>
          </p:nvPr>
        </p:nvSpPr>
        <p:spPr>
          <a:xfrm>
            <a:off x="5557231" y="1318936"/>
            <a:ext cx="807450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발주번호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71943" y="5319370"/>
            <a:ext cx="4701537" cy="946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/>
              <a:t>상태</a:t>
            </a:r>
            <a:r>
              <a:rPr lang="en-US" altLang="ko-KR" sz="800"/>
              <a:t>, </a:t>
            </a:r>
            <a:r>
              <a:rPr lang="ko-KR" altLang="en-US" sz="800"/>
              <a:t>발주번호</a:t>
            </a:r>
            <a:r>
              <a:rPr lang="en-US" altLang="ko-KR" sz="800"/>
              <a:t>, </a:t>
            </a:r>
            <a:r>
              <a:rPr lang="ko-KR" altLang="en-US" sz="800"/>
              <a:t>발주순번</a:t>
            </a:r>
            <a:r>
              <a:rPr lang="en-US" altLang="ko-KR" sz="800"/>
              <a:t>, </a:t>
            </a:r>
            <a:r>
              <a:rPr lang="ko-KR" altLang="en-US" sz="800"/>
              <a:t>구매구분</a:t>
            </a:r>
            <a:r>
              <a:rPr lang="en-US" altLang="ko-KR" sz="800"/>
              <a:t>, </a:t>
            </a:r>
            <a:r>
              <a:rPr lang="ko-KR" altLang="en-US" sz="800"/>
              <a:t>품목코드</a:t>
            </a:r>
            <a:r>
              <a:rPr lang="en-US" altLang="ko-KR" sz="800"/>
              <a:t>,</a:t>
            </a:r>
            <a:r>
              <a:rPr lang="ko-KR" altLang="en-US" sz="800"/>
              <a:t>품목명</a:t>
            </a:r>
            <a:r>
              <a:rPr lang="en-US" altLang="ko-KR" sz="800"/>
              <a:t>_02, </a:t>
            </a:r>
            <a:r>
              <a:rPr lang="ko-KR" altLang="en-US" sz="800"/>
              <a:t>발주일</a:t>
            </a:r>
            <a:r>
              <a:rPr lang="en-US" altLang="ko-KR" sz="800"/>
              <a:t>,</a:t>
            </a:r>
            <a:r>
              <a:rPr lang="ko-KR" altLang="en-US" sz="800"/>
              <a:t>입고예정일</a:t>
            </a:r>
            <a:r>
              <a:rPr lang="en-US" altLang="ko-KR" sz="800"/>
              <a:t>, </a:t>
            </a:r>
            <a:r>
              <a:rPr lang="ko-KR" altLang="en-US" sz="800"/>
              <a:t>발주</a:t>
            </a:r>
            <a:r>
              <a:rPr lang="en-US" altLang="ko-KR" sz="800"/>
              <a:t>, </a:t>
            </a:r>
            <a:r>
              <a:rPr lang="ko-KR" altLang="en-US" sz="800"/>
              <a:t>중량</a:t>
            </a:r>
            <a:r>
              <a:rPr lang="en-US" altLang="ko-KR" sz="800"/>
              <a:t>(Ton), </a:t>
            </a:r>
            <a:r>
              <a:rPr lang="ko-KR" altLang="en-US" sz="800"/>
              <a:t>발주</a:t>
            </a:r>
            <a:r>
              <a:rPr lang="en-US" altLang="ko-KR" sz="800"/>
              <a:t>, </a:t>
            </a:r>
            <a:r>
              <a:rPr lang="ko-KR" altLang="en-US" sz="800"/>
              <a:t>수량</a:t>
            </a:r>
            <a:r>
              <a:rPr lang="en-US" altLang="ko-KR" sz="800"/>
              <a:t>(</a:t>
            </a:r>
            <a:r>
              <a:rPr lang="ko-KR" altLang="en-US" sz="800"/>
              <a:t>본</a:t>
            </a:r>
            <a:r>
              <a:rPr lang="en-US" altLang="ko-KR" sz="800"/>
              <a:t>), </a:t>
            </a:r>
            <a:r>
              <a:rPr lang="ko-KR" altLang="en-US" sz="800"/>
              <a:t>환율</a:t>
            </a:r>
            <a:r>
              <a:rPr lang="en-US" altLang="ko-KR" sz="800"/>
              <a:t>, </a:t>
            </a:r>
            <a:r>
              <a:rPr lang="ko-KR" altLang="en-US" sz="800"/>
              <a:t>기준통화</a:t>
            </a:r>
            <a:r>
              <a:rPr lang="en-US" altLang="ko-KR" sz="800"/>
              <a:t>, </a:t>
            </a:r>
            <a:r>
              <a:rPr lang="ko-KR" altLang="en-US" sz="800"/>
              <a:t>단가</a:t>
            </a:r>
            <a:r>
              <a:rPr lang="en-US" altLang="ko-KR" sz="800"/>
              <a:t>, </a:t>
            </a:r>
            <a:r>
              <a:rPr lang="ko-KR" altLang="en-US" sz="800"/>
              <a:t>기준통화</a:t>
            </a:r>
            <a:r>
              <a:rPr lang="en-US" altLang="ko-KR" sz="800"/>
              <a:t>, </a:t>
            </a:r>
            <a:r>
              <a:rPr lang="ko-KR" altLang="en-US" sz="800"/>
              <a:t>금액</a:t>
            </a:r>
            <a:r>
              <a:rPr lang="en-US" altLang="ko-KR" sz="800"/>
              <a:t>, </a:t>
            </a:r>
            <a:r>
              <a:rPr lang="ko-KR" altLang="en-US" sz="800"/>
              <a:t>원화기준</a:t>
            </a:r>
            <a:r>
              <a:rPr lang="en-US" altLang="ko-KR" sz="800"/>
              <a:t>,</a:t>
            </a:r>
            <a:r>
              <a:rPr lang="ko-KR" altLang="en-US" sz="800"/>
              <a:t>단가</a:t>
            </a:r>
            <a:r>
              <a:rPr lang="en-US" altLang="ko-KR" sz="800"/>
              <a:t>, </a:t>
            </a:r>
            <a:r>
              <a:rPr lang="ko-KR" altLang="en-US" sz="800"/>
              <a:t>원화기준</a:t>
            </a:r>
            <a:r>
              <a:rPr lang="en-US" altLang="ko-KR" sz="800"/>
              <a:t>, </a:t>
            </a:r>
            <a:r>
              <a:rPr lang="ko-KR" altLang="en-US" sz="800"/>
              <a:t>금액</a:t>
            </a:r>
            <a:r>
              <a:rPr lang="en-US" altLang="ko-KR" sz="800"/>
              <a:t>, </a:t>
            </a:r>
            <a:r>
              <a:rPr lang="ko-KR" altLang="en-US" sz="800"/>
              <a:t>거래처</a:t>
            </a:r>
            <a:r>
              <a:rPr lang="en-US" altLang="ko-KR" sz="800"/>
              <a:t>, </a:t>
            </a:r>
            <a:r>
              <a:rPr lang="ko-KR" altLang="en-US" sz="800"/>
              <a:t>입고된</a:t>
            </a:r>
            <a:r>
              <a:rPr lang="en-US" altLang="ko-KR" sz="800"/>
              <a:t>, </a:t>
            </a:r>
            <a:r>
              <a:rPr lang="ko-KR" altLang="en-US" sz="800"/>
              <a:t>중량</a:t>
            </a:r>
            <a:r>
              <a:rPr lang="en-US" altLang="ko-KR" sz="800"/>
              <a:t>(Ton), </a:t>
            </a:r>
            <a:r>
              <a:rPr lang="ko-KR" altLang="en-US" sz="800"/>
              <a:t>입고된</a:t>
            </a:r>
          </a:p>
          <a:p>
            <a:r>
              <a:rPr lang="ko-KR" altLang="en-US" sz="800"/>
              <a:t>수량</a:t>
            </a:r>
            <a:r>
              <a:rPr lang="en-US" altLang="ko-KR" sz="800"/>
              <a:t>(</a:t>
            </a:r>
            <a:r>
              <a:rPr lang="ko-KR" altLang="en-US" sz="800"/>
              <a:t>본</a:t>
            </a:r>
            <a:r>
              <a:rPr lang="en-US" altLang="ko-KR" sz="800"/>
              <a:t>), </a:t>
            </a:r>
            <a:r>
              <a:rPr lang="ko-KR" altLang="en-US" sz="800"/>
              <a:t>입고일</a:t>
            </a:r>
            <a:r>
              <a:rPr lang="en-US" altLang="ko-KR" sz="800"/>
              <a:t>,</a:t>
            </a:r>
            <a:r>
              <a:rPr lang="ko-KR" altLang="en-US" sz="800"/>
              <a:t>입고</a:t>
            </a:r>
            <a:r>
              <a:rPr lang="en-US" altLang="ko-KR" sz="800"/>
              <a:t>,</a:t>
            </a:r>
            <a:r>
              <a:rPr lang="ko-KR" altLang="en-US" sz="800"/>
              <a:t>중량</a:t>
            </a:r>
            <a:r>
              <a:rPr lang="en-US" altLang="ko-KR" sz="800"/>
              <a:t>(Ton),	</a:t>
            </a:r>
            <a:r>
              <a:rPr lang="ko-KR" altLang="en-US" sz="800"/>
              <a:t>입고</a:t>
            </a:r>
          </a:p>
          <a:p>
            <a:r>
              <a:rPr lang="ko-KR" altLang="en-US" sz="800"/>
              <a:t>수량</a:t>
            </a:r>
            <a:r>
              <a:rPr lang="en-US" altLang="ko-KR" sz="800"/>
              <a:t>(</a:t>
            </a:r>
            <a:r>
              <a:rPr lang="ko-KR" altLang="en-US" sz="800"/>
              <a:t>본</a:t>
            </a:r>
            <a:r>
              <a:rPr lang="en-US" altLang="ko-KR" sz="800"/>
              <a:t>),</a:t>
            </a:r>
            <a:r>
              <a:rPr lang="ko-KR" altLang="en-US" sz="800"/>
              <a:t>환율</a:t>
            </a:r>
            <a:r>
              <a:rPr lang="en-US" altLang="ko-KR" sz="800"/>
              <a:t>(</a:t>
            </a:r>
            <a:r>
              <a:rPr lang="ko-KR" altLang="en-US" sz="800"/>
              <a:t>입고</a:t>
            </a:r>
            <a:r>
              <a:rPr lang="en-US" altLang="ko-KR" sz="800"/>
              <a:t>),</a:t>
            </a:r>
            <a:r>
              <a:rPr lang="ko-KR" altLang="en-US" sz="800"/>
              <a:t>기준통화</a:t>
            </a:r>
            <a:r>
              <a:rPr lang="en-US" altLang="ko-KR" sz="800"/>
              <a:t>,</a:t>
            </a:r>
            <a:r>
              <a:rPr lang="ko-KR" altLang="en-US" sz="800"/>
              <a:t>단가</a:t>
            </a:r>
            <a:r>
              <a:rPr lang="en-US" altLang="ko-KR" sz="800"/>
              <a:t>(</a:t>
            </a:r>
            <a:r>
              <a:rPr lang="ko-KR" altLang="en-US" sz="800"/>
              <a:t>입고</a:t>
            </a:r>
            <a:r>
              <a:rPr lang="en-US" altLang="ko-KR" sz="800"/>
              <a:t>),</a:t>
            </a:r>
            <a:r>
              <a:rPr lang="ko-KR" altLang="en-US" sz="800"/>
              <a:t>기준통화</a:t>
            </a:r>
            <a:r>
              <a:rPr lang="en-US" altLang="ko-KR" sz="800"/>
              <a:t>,</a:t>
            </a:r>
            <a:r>
              <a:rPr lang="ko-KR" altLang="en-US" sz="800"/>
              <a:t>금액</a:t>
            </a:r>
            <a:r>
              <a:rPr lang="en-US" altLang="ko-KR" sz="800"/>
              <a:t>(</a:t>
            </a:r>
            <a:r>
              <a:rPr lang="ko-KR" altLang="en-US" sz="800"/>
              <a:t>입고</a:t>
            </a:r>
            <a:r>
              <a:rPr lang="en-US" altLang="ko-KR" sz="800"/>
              <a:t>),</a:t>
            </a:r>
            <a:r>
              <a:rPr lang="ko-KR" altLang="en-US" sz="800"/>
              <a:t>원화기준</a:t>
            </a:r>
            <a:r>
              <a:rPr lang="en-US" altLang="ko-KR" sz="800"/>
              <a:t>,</a:t>
            </a:r>
            <a:r>
              <a:rPr lang="ko-KR" altLang="en-US" sz="800"/>
              <a:t>단가</a:t>
            </a:r>
            <a:r>
              <a:rPr lang="en-US" altLang="ko-KR" sz="800"/>
              <a:t>(</a:t>
            </a:r>
            <a:r>
              <a:rPr lang="ko-KR" altLang="en-US" sz="800"/>
              <a:t>입고</a:t>
            </a:r>
            <a:r>
              <a:rPr lang="en-US" altLang="ko-KR" sz="800"/>
              <a:t>),</a:t>
            </a:r>
            <a:r>
              <a:rPr lang="ko-KR" altLang="en-US" sz="800"/>
              <a:t>원화기준금액</a:t>
            </a:r>
            <a:r>
              <a:rPr lang="en-US" altLang="ko-KR" sz="800"/>
              <a:t>(</a:t>
            </a:r>
            <a:r>
              <a:rPr lang="ko-KR" altLang="en-US" sz="800"/>
              <a:t>입고</a:t>
            </a:r>
            <a:r>
              <a:rPr lang="en-US" altLang="ko-KR" sz="800"/>
              <a:t>),</a:t>
            </a:r>
            <a:r>
              <a:rPr lang="ko-KR" altLang="en-US" sz="800"/>
              <a:t>내수구분</a:t>
            </a:r>
            <a:r>
              <a:rPr lang="en-US" altLang="ko-KR" sz="800"/>
              <a:t>,</a:t>
            </a:r>
            <a:r>
              <a:rPr lang="ko-KR" altLang="en-US" sz="800"/>
              <a:t>품목유형</a:t>
            </a:r>
            <a:r>
              <a:rPr lang="en-US" altLang="ko-KR" sz="800"/>
              <a:t>,</a:t>
            </a:r>
            <a:r>
              <a:rPr lang="ko-KR" altLang="en-US" sz="800"/>
              <a:t>형태코드</a:t>
            </a:r>
            <a:r>
              <a:rPr lang="en-US" altLang="ko-KR" sz="800"/>
              <a:t>,</a:t>
            </a:r>
            <a:r>
              <a:rPr lang="ko-KR" altLang="en-US" sz="800"/>
              <a:t>	품명코드</a:t>
            </a:r>
            <a:r>
              <a:rPr lang="en-US" altLang="ko-KR" sz="800"/>
              <a:t>,</a:t>
            </a:r>
            <a:r>
              <a:rPr lang="ko-KR" altLang="en-US" sz="800"/>
              <a:t>품명</a:t>
            </a:r>
            <a:r>
              <a:rPr lang="en-US" altLang="ko-KR" sz="800"/>
              <a:t>,</a:t>
            </a:r>
            <a:r>
              <a:rPr lang="ko-KR" altLang="en-US" sz="800"/>
              <a:t>길이</a:t>
            </a:r>
          </a:p>
          <a:p>
            <a:r>
              <a:rPr lang="en-US" altLang="ko-KR" sz="800"/>
              <a:t>(</a:t>
            </a:r>
            <a:r>
              <a:rPr lang="ko-KR" altLang="en-US" sz="800"/>
              <a:t>스켈프</a:t>
            </a:r>
            <a:r>
              <a:rPr lang="en-US" altLang="ko-KR" sz="800"/>
              <a:t>),</a:t>
            </a:r>
            <a:r>
              <a:rPr lang="ko-KR" altLang="en-US" sz="800"/>
              <a:t>재질</a:t>
            </a:r>
            <a:r>
              <a:rPr lang="en-US" altLang="ko-KR" sz="800"/>
              <a:t>,MILL,</a:t>
            </a:r>
            <a:r>
              <a:rPr lang="ko-KR" altLang="en-US" sz="800"/>
              <a:t>호칭</a:t>
            </a:r>
            <a:r>
              <a:rPr lang="en-US" altLang="ko-KR" sz="800"/>
              <a:t>(A),</a:t>
            </a:r>
            <a:r>
              <a:rPr lang="ko-KR" altLang="en-US" sz="800"/>
              <a:t>단가유형</a:t>
            </a:r>
            <a:r>
              <a:rPr lang="en-US" altLang="ko-KR" sz="800"/>
              <a:t>,</a:t>
            </a:r>
            <a:r>
              <a:rPr lang="ko-KR" altLang="en-US" sz="800"/>
              <a:t>단위</a:t>
            </a:r>
          </a:p>
        </p:txBody>
      </p:sp>
      <p:sp>
        <p:nvSpPr>
          <p:cNvPr id="139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442256" y="1010588"/>
            <a:ext cx="626455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입고완료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49" name="Notification 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u/8+k/jb2XJW5vV362y1ymsG471+Ms+nb/PZyTxbXuQz/4UoYJmH6jKv62KWp5OqKtOzZdFunfnTAF5Mm84Ho/TseLVKCYs7DqA3TXgmNH9jhtd/Gy8GyOARxtt6UbUFCWeG5k+qd6/n2Spv0mX0UxpWfpVG39iiPsavc0hrPpOPpF8P4wjWeIrzdCva3/is6fTVATYAEM/du+nxbJZ+dEZz9lE6VXmLt32veSUCRHhj6yyE8fuHQO54HOo/Z8+zSV4yAvLbZ725H9Mw+LstHsujj4ZgWSDjL7L6olgqsi+z2Ywmeqv79fh5ft6Oem+N31SryKevios5td4ZHIg39s/rar1iEPJbfEzdF7Y2jYtbDI/L/9obV/CxHVfwqY6r9/mTihBbpJ+k9zeh1deCDlA4RJo8artx7jrAxspBGG5cOKbo8bNAHPHZGIDevx/l1PQTGcSt5GHs/7Ghy6jOHyaVNt9IrT7Ir08whfW1evvZJFvE2g0TjRtvJFkX3NcnGEP6Gj39bBIrbt+H6WXabyRZBOjXp5oB9vX6+yZoF++4ztt1vUzbep1HUPsl/Y/y0riK/jNgiBX6eUYv3Qze+/OXbPKeLqtilj4tmlXV5FvDThFci1tTK/1dxW27hcdyW5Bji2Jk6LeG0vdy8QT0wcMeYKzDkJLq4DIFz0IUOl7LVjX5afLn0iZfzvJ6JH7PcX3RpPkwyQPHuw6EUeCkWRM06gwLU+a/ppOS/sJf6EMzUnHzXHXFkMme3t5sdvH5TOSvY0Ujjim//H59QbCGOuyboPfsc9jKbeq2q8rfs9MhS7Gpy4gSfM9ePU3bf5HV9CswODGkH68QpH4QE8G9ra9vrf2+4SArRDgaYJlnACE8HxZwmWdDB3g2GUeeuEF7ZB4K4b7I3tIsrWszVQXktyGb0rRVTcYwO6eUSNrMqysi8915gYiA/kRXm2GHhNQ53+olrE6ol/EXTfWmLl63pDXHC/y+zod8BjwRgznwceSj82KZleXt+YvCFRpuOX5FAyD1f1ItvmSd3eGUGL4bLa/51f1m7Ea+XC96Eueada0BKbpR+JHqoc6nrCg6nxkxDjBzf9wlBnncrBcUXF4fhR+/LharkjAkccqmlA1s0rZSvkir8zRLP/JHkBJ/fjTuAL7bh2xIILm0uEw/Ss/EBGeT0nOSOmSxWSpN68QtvGnFoNOCSAlay1+3eOFKCP1e7+SYhvd64xfpJEVeCl8bmC7zFVJXRVYWP8CcsQp83ORE6zo//yyYLUvrj+4eEVGaNltS9vO8pnC9nZOiWOVTzPys34UwgDfRFq3IZONRrzOui307Yn+NZurwROS3nRfNWCaf/o2qQxDlGY3M9bXl+uoKdc8hVPQl09jV7Deid5G3/Q8H1JA6+SGLep5bjxW97zos576Jd4Wnz3P61q3U3Hux5ed5SyqDbAx+gr/Y55iRiJfZNVkgykfhU9/aEcHffRiTsZUM9SqeD5wkmP3bGvgbvIdgosc/WTQFaTv4b7e3oMMd4FGGuq3jbB7rVnYZ7oeJ4+Z0Eh6LZsj7P0wkN6Vw8FgUe7L2w8TyhpRJT5jNQ+L2ND/P1mWbXmblOpKtwPOeTBZx15ofvvg1V0U7nadbPK6v755PyVuMj/zR5hfxDIj/7dlhA+OZZ1iCb9fNs4GEU/cZEsFvtpcNUvTNdjSp8+ztDe3ic69q6xuZ/m9gIB86/7dksx9Nv28Q/v8y+bft58Nm/5Ys9v+ByTd29kfz/7PRywczwC0Z7TbzPxO36BYT3c7r6ooDcUr5rxeU+j99N81XGMjWR18tm/VqVdWUYepHLuyajAcX1vB87STZUJA7tCCEJ+IKnVC6rO6tyrxvcPjRS0q/USKCQ8CLgpZH/KSFC9qRqThHEMmZA2qdteR8riiNSVTFy33Qq6xuOVf1odFlsNzTTydEsxjvQ7/+d3B0HSyECZFVNfOIDx6F8z559rDP8ZvrFXc8KF08bLSCePECMVIRHoSTak1TQyB28QWvC+DLr9qibMaUFHiRLYJcDJr2k4rv794zLtxVk17g97M2X2BRwMPtc/v5BgkDRTwA8bVN/7khYIjOhv/c8D4eyADlDtq0oAHtHtKPx595oxSi08effHJDvIjnFv3hYVoK9VK/s+8V37+FSsXD+bNpttQc+2sF1d5OKeO5kXbmueWY8FiOf09mf1bnOc3D4hYUNs97YIWnlyAyKsCK2BjSwxKDgJMzXUOiMvS8J054ugl0RuWWM+g/fVY4v6Uj4D8DFnDoGcxsbSCuRnQ/LPpG1hv+v0ni7iLIIIE5Zvphkbe3NPP/TeJG1osG6WvCkh8WiWNrWf+fofItm96y2eBCdOx5D1KDBTqkec95HV7yZmC3JPAtyHBDkxu+vhUBb0G4weE6V+amMW/A9GvHYXjI0UUm+uTLL2xkmOaxlPbAMOFVP68uLvJask9bHz3LipIiSlqsL+xycPqLd35JZ523IVpMEXrylDfjj0bU7whrdfBytu6wBokHJ3jiwR+eD1wsfJXbZUIvDvwib5rsIo+uW3/dSE6HELaIkLnviw0HAgOzNMiAAdwhHuw6XbdbpeU3Y87ON4d9F/TQACJezfuNIb6+/Q2MIAQ8hH/PbXg/7AeX2r+BAfRgD40hZpdvNwzvT/2VfvyS/wc8FqjCnzgAAA==&lt;/Code&gt;&lt;CodeSignature&gt;qKo2vMZusdL0jk58LXpmjaZWccRB3NvXPqAPmtJrrpsvxSBE2Iz7ujHLp+ED86qq/9ijZs2rihfbq1/3MmGf9dmzZBZ1TOT9rW/1agrQ+9p5ce7SjcP8D14UxmPIx9nFWPnnMd3klwn94nEH2LTGk4Ev4XGd6pNnMjpxEcdV4D1yIwLe1SECQTzHOftrWNA9oFeec4FrS03y5LmjCPSw3dUf70Sa7zB9+S6noebuNugquLzYDfmGquxpdTUNOaF+DqsFyMp+hQ7CvZ0tmuvKOvYQ9MzK4/0YM3Eri3p87kwV5FmJp7u6NKRQjj5kSOhflRCVZXHTXY+7UjCLKSI2pQ==&lt;/CodeSignature&gt;&lt;/SmartOptions&gt;&lt;SmartResize enabled=&quot;True&quot; minWidth=&quot;55&quot; minHeight=&quot;25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374122" y="4117478"/>
            <a:ext cx="3423424" cy="470173"/>
            <a:chOff x="1652587" y="2331792"/>
            <a:chExt cx="3423424" cy="470173"/>
          </a:xfrm>
        </p:grpSpPr>
        <p:sp>
          <p:nvSpPr>
            <p:cNvPr id="51" name="Box"/>
            <p:cNvSpPr/>
            <p:nvPr/>
          </p:nvSpPr>
          <p:spPr>
            <a:xfrm>
              <a:off x="1652587" y="2331792"/>
              <a:ext cx="3423424" cy="470173"/>
            </a:xfrm>
            <a:prstGeom prst="roundRect">
              <a:avLst>
                <a:gd name="adj" fmla="val 0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30352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코일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스캘프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상품을 제외한 품목은 입고 시 재고에 즉시 반영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4" name="Icons"/>
            <p:cNvGrpSpPr/>
            <p:nvPr/>
          </p:nvGrpSpPr>
          <p:grpSpPr>
            <a:xfrm>
              <a:off x="1752599" y="2419085"/>
              <a:ext cx="340520" cy="295590"/>
              <a:chOff x="773534" y="1669713"/>
              <a:chExt cx="457200" cy="396875"/>
            </a:xfrm>
          </p:grpSpPr>
          <p:sp>
            <p:nvSpPr>
              <p:cNvPr id="55" name="Info Icon"/>
              <p:cNvSpPr>
                <a:spLocks noChangeAspect="1" noEditPoints="1"/>
              </p:cNvSpPr>
              <p:nvPr/>
            </p:nvSpPr>
            <p:spPr bwMode="auto">
              <a:xfrm>
                <a:off x="803697" y="1670507"/>
                <a:ext cx="396875" cy="395287"/>
              </a:xfrm>
              <a:custGeom>
                <a:avLst/>
                <a:gdLst>
                  <a:gd name="T0" fmla="*/ 550 w 1101"/>
                  <a:gd name="T1" fmla="*/ 231 h 1101"/>
                  <a:gd name="T2" fmla="*/ 480 w 1101"/>
                  <a:gd name="T3" fmla="*/ 301 h 1101"/>
                  <a:gd name="T4" fmla="*/ 550 w 1101"/>
                  <a:gd name="T5" fmla="*/ 372 h 1101"/>
                  <a:gd name="T6" fmla="*/ 621 w 1101"/>
                  <a:gd name="T7" fmla="*/ 301 h 1101"/>
                  <a:gd name="T8" fmla="*/ 550 w 1101"/>
                  <a:gd name="T9" fmla="*/ 231 h 1101"/>
                  <a:gd name="T10" fmla="*/ 494 w 1101"/>
                  <a:gd name="T11" fmla="*/ 455 h 1101"/>
                  <a:gd name="T12" fmla="*/ 494 w 1101"/>
                  <a:gd name="T13" fmla="*/ 851 h 1101"/>
                  <a:gd name="T14" fmla="*/ 607 w 1101"/>
                  <a:gd name="T15" fmla="*/ 851 h 1101"/>
                  <a:gd name="T16" fmla="*/ 607 w 1101"/>
                  <a:gd name="T17" fmla="*/ 455 h 1101"/>
                  <a:gd name="T18" fmla="*/ 494 w 1101"/>
                  <a:gd name="T19" fmla="*/ 455 h 1101"/>
                  <a:gd name="T20" fmla="*/ 1101 w 1101"/>
                  <a:gd name="T21" fmla="*/ 551 h 1101"/>
                  <a:gd name="T22" fmla="*/ 550 w 1101"/>
                  <a:gd name="T23" fmla="*/ 1101 h 1101"/>
                  <a:gd name="T24" fmla="*/ 0 w 1101"/>
                  <a:gd name="T25" fmla="*/ 551 h 1101"/>
                  <a:gd name="T26" fmla="*/ 550 w 1101"/>
                  <a:gd name="T27" fmla="*/ 0 h 1101"/>
                  <a:gd name="T28" fmla="*/ 1101 w 1101"/>
                  <a:gd name="T29" fmla="*/ 55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1" h="1101">
                    <a:moveTo>
                      <a:pt x="550" y="231"/>
                    </a:moveTo>
                    <a:cubicBezTo>
                      <a:pt x="511" y="231"/>
                      <a:pt x="480" y="262"/>
                      <a:pt x="480" y="301"/>
                    </a:cubicBezTo>
                    <a:cubicBezTo>
                      <a:pt x="480" y="340"/>
                      <a:pt x="511" y="372"/>
                      <a:pt x="550" y="372"/>
                    </a:cubicBezTo>
                    <a:cubicBezTo>
                      <a:pt x="589" y="372"/>
                      <a:pt x="621" y="340"/>
                      <a:pt x="621" y="301"/>
                    </a:cubicBezTo>
                    <a:cubicBezTo>
                      <a:pt x="621" y="262"/>
                      <a:pt x="589" y="231"/>
                      <a:pt x="550" y="231"/>
                    </a:cubicBezTo>
                    <a:close/>
                    <a:moveTo>
                      <a:pt x="494" y="455"/>
                    </a:moveTo>
                    <a:lnTo>
                      <a:pt x="494" y="851"/>
                    </a:lnTo>
                    <a:lnTo>
                      <a:pt x="607" y="851"/>
                    </a:lnTo>
                    <a:lnTo>
                      <a:pt x="607" y="455"/>
                    </a:lnTo>
                    <a:lnTo>
                      <a:pt x="494" y="455"/>
                    </a:lnTo>
                    <a:close/>
                    <a:moveTo>
                      <a:pt x="1101" y="551"/>
                    </a:moveTo>
                    <a:cubicBezTo>
                      <a:pt x="1101" y="855"/>
                      <a:pt x="854" y="1101"/>
                      <a:pt x="550" y="1101"/>
                    </a:cubicBezTo>
                    <a:cubicBezTo>
                      <a:pt x="247" y="1101"/>
                      <a:pt x="0" y="855"/>
                      <a:pt x="0" y="551"/>
                    </a:cubicBezTo>
                    <a:cubicBezTo>
                      <a:pt x="0" y="247"/>
                      <a:pt x="247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Warning Icon" hidden="1"/>
              <p:cNvSpPr>
                <a:spLocks noChangeAspect="1" noEditPoints="1"/>
              </p:cNvSpPr>
              <p:nvPr/>
            </p:nvSpPr>
            <p:spPr bwMode="auto">
              <a:xfrm>
                <a:off x="773534" y="1670507"/>
                <a:ext cx="457200" cy="395287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Error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70507"/>
                <a:ext cx="398463" cy="395287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6" name="Question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69713"/>
                <a:ext cx="398463" cy="396875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86853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71114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635775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구매관리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입고관리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코일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코일 발주 건을 입고 처리한다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24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입고관리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코일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38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393821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43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2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3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4483616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62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8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9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8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57919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입고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0221" y="1674335"/>
            <a:ext cx="9323300" cy="1514475"/>
          </a:xfrm>
          <a:prstGeom prst="rect">
            <a:avLst/>
          </a:prstGeom>
        </p:spPr>
      </p:pic>
      <p:grpSp>
        <p:nvGrpSpPr>
          <p:cNvPr id="95" name="Cutout"/>
          <p:cNvGrpSpPr/>
          <p:nvPr/>
        </p:nvGrpSpPr>
        <p:grpSpPr>
          <a:xfrm>
            <a:off x="9530032" y="1683188"/>
            <a:ext cx="227746" cy="1488168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96" name="Fill"/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Border"/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8" name="Tooltip" descr="&lt;SmartSettings&gt;&lt;SmartResize enabled=&quot;True&quot; minWidth=&quot;6&quot; minHeight=&quot;2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3641827" y="3180802"/>
            <a:ext cx="2535309" cy="421592"/>
            <a:chOff x="1742051" y="1149496"/>
            <a:chExt cx="2535309" cy="421592"/>
          </a:xfrm>
          <a:solidFill>
            <a:srgbClr val="FFFFFF"/>
          </a:solidFill>
        </p:grpSpPr>
        <p:sp>
          <p:nvSpPr>
            <p:cNvPr id="99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1742051" y="1216186"/>
              <a:ext cx="2535309" cy="354902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입고된 중량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(Ton),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입고된수량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본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pPr marL="171450" indent="-171450" algn="ctr">
                <a:buFontTx/>
                <a:buChar char="-"/>
              </a:pP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부분입고 건일 경우 기존에 입고된 정보 표시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1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Tooltip" descr="&lt;SmartSettings&gt;&lt;SmartResize enabled=&quot;True&quot; minWidth=&quot;6&quot; minHeight=&quot;2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6284170" y="3180802"/>
            <a:ext cx="747566" cy="421592"/>
            <a:chOff x="3780704" y="1149496"/>
            <a:chExt cx="804304" cy="421592"/>
          </a:xfrm>
          <a:solidFill>
            <a:srgbClr val="FFFFCC"/>
          </a:solidFill>
        </p:grpSpPr>
        <p:sp>
          <p:nvSpPr>
            <p:cNvPr id="103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4"/>
              </p:custDataLst>
            </p:nvPr>
          </p:nvSpPr>
          <p:spPr>
            <a:xfrm>
              <a:off x="3780704" y="1216186"/>
              <a:ext cx="804304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달력선택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Default 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금일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Arrow" descr="&lt;SmartSettings&gt;&lt;SmartResize anchorLeft=&quot;None&quot; anchorTop=&quot;Absolute&quot; anchorRight=&quot;None&quot; anchorBottom=&quot;Non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4141240" y="1149496"/>
              <a:ext cx="8323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5" name="Gap" descr="&lt;SmartSettings&gt;&lt;SmartResize anchorLeft=&quot;None&quot; anchorTop=&quot;Absolute&quot; anchorRight=&quot;None&quot; anchorBottom=&quot;None&quot; /&gt;&lt;/SmartSettings&gt;"/>
            <p:cNvCxnSpPr/>
            <p:nvPr>
              <p:custDataLst>
                <p:tags r:id="rId16"/>
              </p:custDataLst>
            </p:nvPr>
          </p:nvCxnSpPr>
          <p:spPr>
            <a:xfrm rot="10800000">
              <a:off x="4148013" y="1216186"/>
              <a:ext cx="69686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Tooltip" descr="&lt;SmartSettings&gt;&lt;SmartResize enabled=&quot;True&quot; minWidth=&quot;6&quot; minHeight=&quot;2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7100255" y="3196415"/>
            <a:ext cx="2470309" cy="1456721"/>
            <a:chOff x="2839921" y="1149496"/>
            <a:chExt cx="2470309" cy="1456721"/>
          </a:xfrm>
          <a:solidFill>
            <a:srgbClr val="FFFFCC"/>
          </a:solidFill>
        </p:grpSpPr>
        <p:sp>
          <p:nvSpPr>
            <p:cNvPr id="107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2839921" y="1216186"/>
              <a:ext cx="2470309" cy="1390031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입고중량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입고수량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본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환율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), </a:t>
              </a: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기준통화단가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기준통화금액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), </a:t>
              </a: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원화기준금액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의 기본값은 발주 시 정보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</a:t>
              </a:r>
              <a:r>
                <a:rPr lang="en-US" altLang="ko-KR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 </a:t>
              </a:r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수정 가능</a:t>
              </a:r>
              <a:endPara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기준통화금액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입고중량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기준통화단가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원화단가기준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환율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기준통화단가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원화기준금액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환율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기준통화금액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altLang="ko-KR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** </a:t>
              </a:r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소수점 </a:t>
              </a:r>
              <a:r>
                <a:rPr lang="en-US" altLang="ko-KR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자리까지 표현</a:t>
              </a:r>
              <a:endParaRPr lang="en-US" sz="9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9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Drop-Down Box"/>
          <p:cNvGrpSpPr/>
          <p:nvPr/>
        </p:nvGrpSpPr>
        <p:grpSpPr>
          <a:xfrm>
            <a:off x="272481" y="1265076"/>
            <a:ext cx="855573" cy="348813"/>
            <a:chOff x="595688" y="1207382"/>
            <a:chExt cx="1556066" cy="348813"/>
          </a:xfrm>
        </p:grpSpPr>
        <p:sp>
          <p:nvSpPr>
            <p:cNvPr id="125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1"/>
              </p:custDataLst>
            </p:nvPr>
          </p:nvSpPr>
          <p:spPr>
            <a:xfrm>
              <a:off x="595688" y="1207382"/>
              <a:ext cx="1556066" cy="34881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발주일</a:t>
              </a:r>
              <a:endPara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입고예정일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7" name="Date Field" descr="&lt;SmartSettings&gt;&lt;SmartResize enabled=&quot;True&quot; minWidth=&quot;20&quot; minHeight=&quot;13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1128055" y="1318936"/>
            <a:ext cx="1035146" cy="241092"/>
            <a:chOff x="928688" y="1261242"/>
            <a:chExt cx="1035146" cy="241092"/>
          </a:xfrm>
        </p:grpSpPr>
        <p:sp>
          <p:nvSpPr>
            <p:cNvPr id="128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0" name="Date Field" descr="&lt;SmartSettings&gt;&lt;SmartResize enabled=&quot;True&quot; minWidth=&quot;20&quot; minHeight=&quot;13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2303443" y="1318936"/>
            <a:ext cx="1035146" cy="241092"/>
            <a:chOff x="928688" y="1261242"/>
            <a:chExt cx="1035146" cy="241092"/>
          </a:xfrm>
        </p:grpSpPr>
        <p:sp>
          <p:nvSpPr>
            <p:cNvPr id="131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2163201" y="1318936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sp>
        <p:nvSpPr>
          <p:cNvPr id="135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9"/>
            </p:custDataLst>
          </p:nvPr>
        </p:nvSpPr>
        <p:spPr>
          <a:xfrm>
            <a:off x="5557231" y="1318936"/>
            <a:ext cx="807450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발주번호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26550" y="645012"/>
            <a:ext cx="3448922" cy="576174"/>
          </a:xfrm>
          <a:prstGeom prst="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/>
              <a:t>상태</a:t>
            </a:r>
            <a:r>
              <a:rPr lang="en-US" altLang="ko-KR" sz="600"/>
              <a:t>, </a:t>
            </a:r>
            <a:r>
              <a:rPr lang="ko-KR" altLang="en-US" sz="600"/>
              <a:t>발주번호</a:t>
            </a:r>
            <a:r>
              <a:rPr lang="en-US" altLang="ko-KR" sz="600"/>
              <a:t>, </a:t>
            </a:r>
            <a:r>
              <a:rPr lang="ko-KR" altLang="en-US" sz="600"/>
              <a:t>발주순번</a:t>
            </a:r>
            <a:r>
              <a:rPr lang="en-US" altLang="ko-KR" sz="600"/>
              <a:t>, </a:t>
            </a:r>
            <a:r>
              <a:rPr lang="ko-KR" altLang="en-US" sz="600"/>
              <a:t>구매구분</a:t>
            </a:r>
            <a:r>
              <a:rPr lang="en-US" altLang="ko-KR" sz="600"/>
              <a:t>, </a:t>
            </a:r>
            <a:r>
              <a:rPr lang="ko-KR" altLang="en-US" sz="600"/>
              <a:t>품목코드</a:t>
            </a:r>
            <a:r>
              <a:rPr lang="en-US" altLang="ko-KR" sz="600"/>
              <a:t>,</a:t>
            </a:r>
            <a:r>
              <a:rPr lang="ko-KR" altLang="en-US" sz="600"/>
              <a:t>품목명</a:t>
            </a:r>
            <a:r>
              <a:rPr lang="en-US" altLang="ko-KR" sz="600"/>
              <a:t>_02, </a:t>
            </a:r>
            <a:r>
              <a:rPr lang="ko-KR" altLang="en-US" sz="600"/>
              <a:t>발주일</a:t>
            </a:r>
            <a:r>
              <a:rPr lang="en-US" altLang="ko-KR" sz="600"/>
              <a:t>,</a:t>
            </a:r>
            <a:r>
              <a:rPr lang="ko-KR" altLang="en-US" sz="600"/>
              <a:t>입고예정일</a:t>
            </a:r>
            <a:r>
              <a:rPr lang="en-US" altLang="ko-KR" sz="600"/>
              <a:t>, </a:t>
            </a:r>
            <a:r>
              <a:rPr lang="ko-KR" altLang="en-US" sz="600"/>
              <a:t>발주</a:t>
            </a:r>
            <a:r>
              <a:rPr lang="en-US" altLang="ko-KR" sz="600"/>
              <a:t>, </a:t>
            </a:r>
            <a:r>
              <a:rPr lang="ko-KR" altLang="en-US" sz="600"/>
              <a:t>중량</a:t>
            </a:r>
            <a:r>
              <a:rPr lang="en-US" altLang="ko-KR" sz="600"/>
              <a:t>(Ton), </a:t>
            </a:r>
            <a:r>
              <a:rPr lang="ko-KR" altLang="en-US" sz="600"/>
              <a:t>발주</a:t>
            </a:r>
            <a:r>
              <a:rPr lang="en-US" altLang="ko-KR" sz="600"/>
              <a:t>, </a:t>
            </a:r>
            <a:r>
              <a:rPr lang="ko-KR" altLang="en-US" sz="600"/>
              <a:t>수량</a:t>
            </a:r>
            <a:r>
              <a:rPr lang="en-US" altLang="ko-KR" sz="600"/>
              <a:t>(</a:t>
            </a:r>
            <a:r>
              <a:rPr lang="ko-KR" altLang="en-US" sz="600"/>
              <a:t>본</a:t>
            </a:r>
            <a:r>
              <a:rPr lang="en-US" altLang="ko-KR" sz="600"/>
              <a:t>), </a:t>
            </a:r>
            <a:r>
              <a:rPr lang="ko-KR" altLang="en-US" sz="600"/>
              <a:t>환율</a:t>
            </a:r>
            <a:r>
              <a:rPr lang="en-US" altLang="ko-KR" sz="600"/>
              <a:t>, </a:t>
            </a:r>
            <a:r>
              <a:rPr lang="ko-KR" altLang="en-US" sz="600"/>
              <a:t>기준통화</a:t>
            </a:r>
            <a:r>
              <a:rPr lang="en-US" altLang="ko-KR" sz="600"/>
              <a:t>, </a:t>
            </a:r>
            <a:r>
              <a:rPr lang="ko-KR" altLang="en-US" sz="600"/>
              <a:t>단가</a:t>
            </a:r>
            <a:r>
              <a:rPr lang="en-US" altLang="ko-KR" sz="600"/>
              <a:t>, </a:t>
            </a:r>
            <a:r>
              <a:rPr lang="ko-KR" altLang="en-US" sz="600"/>
              <a:t>기준통화</a:t>
            </a:r>
            <a:r>
              <a:rPr lang="en-US" altLang="ko-KR" sz="600"/>
              <a:t>, </a:t>
            </a:r>
            <a:r>
              <a:rPr lang="ko-KR" altLang="en-US" sz="600"/>
              <a:t>금액</a:t>
            </a:r>
            <a:r>
              <a:rPr lang="en-US" altLang="ko-KR" sz="600"/>
              <a:t>, </a:t>
            </a:r>
            <a:r>
              <a:rPr lang="ko-KR" altLang="en-US" sz="600"/>
              <a:t>원화기준</a:t>
            </a:r>
            <a:r>
              <a:rPr lang="en-US" altLang="ko-KR" sz="600"/>
              <a:t>,</a:t>
            </a:r>
            <a:r>
              <a:rPr lang="ko-KR" altLang="en-US" sz="600"/>
              <a:t>단가</a:t>
            </a:r>
            <a:r>
              <a:rPr lang="en-US" altLang="ko-KR" sz="600"/>
              <a:t>, </a:t>
            </a:r>
            <a:r>
              <a:rPr lang="ko-KR" altLang="en-US" sz="600"/>
              <a:t>원화기준</a:t>
            </a:r>
            <a:r>
              <a:rPr lang="en-US" altLang="ko-KR" sz="600"/>
              <a:t>, </a:t>
            </a:r>
            <a:r>
              <a:rPr lang="ko-KR" altLang="en-US" sz="600"/>
              <a:t>금액</a:t>
            </a:r>
            <a:r>
              <a:rPr lang="en-US" altLang="ko-KR" sz="600"/>
              <a:t>, </a:t>
            </a:r>
            <a:r>
              <a:rPr lang="ko-KR" altLang="en-US" sz="600"/>
              <a:t>거래처</a:t>
            </a:r>
            <a:r>
              <a:rPr lang="en-US" altLang="ko-KR" sz="600"/>
              <a:t>, </a:t>
            </a:r>
            <a:r>
              <a:rPr lang="ko-KR" altLang="en-US" sz="600"/>
              <a:t>입고된</a:t>
            </a:r>
            <a:r>
              <a:rPr lang="en-US" altLang="ko-KR" sz="600"/>
              <a:t>, </a:t>
            </a:r>
            <a:r>
              <a:rPr lang="ko-KR" altLang="en-US" sz="600"/>
              <a:t>중량</a:t>
            </a:r>
            <a:r>
              <a:rPr lang="en-US" altLang="ko-KR" sz="600"/>
              <a:t>(Ton), </a:t>
            </a:r>
            <a:r>
              <a:rPr lang="ko-KR" altLang="en-US" sz="600"/>
              <a:t>입고된수량</a:t>
            </a:r>
            <a:r>
              <a:rPr lang="en-US" altLang="ko-KR" sz="600"/>
              <a:t>(</a:t>
            </a:r>
            <a:r>
              <a:rPr lang="ko-KR" altLang="en-US" sz="600"/>
              <a:t>본</a:t>
            </a:r>
            <a:r>
              <a:rPr lang="en-US" altLang="ko-KR" sz="600"/>
              <a:t>), </a:t>
            </a:r>
            <a:r>
              <a:rPr lang="ko-KR" altLang="en-US" sz="600"/>
              <a:t>입고일</a:t>
            </a:r>
            <a:r>
              <a:rPr lang="en-US" altLang="ko-KR" sz="600"/>
              <a:t>,</a:t>
            </a:r>
            <a:r>
              <a:rPr lang="ko-KR" altLang="en-US" sz="600"/>
              <a:t>입고</a:t>
            </a:r>
            <a:r>
              <a:rPr lang="en-US" altLang="ko-KR" sz="600"/>
              <a:t>,</a:t>
            </a:r>
            <a:r>
              <a:rPr lang="ko-KR" altLang="en-US" sz="600"/>
              <a:t>중량</a:t>
            </a:r>
            <a:r>
              <a:rPr lang="en-US" altLang="ko-KR" sz="600"/>
              <a:t>(Ton),</a:t>
            </a:r>
            <a:r>
              <a:rPr lang="ko-KR" altLang="en-US" sz="600"/>
              <a:t>입고수량</a:t>
            </a:r>
            <a:r>
              <a:rPr lang="en-US" altLang="ko-KR" sz="600"/>
              <a:t>(</a:t>
            </a:r>
            <a:r>
              <a:rPr lang="ko-KR" altLang="en-US" sz="600"/>
              <a:t>본</a:t>
            </a:r>
            <a:r>
              <a:rPr lang="en-US" altLang="ko-KR" sz="600"/>
              <a:t>),</a:t>
            </a:r>
            <a:r>
              <a:rPr lang="ko-KR" altLang="en-US" sz="600"/>
              <a:t>환율</a:t>
            </a:r>
            <a:r>
              <a:rPr lang="en-US" altLang="ko-KR" sz="600"/>
              <a:t>(</a:t>
            </a:r>
            <a:r>
              <a:rPr lang="ko-KR" altLang="en-US" sz="600"/>
              <a:t>입고</a:t>
            </a:r>
            <a:r>
              <a:rPr lang="en-US" altLang="ko-KR" sz="600"/>
              <a:t>),</a:t>
            </a:r>
            <a:r>
              <a:rPr lang="ko-KR" altLang="en-US" sz="600"/>
              <a:t>기준통화</a:t>
            </a:r>
            <a:r>
              <a:rPr lang="en-US" altLang="ko-KR" sz="600"/>
              <a:t>,</a:t>
            </a:r>
            <a:r>
              <a:rPr lang="ko-KR" altLang="en-US" sz="600"/>
              <a:t>단가</a:t>
            </a:r>
            <a:r>
              <a:rPr lang="en-US" altLang="ko-KR" sz="600"/>
              <a:t>(</a:t>
            </a:r>
            <a:r>
              <a:rPr lang="ko-KR" altLang="en-US" sz="600"/>
              <a:t>입고</a:t>
            </a:r>
            <a:r>
              <a:rPr lang="en-US" altLang="ko-KR" sz="600"/>
              <a:t>),</a:t>
            </a:r>
            <a:r>
              <a:rPr lang="ko-KR" altLang="en-US" sz="600"/>
              <a:t>기준통화</a:t>
            </a:r>
            <a:r>
              <a:rPr lang="en-US" altLang="ko-KR" sz="600"/>
              <a:t>,</a:t>
            </a:r>
            <a:r>
              <a:rPr lang="ko-KR" altLang="en-US" sz="600"/>
              <a:t>금액</a:t>
            </a:r>
            <a:r>
              <a:rPr lang="en-US" altLang="ko-KR" sz="600"/>
              <a:t>(</a:t>
            </a:r>
            <a:r>
              <a:rPr lang="ko-KR" altLang="en-US" sz="600"/>
              <a:t>입고</a:t>
            </a:r>
            <a:r>
              <a:rPr lang="en-US" altLang="ko-KR" sz="600"/>
              <a:t>),</a:t>
            </a:r>
            <a:r>
              <a:rPr lang="ko-KR" altLang="en-US" sz="600"/>
              <a:t>원화기준</a:t>
            </a:r>
            <a:r>
              <a:rPr lang="en-US" altLang="ko-KR" sz="600"/>
              <a:t>,</a:t>
            </a:r>
            <a:r>
              <a:rPr lang="ko-KR" altLang="en-US" sz="600"/>
              <a:t>단가</a:t>
            </a:r>
            <a:r>
              <a:rPr lang="en-US" altLang="ko-KR" sz="600"/>
              <a:t>(</a:t>
            </a:r>
            <a:r>
              <a:rPr lang="ko-KR" altLang="en-US" sz="600"/>
              <a:t>입고</a:t>
            </a:r>
            <a:r>
              <a:rPr lang="en-US" altLang="ko-KR" sz="600"/>
              <a:t>),</a:t>
            </a:r>
            <a:r>
              <a:rPr lang="ko-KR" altLang="en-US" sz="600"/>
              <a:t>원화기준금액</a:t>
            </a:r>
            <a:r>
              <a:rPr lang="en-US" altLang="ko-KR" sz="600"/>
              <a:t>(</a:t>
            </a:r>
            <a:r>
              <a:rPr lang="ko-KR" altLang="en-US" sz="600"/>
              <a:t>입고</a:t>
            </a:r>
            <a:r>
              <a:rPr lang="en-US" altLang="ko-KR" sz="600"/>
              <a:t>),</a:t>
            </a:r>
            <a:r>
              <a:rPr lang="ko-KR" altLang="en-US" sz="600"/>
              <a:t>내수구분</a:t>
            </a:r>
            <a:r>
              <a:rPr lang="en-US" altLang="ko-KR" sz="600"/>
              <a:t>,</a:t>
            </a:r>
            <a:r>
              <a:rPr lang="ko-KR" altLang="en-US" sz="600"/>
              <a:t>품목유형</a:t>
            </a:r>
            <a:r>
              <a:rPr lang="en-US" altLang="ko-KR" sz="600"/>
              <a:t>,</a:t>
            </a:r>
            <a:r>
              <a:rPr lang="ko-KR" altLang="en-US" sz="600"/>
              <a:t>형태코드</a:t>
            </a:r>
            <a:r>
              <a:rPr lang="en-US" altLang="ko-KR" sz="600"/>
              <a:t>,</a:t>
            </a:r>
            <a:r>
              <a:rPr lang="ko-KR" altLang="en-US" sz="600"/>
              <a:t>품명코드</a:t>
            </a:r>
            <a:r>
              <a:rPr lang="en-US" altLang="ko-KR" sz="600"/>
              <a:t>,</a:t>
            </a:r>
            <a:r>
              <a:rPr lang="ko-KR" altLang="en-US" sz="600"/>
              <a:t>품명</a:t>
            </a:r>
            <a:r>
              <a:rPr lang="en-US" altLang="ko-KR" sz="600"/>
              <a:t>,</a:t>
            </a:r>
            <a:r>
              <a:rPr lang="ko-KR" altLang="en-US" sz="600"/>
              <a:t>길이</a:t>
            </a:r>
            <a:r>
              <a:rPr lang="en-US" altLang="ko-KR" sz="600"/>
              <a:t>(</a:t>
            </a:r>
            <a:r>
              <a:rPr lang="ko-KR" altLang="en-US" sz="600"/>
              <a:t>스켈프</a:t>
            </a:r>
            <a:r>
              <a:rPr lang="en-US" altLang="ko-KR" sz="600"/>
              <a:t>),</a:t>
            </a:r>
            <a:r>
              <a:rPr lang="ko-KR" altLang="en-US" sz="600"/>
              <a:t>재질</a:t>
            </a:r>
            <a:r>
              <a:rPr lang="en-US" altLang="ko-KR" sz="600"/>
              <a:t>,MILL,</a:t>
            </a:r>
            <a:r>
              <a:rPr lang="ko-KR" altLang="en-US" sz="600"/>
              <a:t>호칭</a:t>
            </a:r>
            <a:r>
              <a:rPr lang="en-US" altLang="ko-KR" sz="600"/>
              <a:t>(A),</a:t>
            </a:r>
            <a:r>
              <a:rPr lang="ko-KR" altLang="en-US" sz="600"/>
              <a:t>단가유형</a:t>
            </a:r>
            <a:r>
              <a:rPr lang="en-US" altLang="ko-KR" sz="600"/>
              <a:t>,</a:t>
            </a:r>
            <a:r>
              <a:rPr lang="ko-KR" altLang="en-US" sz="600"/>
              <a:t>단위</a:t>
            </a:r>
          </a:p>
        </p:txBody>
      </p:sp>
      <p:sp>
        <p:nvSpPr>
          <p:cNvPr id="48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453835" y="995324"/>
            <a:ext cx="709366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입고완료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49" name="Notification 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u/8+k/jb2XJW5vV362y1ymsG471+Ms+nb/PZyTxbXuQz/4UoYJmH6jKv62KWp5OqKtOzZdFunfnTAF5Mm84Ho/TseLVKCYs7DqA3TXgmNH9jhtd/Gy8GyOARxtt6UbUFCWeG5k+qd6/n2Spv0mX0UxpWfpVG39iiPsavc0hrPpOPpF8P4wjWeIrzdCva3/is6fTVATYAEM/du+nxbJZ+dEZz9lE6VXmLt32veSUCRHhj6yyE8fuHQO54HOo/Z8+zSV4yAvLbZ725H9Mw+LstHsujj4ZgWSDjL7L6olgqsi+z2Ywmeqv79fh5ft6Oem+N31SryKevios5td4ZHIg39s/rar1iEPJbfEzdF7Y2jYtbDI/L/9obV/CxHVfwqY6r9/mTihBbpJ+k9zeh1deCDlA4RJo8artx7jrAxspBGG5cOKbo8bNAHPHZGIDevx/l1PQTGcSt5GHs/7Ghy6jOHyaVNt9IrT7Ir08whfW1evvZJFvE2g0TjRtvJFkX3NcnGEP6Gj39bBIrbt+H6WXabyRZBOjXp5oB9vX6+yZoF++4ztt1vUzbep1HUPsl/Y/y0riK/jNgiBX6eUYv3Qze+/OXbPKeLqtilj4tmlXV5FvDThFci1tTK/1dxW27hcdyW5Bji2Jk6LeG0vdy8QT0wcMeYKzDkJLq4DIFz0IUOl7LVjX5afLn0iZfzvJ6JH7PcX3RpPkwyQPHuw6EUeCkWRM06gwLU+a/ppOS/sJf6EMzUnHzXHXFkMme3t5sdvH5TOSvY0Ujjim//H59QbCGOuyboPfsc9jKbeq2q8rfs9MhS7Gpy4gSfM9ePU3bf5HV9CswODGkH68QpH4QE8G9ra9vrf2+4SArRDgaYJlnACE8HxZwmWdDB3g2GUeeuEF7ZB4K4b7I3tIsrWszVQXktyGb0rRVTcYwO6eUSNrMqysi8915gYiA/kRXm2GHhNQ53+olrE6ol/EXTfWmLl63pDXHC/y+zod8BjwRgznwceSj82KZleXt+YvCFRpuOX5FAyD1f1ItvmSd3eGUGL4bLa/51f1m7Ea+XC96Eueada0BKbpR+JHqoc6nrCg6nxkxDjBzf9wlBnncrBcUXF4fhR+/LharkjAkccqmlA1s0rZSvkir8zRLP/JHkBJ/fjTuAL7bh2xIILm0uEw/Ss/EBGeT0nOSOmSxWSpN68QtvGnFoNOCSAlay1+3eOFKCP1e7+SYhvd64xfpJEVeCl8bmC7zFVJXRVYWP8CcsQp83ORE6zo//yyYLUvrj+4eEVGaNltS9vO8pnC9nZOiWOVTzPys34UwgDfRFq3IZONRrzOui307Yn+NZurwROS3nRfNWCaf/o2qQxDlGY3M9bXl+uoKdc8hVPQl09jV7Deid5G3/Q8H1JA6+SGLep5bjxW97zos576Jd4Wnz3P61q3U3Hux5ed5SyqDbAx+gr/Y55iRiJfZNVkgykfhU9/aEcHffRiTsZUM9SqeD5wkmP3bGvgbvIdgosc/WTQFaTv4b7e3oMMd4FGGuq3jbB7rVnYZ7oeJ4+Z0Eh6LZsj7P0wkN6Vw8FgUe7L2w8TyhpRJT5jNQ+L2ND/P1mWbXmblOpKtwPOeTBZx15ofvvg1V0U7nadbPK6v755PyVuMj/zR5hfxDIj/7dlhA+OZZ1iCb9fNs4GEU/cZEsFvtpcNUvTNdjSp8+ztDe3ic69q6xuZ/m9gIB86/7dksx9Nv28Q/v8y+bft58Nm/5Ys9v+ByTd29kfz/7PRywczwC0Z7TbzPxO36BYT3c7r6ooDcUr5rxeU+j99N81XGMjWR18tm/VqVdWUYepHLuyajAcX1vB87STZUJA7tCCEJ+IKnVC6rO6tyrxvcPjRS0q/USKCQ8CLgpZH/KSFC9qRqThHEMmZA2qdteR8riiNSVTFy33Qq6xuOVf1odFlsNzTTydEsxjvQ7/+d3B0HSyECZFVNfOIDx6F8z559rDP8ZvrFXc8KF08bLSCePECMVIRHoSTak1TQyB28QWvC+DLr9qibMaUFHiRLYJcDJr2k4rv794zLtxVk17g97M2X2BRwMPtc/v5BgkDRTwA8bVN/7khYIjOhv/c8D4eyADlDtq0oAHtHtKPx595oxSi08effHJDvIjnFv3hYVoK9VK/s+8V37+FSsXD+bNpttQc+2sF1d5OKeO5kXbmueWY8FiOf09mf1bnOc3D4hYUNs97YIWnlyAyKsCK2BjSwxKDgJMzXUOiMvS8J054ugl0RuWWM+g/fVY4v6Uj4D8DFnDoGcxsbSCuRnQ/LPpG1hv+v0ni7iLIIIE5Zvphkbe3NPP/TeJG1osG6WvCkh8WiWNrWf+fofItm96y2eBCdOx5D1KDBTqkec95HV7yZmC3JPAtyHBDkxu+vhUBb0G4weE6V+amMW/A9GvHYXjI0UUm+uTLL2xkmOaxlPbAMOFVP68uLvJask9bHz3LipIiSlqsL+xycPqLd35JZ523IVpMEXrylDfjj0bU7whrdfBytu6wBokHJ3jiwR+eD1wsfJXbZUIvDvwib5rsIo+uW3/dSE6HELaIkLnviw0HAgOzNMiAAdwhHuw6XbdbpeU3Y87ON4d9F/TQACJezfuNIb6+/Q2MIAQ8hH/PbXg/7AeX2r+BAfRgD40hZpdvNwzvT/2VfvyS/wc8FqjCnzgAAA==&lt;/Code&gt;&lt;CodeSignature&gt;qKo2vMZusdL0jk58LXpmjaZWccRB3NvXPqAPmtJrrpsvxSBE2Iz7ujHLp+ED86qq/9ijZs2rihfbq1/3MmGf9dmzZBZ1TOT9rW/1agrQ+9p5ce7SjcP8D14UxmPIx9nFWPnnMd3klwn94nEH2LTGk4Ev4XGd6pNnMjpxEcdV4D1yIwLe1SECQTzHOftrWNA9oFeec4FrS03y5LmjCPSw3dUf70Sa7zB9+S6noebuNugquLzYDfmGquxpdTUNOaF+DqsFyMp+hQ7CvZ0tmuvKOvYQ9MzK4/0YM3Eri3p87kwV5FmJp7u6NKRQjj5kSOhflRCVZXHTXY+7UjCLKSI2pQ==&lt;/CodeSignature&gt;&lt;/SmartOptions&gt;&lt;SmartResize enabled=&quot;True&quot; minWidth=&quot;55&quot; minHeight=&quot;25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374122" y="4117478"/>
            <a:ext cx="3423424" cy="470173"/>
            <a:chOff x="1652587" y="2331792"/>
            <a:chExt cx="3423424" cy="470173"/>
          </a:xfrm>
        </p:grpSpPr>
        <p:sp>
          <p:nvSpPr>
            <p:cNvPr id="51" name="Box"/>
            <p:cNvSpPr/>
            <p:nvPr/>
          </p:nvSpPr>
          <p:spPr>
            <a:xfrm>
              <a:off x="1652587" y="2331792"/>
              <a:ext cx="3423424" cy="470173"/>
            </a:xfrm>
            <a:prstGeom prst="roundRect">
              <a:avLst>
                <a:gd name="adj" fmla="val 0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30352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00" b="1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기준통화금액 계산식이 달라 별도로 화면을 구성하였음</a:t>
              </a:r>
              <a:endParaRPr lang="en-US" altLang="ko-KR" sz="900" b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900" b="1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입고에서 같이 처리 할 수 있으면 화면 통합 필요</a:t>
              </a:r>
              <a:endParaRPr lang="en-US" sz="9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4" name="Icons"/>
            <p:cNvGrpSpPr/>
            <p:nvPr/>
          </p:nvGrpSpPr>
          <p:grpSpPr>
            <a:xfrm>
              <a:off x="1752599" y="2419085"/>
              <a:ext cx="340520" cy="295590"/>
              <a:chOff x="773534" y="1669713"/>
              <a:chExt cx="457200" cy="396875"/>
            </a:xfrm>
          </p:grpSpPr>
          <p:sp>
            <p:nvSpPr>
              <p:cNvPr id="55" name="Info Icon"/>
              <p:cNvSpPr>
                <a:spLocks noChangeAspect="1" noEditPoints="1"/>
              </p:cNvSpPr>
              <p:nvPr/>
            </p:nvSpPr>
            <p:spPr bwMode="auto">
              <a:xfrm>
                <a:off x="803697" y="1670507"/>
                <a:ext cx="396875" cy="395287"/>
              </a:xfrm>
              <a:custGeom>
                <a:avLst/>
                <a:gdLst>
                  <a:gd name="T0" fmla="*/ 550 w 1101"/>
                  <a:gd name="T1" fmla="*/ 231 h 1101"/>
                  <a:gd name="T2" fmla="*/ 480 w 1101"/>
                  <a:gd name="T3" fmla="*/ 301 h 1101"/>
                  <a:gd name="T4" fmla="*/ 550 w 1101"/>
                  <a:gd name="T5" fmla="*/ 372 h 1101"/>
                  <a:gd name="T6" fmla="*/ 621 w 1101"/>
                  <a:gd name="T7" fmla="*/ 301 h 1101"/>
                  <a:gd name="T8" fmla="*/ 550 w 1101"/>
                  <a:gd name="T9" fmla="*/ 231 h 1101"/>
                  <a:gd name="T10" fmla="*/ 494 w 1101"/>
                  <a:gd name="T11" fmla="*/ 455 h 1101"/>
                  <a:gd name="T12" fmla="*/ 494 w 1101"/>
                  <a:gd name="T13" fmla="*/ 851 h 1101"/>
                  <a:gd name="T14" fmla="*/ 607 w 1101"/>
                  <a:gd name="T15" fmla="*/ 851 h 1101"/>
                  <a:gd name="T16" fmla="*/ 607 w 1101"/>
                  <a:gd name="T17" fmla="*/ 455 h 1101"/>
                  <a:gd name="T18" fmla="*/ 494 w 1101"/>
                  <a:gd name="T19" fmla="*/ 455 h 1101"/>
                  <a:gd name="T20" fmla="*/ 1101 w 1101"/>
                  <a:gd name="T21" fmla="*/ 551 h 1101"/>
                  <a:gd name="T22" fmla="*/ 550 w 1101"/>
                  <a:gd name="T23" fmla="*/ 1101 h 1101"/>
                  <a:gd name="T24" fmla="*/ 0 w 1101"/>
                  <a:gd name="T25" fmla="*/ 551 h 1101"/>
                  <a:gd name="T26" fmla="*/ 550 w 1101"/>
                  <a:gd name="T27" fmla="*/ 0 h 1101"/>
                  <a:gd name="T28" fmla="*/ 1101 w 1101"/>
                  <a:gd name="T29" fmla="*/ 55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1" h="1101">
                    <a:moveTo>
                      <a:pt x="550" y="231"/>
                    </a:moveTo>
                    <a:cubicBezTo>
                      <a:pt x="511" y="231"/>
                      <a:pt x="480" y="262"/>
                      <a:pt x="480" y="301"/>
                    </a:cubicBezTo>
                    <a:cubicBezTo>
                      <a:pt x="480" y="340"/>
                      <a:pt x="511" y="372"/>
                      <a:pt x="550" y="372"/>
                    </a:cubicBezTo>
                    <a:cubicBezTo>
                      <a:pt x="589" y="372"/>
                      <a:pt x="621" y="340"/>
                      <a:pt x="621" y="301"/>
                    </a:cubicBezTo>
                    <a:cubicBezTo>
                      <a:pt x="621" y="262"/>
                      <a:pt x="589" y="231"/>
                      <a:pt x="550" y="231"/>
                    </a:cubicBezTo>
                    <a:close/>
                    <a:moveTo>
                      <a:pt x="494" y="455"/>
                    </a:moveTo>
                    <a:lnTo>
                      <a:pt x="494" y="851"/>
                    </a:lnTo>
                    <a:lnTo>
                      <a:pt x="607" y="851"/>
                    </a:lnTo>
                    <a:lnTo>
                      <a:pt x="607" y="455"/>
                    </a:lnTo>
                    <a:lnTo>
                      <a:pt x="494" y="455"/>
                    </a:lnTo>
                    <a:close/>
                    <a:moveTo>
                      <a:pt x="1101" y="551"/>
                    </a:moveTo>
                    <a:cubicBezTo>
                      <a:pt x="1101" y="855"/>
                      <a:pt x="854" y="1101"/>
                      <a:pt x="550" y="1101"/>
                    </a:cubicBezTo>
                    <a:cubicBezTo>
                      <a:pt x="247" y="1101"/>
                      <a:pt x="0" y="855"/>
                      <a:pt x="0" y="551"/>
                    </a:cubicBezTo>
                    <a:cubicBezTo>
                      <a:pt x="0" y="247"/>
                      <a:pt x="247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Warning Icon" hidden="1"/>
              <p:cNvSpPr>
                <a:spLocks noChangeAspect="1" noEditPoints="1"/>
              </p:cNvSpPr>
              <p:nvPr/>
            </p:nvSpPr>
            <p:spPr bwMode="auto">
              <a:xfrm>
                <a:off x="773534" y="1670507"/>
                <a:ext cx="457200" cy="395287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Error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70507"/>
                <a:ext cx="398463" cy="395287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6" name="Question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69713"/>
                <a:ext cx="398463" cy="396875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6210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71114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001706"/>
              </p:ext>
            </p:extLst>
          </p:nvPr>
        </p:nvGraphicFramePr>
        <p:xfrm>
          <a:off x="128466" y="25186"/>
          <a:ext cx="9649069" cy="502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구매관리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입고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Lot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발행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코일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코일 입고건에 대하여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QR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코드 발행 및 인쇄한다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QR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까지 발행된 건은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QR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정보를 모두 삭제 후 입고정보를 수정할 수 있다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36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코일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38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393821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43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33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34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35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4483616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62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30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31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32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Text Box"/>
          <p:cNvSpPr/>
          <p:nvPr/>
        </p:nvSpPr>
        <p:spPr>
          <a:xfrm>
            <a:off x="8927159" y="4124012"/>
            <a:ext cx="928041" cy="65659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 시 </a:t>
            </a:r>
            <a:r>
              <a: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Lot No</a:t>
            </a:r>
            <a:r>
              <a:rPr lang="ko-KR" altLang="en-US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대한 중복 검사 필요</a:t>
            </a:r>
            <a:r>
              <a:rPr lang="en-US" altLang="ko-KR" sz="9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124" name="Drop-Down Box"/>
          <p:cNvGrpSpPr/>
          <p:nvPr/>
        </p:nvGrpSpPr>
        <p:grpSpPr>
          <a:xfrm>
            <a:off x="272481" y="1265076"/>
            <a:ext cx="855573" cy="348813"/>
            <a:chOff x="595688" y="1207382"/>
            <a:chExt cx="1556066" cy="348813"/>
          </a:xfrm>
        </p:grpSpPr>
        <p:sp>
          <p:nvSpPr>
            <p:cNvPr id="125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28"/>
              </p:custDataLst>
            </p:nvPr>
          </p:nvSpPr>
          <p:spPr>
            <a:xfrm>
              <a:off x="595688" y="1207382"/>
              <a:ext cx="1556066" cy="34881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발주일</a:t>
              </a:r>
              <a:endPara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입고일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9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7" name="Date Field" descr="&lt;SmartSettings&gt;&lt;SmartResize enabled=&quot;True&quot; minWidth=&quot;20&quot; minHeight=&quot;13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1128055" y="1318936"/>
            <a:ext cx="1035146" cy="241092"/>
            <a:chOff x="928688" y="1261242"/>
            <a:chExt cx="1035146" cy="241092"/>
          </a:xfrm>
        </p:grpSpPr>
        <p:sp>
          <p:nvSpPr>
            <p:cNvPr id="128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0" name="Date Field" descr="&lt;SmartSettings&gt;&lt;SmartResize enabled=&quot;True&quot; minWidth=&quot;20&quot; minHeight=&quot;13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2303443" y="1318936"/>
            <a:ext cx="1035146" cy="241092"/>
            <a:chOff x="928688" y="1261242"/>
            <a:chExt cx="1035146" cy="241092"/>
          </a:xfrm>
        </p:grpSpPr>
        <p:sp>
          <p:nvSpPr>
            <p:cNvPr id="131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2163201" y="1318936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sp>
        <p:nvSpPr>
          <p:cNvPr id="135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6"/>
            </p:custDataLst>
          </p:nvPr>
        </p:nvSpPr>
        <p:spPr>
          <a:xfrm>
            <a:off x="5557231" y="1318936"/>
            <a:ext cx="807450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발주번호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26550" y="645012"/>
            <a:ext cx="3448922" cy="576174"/>
          </a:xfrm>
          <a:prstGeom prst="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/>
              <a:t>상태</a:t>
            </a:r>
            <a:r>
              <a:rPr lang="en-US" altLang="ko-KR" sz="600"/>
              <a:t>, </a:t>
            </a:r>
            <a:r>
              <a:rPr lang="ko-KR" altLang="en-US" sz="600"/>
              <a:t>발주번호</a:t>
            </a:r>
            <a:r>
              <a:rPr lang="en-US" altLang="ko-KR" sz="600"/>
              <a:t>, </a:t>
            </a:r>
            <a:r>
              <a:rPr lang="ko-KR" altLang="en-US" sz="600"/>
              <a:t>발주순번</a:t>
            </a:r>
            <a:r>
              <a:rPr lang="en-US" altLang="ko-KR" sz="600"/>
              <a:t>, </a:t>
            </a:r>
            <a:r>
              <a:rPr lang="ko-KR" altLang="en-US" sz="600"/>
              <a:t>구매구분</a:t>
            </a:r>
            <a:r>
              <a:rPr lang="en-US" altLang="ko-KR" sz="600"/>
              <a:t>, </a:t>
            </a:r>
            <a:r>
              <a:rPr lang="ko-KR" altLang="en-US" sz="600"/>
              <a:t>품목코드</a:t>
            </a:r>
            <a:r>
              <a:rPr lang="en-US" altLang="ko-KR" sz="600"/>
              <a:t>,</a:t>
            </a:r>
            <a:r>
              <a:rPr lang="ko-KR" altLang="en-US" sz="600"/>
              <a:t>품목명</a:t>
            </a:r>
            <a:r>
              <a:rPr lang="en-US" altLang="ko-KR" sz="600"/>
              <a:t>_02, </a:t>
            </a:r>
            <a:r>
              <a:rPr lang="ko-KR" altLang="en-US" sz="600"/>
              <a:t>발주일</a:t>
            </a:r>
            <a:r>
              <a:rPr lang="en-US" altLang="ko-KR" sz="600"/>
              <a:t>,</a:t>
            </a:r>
            <a:r>
              <a:rPr lang="ko-KR" altLang="en-US" sz="600"/>
              <a:t>입고예정일</a:t>
            </a:r>
            <a:r>
              <a:rPr lang="en-US" altLang="ko-KR" sz="600"/>
              <a:t>, </a:t>
            </a:r>
            <a:r>
              <a:rPr lang="ko-KR" altLang="en-US" sz="600"/>
              <a:t>발주</a:t>
            </a:r>
            <a:r>
              <a:rPr lang="en-US" altLang="ko-KR" sz="600"/>
              <a:t>, </a:t>
            </a:r>
            <a:r>
              <a:rPr lang="ko-KR" altLang="en-US" sz="600"/>
              <a:t>중량</a:t>
            </a:r>
            <a:r>
              <a:rPr lang="en-US" altLang="ko-KR" sz="600"/>
              <a:t>(Ton), </a:t>
            </a:r>
            <a:r>
              <a:rPr lang="ko-KR" altLang="en-US" sz="600"/>
              <a:t>발주</a:t>
            </a:r>
            <a:r>
              <a:rPr lang="en-US" altLang="ko-KR" sz="600"/>
              <a:t>, </a:t>
            </a:r>
            <a:r>
              <a:rPr lang="ko-KR" altLang="en-US" sz="600"/>
              <a:t>수량</a:t>
            </a:r>
            <a:r>
              <a:rPr lang="en-US" altLang="ko-KR" sz="600"/>
              <a:t>(</a:t>
            </a:r>
            <a:r>
              <a:rPr lang="ko-KR" altLang="en-US" sz="600"/>
              <a:t>본</a:t>
            </a:r>
            <a:r>
              <a:rPr lang="en-US" altLang="ko-KR" sz="600"/>
              <a:t>), </a:t>
            </a:r>
            <a:r>
              <a:rPr lang="ko-KR" altLang="en-US" sz="600"/>
              <a:t>환율</a:t>
            </a:r>
            <a:r>
              <a:rPr lang="en-US" altLang="ko-KR" sz="600"/>
              <a:t>, </a:t>
            </a:r>
            <a:r>
              <a:rPr lang="ko-KR" altLang="en-US" sz="600"/>
              <a:t>기준통화</a:t>
            </a:r>
            <a:r>
              <a:rPr lang="en-US" altLang="ko-KR" sz="600"/>
              <a:t>, </a:t>
            </a:r>
            <a:r>
              <a:rPr lang="ko-KR" altLang="en-US" sz="600"/>
              <a:t>단가</a:t>
            </a:r>
            <a:r>
              <a:rPr lang="en-US" altLang="ko-KR" sz="600"/>
              <a:t>, </a:t>
            </a:r>
            <a:r>
              <a:rPr lang="ko-KR" altLang="en-US" sz="600"/>
              <a:t>기준통화</a:t>
            </a:r>
            <a:r>
              <a:rPr lang="en-US" altLang="ko-KR" sz="600"/>
              <a:t>, </a:t>
            </a:r>
            <a:r>
              <a:rPr lang="ko-KR" altLang="en-US" sz="600"/>
              <a:t>금액</a:t>
            </a:r>
            <a:r>
              <a:rPr lang="en-US" altLang="ko-KR" sz="600"/>
              <a:t>, </a:t>
            </a:r>
            <a:r>
              <a:rPr lang="ko-KR" altLang="en-US" sz="600"/>
              <a:t>원화기준</a:t>
            </a:r>
            <a:r>
              <a:rPr lang="en-US" altLang="ko-KR" sz="600"/>
              <a:t>,</a:t>
            </a:r>
            <a:r>
              <a:rPr lang="ko-KR" altLang="en-US" sz="600"/>
              <a:t>단가</a:t>
            </a:r>
            <a:r>
              <a:rPr lang="en-US" altLang="ko-KR" sz="600"/>
              <a:t>, </a:t>
            </a:r>
            <a:r>
              <a:rPr lang="ko-KR" altLang="en-US" sz="600"/>
              <a:t>원화기준</a:t>
            </a:r>
            <a:r>
              <a:rPr lang="en-US" altLang="ko-KR" sz="600"/>
              <a:t>, </a:t>
            </a:r>
            <a:r>
              <a:rPr lang="ko-KR" altLang="en-US" sz="600"/>
              <a:t>금액</a:t>
            </a:r>
            <a:r>
              <a:rPr lang="en-US" altLang="ko-KR" sz="600"/>
              <a:t>, </a:t>
            </a:r>
            <a:r>
              <a:rPr lang="ko-KR" altLang="en-US" sz="600"/>
              <a:t>거래처</a:t>
            </a:r>
            <a:r>
              <a:rPr lang="en-US" altLang="ko-KR" sz="600"/>
              <a:t>, </a:t>
            </a:r>
            <a:r>
              <a:rPr lang="ko-KR" altLang="en-US" sz="600"/>
              <a:t>입고된</a:t>
            </a:r>
            <a:r>
              <a:rPr lang="en-US" altLang="ko-KR" sz="600"/>
              <a:t>, </a:t>
            </a:r>
            <a:r>
              <a:rPr lang="ko-KR" altLang="en-US" sz="600"/>
              <a:t>중량</a:t>
            </a:r>
            <a:r>
              <a:rPr lang="en-US" altLang="ko-KR" sz="600"/>
              <a:t>(Ton), </a:t>
            </a:r>
            <a:r>
              <a:rPr lang="ko-KR" altLang="en-US" sz="600"/>
              <a:t>입고된수량</a:t>
            </a:r>
            <a:r>
              <a:rPr lang="en-US" altLang="ko-KR" sz="600"/>
              <a:t>(</a:t>
            </a:r>
            <a:r>
              <a:rPr lang="ko-KR" altLang="en-US" sz="600"/>
              <a:t>본</a:t>
            </a:r>
            <a:r>
              <a:rPr lang="en-US" altLang="ko-KR" sz="600"/>
              <a:t>), </a:t>
            </a:r>
            <a:r>
              <a:rPr lang="ko-KR" altLang="en-US" sz="600"/>
              <a:t>입고일</a:t>
            </a:r>
            <a:r>
              <a:rPr lang="en-US" altLang="ko-KR" sz="600"/>
              <a:t>,</a:t>
            </a:r>
            <a:r>
              <a:rPr lang="ko-KR" altLang="en-US" sz="600"/>
              <a:t>입고</a:t>
            </a:r>
            <a:r>
              <a:rPr lang="en-US" altLang="ko-KR" sz="600"/>
              <a:t>,</a:t>
            </a:r>
            <a:r>
              <a:rPr lang="ko-KR" altLang="en-US" sz="600"/>
              <a:t>중량</a:t>
            </a:r>
            <a:r>
              <a:rPr lang="en-US" altLang="ko-KR" sz="600"/>
              <a:t>(Ton),</a:t>
            </a:r>
            <a:r>
              <a:rPr lang="ko-KR" altLang="en-US" sz="600"/>
              <a:t>입고수량</a:t>
            </a:r>
            <a:r>
              <a:rPr lang="en-US" altLang="ko-KR" sz="600"/>
              <a:t>(</a:t>
            </a:r>
            <a:r>
              <a:rPr lang="ko-KR" altLang="en-US" sz="600"/>
              <a:t>본</a:t>
            </a:r>
            <a:r>
              <a:rPr lang="en-US" altLang="ko-KR" sz="600"/>
              <a:t>),</a:t>
            </a:r>
            <a:r>
              <a:rPr lang="ko-KR" altLang="en-US" sz="600"/>
              <a:t>환율</a:t>
            </a:r>
            <a:r>
              <a:rPr lang="en-US" altLang="ko-KR" sz="600"/>
              <a:t>(</a:t>
            </a:r>
            <a:r>
              <a:rPr lang="ko-KR" altLang="en-US" sz="600"/>
              <a:t>입고</a:t>
            </a:r>
            <a:r>
              <a:rPr lang="en-US" altLang="ko-KR" sz="600"/>
              <a:t>),</a:t>
            </a:r>
            <a:r>
              <a:rPr lang="ko-KR" altLang="en-US" sz="600"/>
              <a:t>기준통화</a:t>
            </a:r>
            <a:r>
              <a:rPr lang="en-US" altLang="ko-KR" sz="600"/>
              <a:t>,</a:t>
            </a:r>
            <a:r>
              <a:rPr lang="ko-KR" altLang="en-US" sz="600"/>
              <a:t>단가</a:t>
            </a:r>
            <a:r>
              <a:rPr lang="en-US" altLang="ko-KR" sz="600"/>
              <a:t>(</a:t>
            </a:r>
            <a:r>
              <a:rPr lang="ko-KR" altLang="en-US" sz="600"/>
              <a:t>입고</a:t>
            </a:r>
            <a:r>
              <a:rPr lang="en-US" altLang="ko-KR" sz="600"/>
              <a:t>),</a:t>
            </a:r>
            <a:r>
              <a:rPr lang="ko-KR" altLang="en-US" sz="600"/>
              <a:t>기준통화</a:t>
            </a:r>
            <a:r>
              <a:rPr lang="en-US" altLang="ko-KR" sz="600"/>
              <a:t>,</a:t>
            </a:r>
            <a:r>
              <a:rPr lang="ko-KR" altLang="en-US" sz="600"/>
              <a:t>금액</a:t>
            </a:r>
            <a:r>
              <a:rPr lang="en-US" altLang="ko-KR" sz="600"/>
              <a:t>(</a:t>
            </a:r>
            <a:r>
              <a:rPr lang="ko-KR" altLang="en-US" sz="600"/>
              <a:t>입고</a:t>
            </a:r>
            <a:r>
              <a:rPr lang="en-US" altLang="ko-KR" sz="600"/>
              <a:t>),</a:t>
            </a:r>
            <a:r>
              <a:rPr lang="ko-KR" altLang="en-US" sz="600"/>
              <a:t>원화기준</a:t>
            </a:r>
            <a:r>
              <a:rPr lang="en-US" altLang="ko-KR" sz="600"/>
              <a:t>,</a:t>
            </a:r>
            <a:r>
              <a:rPr lang="ko-KR" altLang="en-US" sz="600"/>
              <a:t>단가</a:t>
            </a:r>
            <a:r>
              <a:rPr lang="en-US" altLang="ko-KR" sz="600"/>
              <a:t>(</a:t>
            </a:r>
            <a:r>
              <a:rPr lang="ko-KR" altLang="en-US" sz="600"/>
              <a:t>입고</a:t>
            </a:r>
            <a:r>
              <a:rPr lang="en-US" altLang="ko-KR" sz="600"/>
              <a:t>),</a:t>
            </a:r>
            <a:r>
              <a:rPr lang="ko-KR" altLang="en-US" sz="600"/>
              <a:t>원화기준금액</a:t>
            </a:r>
            <a:r>
              <a:rPr lang="en-US" altLang="ko-KR" sz="600"/>
              <a:t>(</a:t>
            </a:r>
            <a:r>
              <a:rPr lang="ko-KR" altLang="en-US" sz="600"/>
              <a:t>입고</a:t>
            </a:r>
            <a:r>
              <a:rPr lang="en-US" altLang="ko-KR" sz="600"/>
              <a:t>),</a:t>
            </a:r>
            <a:r>
              <a:rPr lang="ko-KR" altLang="en-US" sz="600"/>
              <a:t>내수구분</a:t>
            </a:r>
            <a:r>
              <a:rPr lang="en-US" altLang="ko-KR" sz="600"/>
              <a:t>,</a:t>
            </a:r>
            <a:r>
              <a:rPr lang="ko-KR" altLang="en-US" sz="600"/>
              <a:t>품목유형</a:t>
            </a:r>
            <a:r>
              <a:rPr lang="en-US" altLang="ko-KR" sz="600"/>
              <a:t>,</a:t>
            </a:r>
            <a:r>
              <a:rPr lang="ko-KR" altLang="en-US" sz="600"/>
              <a:t>형태코드</a:t>
            </a:r>
            <a:r>
              <a:rPr lang="en-US" altLang="ko-KR" sz="600"/>
              <a:t>,</a:t>
            </a:r>
            <a:r>
              <a:rPr lang="ko-KR" altLang="en-US" sz="600"/>
              <a:t>품명코드</a:t>
            </a:r>
            <a:r>
              <a:rPr lang="en-US" altLang="ko-KR" sz="600"/>
              <a:t>,</a:t>
            </a:r>
            <a:r>
              <a:rPr lang="ko-KR" altLang="en-US" sz="600"/>
              <a:t>품명</a:t>
            </a:r>
            <a:r>
              <a:rPr lang="en-US" altLang="ko-KR" sz="600"/>
              <a:t>,</a:t>
            </a:r>
            <a:r>
              <a:rPr lang="ko-KR" altLang="en-US" sz="600"/>
              <a:t>길이</a:t>
            </a:r>
            <a:r>
              <a:rPr lang="en-US" altLang="ko-KR" sz="600"/>
              <a:t>(</a:t>
            </a:r>
            <a:r>
              <a:rPr lang="ko-KR" altLang="en-US" sz="600"/>
              <a:t>스켈프</a:t>
            </a:r>
            <a:r>
              <a:rPr lang="en-US" altLang="ko-KR" sz="600"/>
              <a:t>),</a:t>
            </a:r>
            <a:r>
              <a:rPr lang="ko-KR" altLang="en-US" sz="600"/>
              <a:t>재질</a:t>
            </a:r>
            <a:r>
              <a:rPr lang="en-US" altLang="ko-KR" sz="600"/>
              <a:t>,MILL,</a:t>
            </a:r>
            <a:r>
              <a:rPr lang="ko-KR" altLang="en-US" sz="600"/>
              <a:t>호칭</a:t>
            </a:r>
            <a:r>
              <a:rPr lang="en-US" altLang="ko-KR" sz="600"/>
              <a:t>(A),</a:t>
            </a:r>
            <a:r>
              <a:rPr lang="ko-KR" altLang="en-US" sz="600"/>
              <a:t>단가유형</a:t>
            </a:r>
            <a:r>
              <a:rPr lang="en-US" altLang="ko-KR" sz="600"/>
              <a:t>,</a:t>
            </a:r>
            <a:r>
              <a:rPr lang="ko-KR" altLang="en-US" sz="600"/>
              <a:t>단위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74828" y="1653695"/>
            <a:ext cx="8566604" cy="191452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746500"/>
              </p:ext>
            </p:extLst>
          </p:nvPr>
        </p:nvGraphicFramePr>
        <p:xfrm>
          <a:off x="272476" y="4824584"/>
          <a:ext cx="83529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52">
                  <a:extLst>
                    <a:ext uri="{9D8B030D-6E8A-4147-A177-3AD203B41FA5}">
                      <a16:colId xmlns:a16="http://schemas.microsoft.com/office/drawing/2014/main" val="354645995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61330007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060564914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91902967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76843910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575291490"/>
                    </a:ext>
                  </a:extLst>
                </a:gridCol>
                <a:gridCol w="1152127">
                  <a:extLst>
                    <a:ext uri="{9D8B030D-6E8A-4147-A177-3AD203B41FA5}">
                      <a16:colId xmlns:a16="http://schemas.microsoft.com/office/drawing/2014/main" val="3184338130"/>
                    </a:ext>
                  </a:extLst>
                </a:gridCol>
              </a:tblGrid>
              <a:tr h="213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선택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중량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원화기준 금액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Lot No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마지막 인쇄일자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마지막 인쇄자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457861"/>
                  </a:ext>
                </a:extLst>
              </a:tr>
              <a:tr h="2137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12,646,529.11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CXW14520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192403"/>
                  </a:ext>
                </a:extLst>
              </a:tr>
              <a:tr h="2137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11,286,687.27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CXW14521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73631"/>
                  </a:ext>
                </a:extLst>
              </a:tr>
              <a:tr h="182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15.89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10,803,943.42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CXW14523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930430"/>
                  </a:ext>
                </a:extLst>
              </a:tr>
              <a:tr h="182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18.96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12,891,300.64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CXW14524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227416"/>
                  </a:ext>
                </a:extLst>
              </a:tr>
              <a:tr h="182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26.57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18,065,498.84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CXW14525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581504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255681" y="3869048"/>
            <a:ext cx="8585751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  <a:ea typeface="+mn-ea"/>
              </a:rPr>
              <a:t>Lot </a:t>
            </a:r>
            <a:r>
              <a:rPr lang="ko-KR" altLang="en-US" sz="1000">
                <a:latin typeface="+mn-ea"/>
                <a:ea typeface="+mn-ea"/>
              </a:rPr>
              <a:t>발행</a:t>
            </a:r>
          </a:p>
        </p:txBody>
      </p:sp>
      <p:grpSp>
        <p:nvGrpSpPr>
          <p:cNvPr id="60" name="Labeled Field"/>
          <p:cNvGrpSpPr/>
          <p:nvPr/>
        </p:nvGrpSpPr>
        <p:grpSpPr>
          <a:xfrm>
            <a:off x="128464" y="4437112"/>
            <a:ext cx="2088233" cy="410369"/>
            <a:chOff x="792827" y="1955162"/>
            <a:chExt cx="1283372" cy="410369"/>
          </a:xfrm>
          <a:solidFill>
            <a:schemeClr val="bg1"/>
          </a:solidFill>
        </p:grpSpPr>
        <p:sp>
          <p:nvSpPr>
            <p:cNvPr id="66" name="Text Box"/>
            <p:cNvSpPr/>
            <p:nvPr/>
          </p:nvSpPr>
          <p:spPr>
            <a:xfrm>
              <a:off x="1652073" y="2032077"/>
              <a:ext cx="42412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Label"/>
            <p:cNvSpPr txBox="1"/>
            <p:nvPr/>
          </p:nvSpPr>
          <p:spPr>
            <a:xfrm>
              <a:off x="792827" y="1955162"/>
              <a:ext cx="850569" cy="410369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 중량 합계 차이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9" name="Labeled Field"/>
          <p:cNvGrpSpPr/>
          <p:nvPr/>
        </p:nvGrpSpPr>
        <p:grpSpPr>
          <a:xfrm>
            <a:off x="2545652" y="4437112"/>
            <a:ext cx="2356923" cy="410369"/>
            <a:chOff x="792827" y="1878218"/>
            <a:chExt cx="1181594" cy="564257"/>
          </a:xfrm>
          <a:solidFill>
            <a:schemeClr val="bg1"/>
          </a:solidFill>
        </p:grpSpPr>
        <p:sp>
          <p:nvSpPr>
            <p:cNvPr id="70" name="Text Box"/>
            <p:cNvSpPr/>
            <p:nvPr/>
          </p:nvSpPr>
          <p:spPr>
            <a:xfrm>
              <a:off x="1652073" y="2032077"/>
              <a:ext cx="322348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Label"/>
            <p:cNvSpPr txBox="1"/>
            <p:nvPr/>
          </p:nvSpPr>
          <p:spPr>
            <a:xfrm>
              <a:off x="792827" y="1878218"/>
              <a:ext cx="850569" cy="564257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원화기준 금액 합계 차이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269359" y="2409218"/>
            <a:ext cx="8572073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Cutout"/>
          <p:cNvGrpSpPr/>
          <p:nvPr/>
        </p:nvGrpSpPr>
        <p:grpSpPr>
          <a:xfrm>
            <a:off x="8727558" y="1686130"/>
            <a:ext cx="258417" cy="1814878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96" name="Fill"/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Border"/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5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56463" y="4164736"/>
            <a:ext cx="572828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저장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15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59258" y="995324"/>
            <a:ext cx="709366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완료 처리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18" name="Tooltip" descr="&lt;SmartSettings&gt;&lt;SmartResize enabled=&quot;True&quot; minWidth=&quot;13&quot; minHeight=&quot;8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8633735" y="5336567"/>
            <a:ext cx="1121608" cy="354902"/>
            <a:chOff x="2674545" y="1143209"/>
            <a:chExt cx="1121608" cy="354902"/>
          </a:xfrm>
          <a:solidFill>
            <a:srgbClr val="FFFFCC"/>
          </a:solidFill>
        </p:grpSpPr>
        <p:sp>
          <p:nvSpPr>
            <p:cNvPr id="119" name="Box" descr="&lt;SmartSettings&gt;&lt;SmartResize anchorLeft=&quot;Absolute&quot; anchorTop=&quot;Absolute&quot; anchorRight=&quot;None&quot; anchorBottom=&quot;Absolute&quot; /&gt;&lt;/SmartSettings&gt;"/>
            <p:cNvSpPr/>
            <p:nvPr>
              <p:custDataLst>
                <p:tags r:id="rId27"/>
              </p:custDataLst>
            </p:nvPr>
          </p:nvSpPr>
          <p:spPr>
            <a:xfrm>
              <a:off x="2741237" y="1143209"/>
              <a:ext cx="1054916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입고수량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본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만큼 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행이 자동 생성됨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21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Tooltip" descr="&lt;SmartSettings&gt;&lt;SmartResize enabled=&quot;True&quot; minWidth=&quot;6&quot; minHeight=&quot;2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177964" y="3502454"/>
            <a:ext cx="4054956" cy="421592"/>
            <a:chOff x="3912625" y="1149496"/>
            <a:chExt cx="4054956" cy="421592"/>
          </a:xfrm>
          <a:solidFill>
            <a:srgbClr val="FFFFFF"/>
          </a:solidFill>
        </p:grpSpPr>
        <p:sp>
          <p:nvSpPr>
            <p:cNvPr id="123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26"/>
              </p:custDataLst>
            </p:nvPr>
          </p:nvSpPr>
          <p:spPr>
            <a:xfrm>
              <a:off x="3912625" y="1216186"/>
              <a:ext cx="4054956" cy="354902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 수량 만큼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 No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가 입력되고 인쇄가 모두 된 건은 상태가 완료로 변경됨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발행중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Lot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를 인쇄하지 않은 건이 존재할 경우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4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36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Tooltip" descr="&lt;SmartSettings&gt;&lt;SmartResize enabled=&quot;True&quot; minWidth=&quot;6&quot; minHeight=&quot;2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1030175" y="4379420"/>
            <a:ext cx="2626681" cy="273716"/>
            <a:chOff x="229791" y="1673165"/>
            <a:chExt cx="2626681" cy="273716"/>
          </a:xfrm>
          <a:solidFill>
            <a:srgbClr val="FFFFCC"/>
          </a:solidFill>
        </p:grpSpPr>
        <p:sp>
          <p:nvSpPr>
            <p:cNvPr id="138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25"/>
              </p:custDataLst>
            </p:nvPr>
          </p:nvSpPr>
          <p:spPr>
            <a:xfrm>
              <a:off x="229791" y="1673165"/>
              <a:ext cx="2626681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입력된 중량과 선택 건의 입고 중량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(Ton)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과의 차이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9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40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Tooltip" descr="&lt;SmartSettings&gt;&lt;SmartResize enabled=&quot;True&quot; minWidth=&quot;6&quot; minHeight=&quot;2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4239570" y="4233974"/>
            <a:ext cx="2945678" cy="273716"/>
            <a:chOff x="880805" y="1673165"/>
            <a:chExt cx="2945678" cy="273716"/>
          </a:xfrm>
          <a:solidFill>
            <a:srgbClr val="FFFFCC"/>
          </a:solidFill>
        </p:grpSpPr>
        <p:sp>
          <p:nvSpPr>
            <p:cNvPr id="142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24"/>
              </p:custDataLst>
            </p:nvPr>
          </p:nvSpPr>
          <p:spPr>
            <a:xfrm>
              <a:off x="880805" y="1673165"/>
              <a:ext cx="2945678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원화기준 금액과 선택건의 원화기준금액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와의 차액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44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938840" y="5157905"/>
            <a:ext cx="106062" cy="106727"/>
            <a:chOff x="554563" y="2632644"/>
            <a:chExt cx="109867" cy="110556"/>
          </a:xfrm>
        </p:grpSpPr>
        <p:sp>
          <p:nvSpPr>
            <p:cNvPr id="146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7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938840" y="5410505"/>
            <a:ext cx="106062" cy="106727"/>
            <a:chOff x="554563" y="2632644"/>
            <a:chExt cx="109867" cy="110556"/>
          </a:xfrm>
        </p:grpSpPr>
        <p:sp>
          <p:nvSpPr>
            <p:cNvPr id="149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0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938840" y="5652817"/>
            <a:ext cx="106062" cy="106727"/>
            <a:chOff x="554563" y="2632644"/>
            <a:chExt cx="109867" cy="110556"/>
          </a:xfrm>
        </p:grpSpPr>
        <p:sp>
          <p:nvSpPr>
            <p:cNvPr id="152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4"/>
            </p:custDataLst>
          </p:nvPr>
        </p:nvGrpSpPr>
        <p:grpSpPr>
          <a:xfrm>
            <a:off x="938840" y="5877272"/>
            <a:ext cx="106062" cy="106727"/>
            <a:chOff x="554563" y="2632644"/>
            <a:chExt cx="109867" cy="110556"/>
          </a:xfrm>
        </p:grpSpPr>
        <p:sp>
          <p:nvSpPr>
            <p:cNvPr id="155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5"/>
            </p:custDataLst>
          </p:nvPr>
        </p:nvGrpSpPr>
        <p:grpSpPr>
          <a:xfrm>
            <a:off x="938840" y="6130585"/>
            <a:ext cx="106062" cy="106727"/>
            <a:chOff x="554563" y="2632644"/>
            <a:chExt cx="109867" cy="110556"/>
          </a:xfrm>
        </p:grpSpPr>
        <p:sp>
          <p:nvSpPr>
            <p:cNvPr id="158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0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71892" y="4168304"/>
            <a:ext cx="829424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Lot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전체 인쇄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61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739145" y="4177450"/>
            <a:ext cx="852099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선택 건 인쇄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6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6"/>
            </p:custDataLst>
          </p:nvPr>
        </p:nvGrpSpPr>
        <p:grpSpPr>
          <a:xfrm>
            <a:off x="6453721" y="1338569"/>
            <a:ext cx="888430" cy="212366"/>
            <a:chOff x="554563" y="2592239"/>
            <a:chExt cx="888430" cy="212366"/>
          </a:xfrm>
        </p:grpSpPr>
        <p:sp>
          <p:nvSpPr>
            <p:cNvPr id="163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4" name="Label"/>
            <p:cNvSpPr txBox="1"/>
            <p:nvPr/>
          </p:nvSpPr>
          <p:spPr>
            <a:xfrm>
              <a:off x="686119" y="2592239"/>
              <a:ext cx="756874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완료건 포함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5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6" name="Tooltip" descr="&lt;SmartSettings&gt;&lt;SmartResize enabled=&quot;True&quot; minWidth=&quot;6&quot; minHeight=&quot;20&quot; /&gt;&lt;/SmartSettings&gt;"/>
          <p:cNvGrpSpPr/>
          <p:nvPr>
            <p:custDataLst>
              <p:tags r:id="rId17"/>
            </p:custDataLst>
          </p:nvPr>
        </p:nvGrpSpPr>
        <p:grpSpPr>
          <a:xfrm>
            <a:off x="1399147" y="715657"/>
            <a:ext cx="3913893" cy="273716"/>
            <a:chOff x="1142940" y="1673165"/>
            <a:chExt cx="3913893" cy="273716"/>
          </a:xfrm>
        </p:grpSpPr>
        <p:sp>
          <p:nvSpPr>
            <p:cNvPr id="167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22"/>
              </p:custDataLst>
            </p:nvPr>
          </p:nvSpPr>
          <p:spPr>
            <a:xfrm>
              <a:off x="1142940" y="1673165"/>
              <a:ext cx="3913893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를 입력하지 않았거나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인쇄하지 않은 건이 존재하나 상태를 완료로 변경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8" name="Arrow" descr="&lt;SmartSettings&gt;&lt;SmartResize anchorLeft=&quot;None&quot; anchorTop=&quot;None&quot; anchorRight=&quot;None&quot; anchorBottom=&quot;Absolute&quot; /&gt;&lt;/SmartSettings&gt;"/>
            <p:cNvSpPr/>
            <p:nvPr>
              <p:custDataLst>
                <p:tags r:id="rId23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9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Tooltip" descr="&lt;Tags&gt;&lt;SMARTRESIZEENABLED&gt;True&lt;/SMARTRESIZEENABLED&gt;&lt;SMARTRESIZEMINSIZE&gt;6,20&lt;/SMARTRESIZEMINSIZE&gt;&lt;/Tags&gt;"/>
          <p:cNvGrpSpPr/>
          <p:nvPr/>
        </p:nvGrpSpPr>
        <p:grpSpPr>
          <a:xfrm>
            <a:off x="4539795" y="3292142"/>
            <a:ext cx="826410" cy="273716"/>
            <a:chOff x="899325" y="1673165"/>
            <a:chExt cx="826410" cy="273716"/>
          </a:xfrm>
        </p:grpSpPr>
        <p:sp>
          <p:nvSpPr>
            <p:cNvPr id="171" name="Box" descr="&lt;Tags&gt;&lt;SMARTRESIZEANCHORS&gt;None,Absolute,Absolute,Absolute&lt;/SMARTRESIZEANCHORS&gt;&lt;/Tags&gt;"/>
            <p:cNvSpPr/>
            <p:nvPr/>
          </p:nvSpPr>
          <p:spPr>
            <a:xfrm>
              <a:off x="899325" y="1673165"/>
              <a:ext cx="826410" cy="207026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Tooltip on top</a:t>
              </a:r>
            </a:p>
          </p:txBody>
        </p:sp>
        <p:sp>
          <p:nvSpPr>
            <p:cNvPr id="172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3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0000000-0008-0000-5E00-00002C000000}"/>
              </a:ext>
            </a:extLst>
          </p:cNvPr>
          <p:cNvSpPr/>
          <p:nvPr/>
        </p:nvSpPr>
        <p:spPr>
          <a:xfrm>
            <a:off x="7380879" y="3657263"/>
            <a:ext cx="1460553" cy="54505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00" b="1">
                <a:solidFill>
                  <a:srgbClr val="FF0000"/>
                </a:solidFill>
                <a:latin typeface="+mn-ea"/>
              </a:rPr>
              <a:t>인쇄 양식 정의 필요</a:t>
            </a:r>
            <a:endParaRPr lang="en-US" altLang="ko-KR" sz="1000" b="1" baseline="0">
              <a:solidFill>
                <a:srgbClr val="FF0000"/>
              </a:solidFill>
              <a:effectLst/>
              <a:latin typeface="+mn-ea"/>
              <a:ea typeface="+mn-ea"/>
              <a:cs typeface="+mn-cs"/>
            </a:endParaRPr>
          </a:p>
        </p:txBody>
      </p:sp>
      <p:grpSp>
        <p:nvGrpSpPr>
          <p:cNvPr id="179" name="Tooltip" descr="&lt;SmartSettings&gt;&lt;SmartResize enabled=&quot;True&quot; minWidth=&quot;6&quot; minHeight=&quot;20&quot; /&gt;&lt;/SmartSettings&gt;"/>
          <p:cNvGrpSpPr/>
          <p:nvPr>
            <p:custDataLst>
              <p:tags r:id="rId18"/>
            </p:custDataLst>
          </p:nvPr>
        </p:nvGrpSpPr>
        <p:grpSpPr>
          <a:xfrm>
            <a:off x="2821016" y="6161587"/>
            <a:ext cx="1928612" cy="569468"/>
            <a:chOff x="2839921" y="1149496"/>
            <a:chExt cx="1928612" cy="616277"/>
          </a:xfrm>
          <a:solidFill>
            <a:srgbClr val="FFFFCC"/>
          </a:solidFill>
        </p:grpSpPr>
        <p:sp>
          <p:nvSpPr>
            <p:cNvPr id="180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9"/>
              </p:custDataLst>
            </p:nvPr>
          </p:nvSpPr>
          <p:spPr>
            <a:xfrm>
              <a:off x="2839921" y="1221669"/>
              <a:ext cx="1928612" cy="544104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기준통화금액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중량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기준통화단가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원화기준금액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환율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기준통화금액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altLang="ko-KR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** </a:t>
              </a:r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소수점 </a:t>
              </a:r>
              <a:r>
                <a:rPr lang="en-US" altLang="ko-KR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자리까지 표현</a:t>
              </a:r>
              <a:endParaRPr lang="en-US" sz="9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1" name="Arrow" descr="&lt;SmartSettings&gt;&lt;SmartResize anchorLeft=&quot;None&quot; anchorTop=&quot;Absolute&quot; anchorRight=&quot;None&quot; anchorBottom=&quot;None&quot; /&gt;&lt;/SmartSettings&gt;"/>
            <p:cNvSpPr/>
            <p:nvPr>
              <p:custDataLst>
                <p:tags r:id="rId20"/>
              </p:custDataLst>
            </p:nvPr>
          </p:nvSpPr>
          <p:spPr>
            <a:xfrm>
              <a:off x="4144175" y="1149496"/>
              <a:ext cx="77360" cy="72172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2" name="Gap" descr="&lt;SmartSettings&gt;&lt;SmartResize anchorLeft=&quot;None&quot; anchorTop=&quot;Absolute&quot; anchorRight=&quot;None&quot; anchorBottom=&quot;None&quot; /&gt;&lt;/SmartSettings&gt;"/>
            <p:cNvCxnSpPr/>
            <p:nvPr>
              <p:custDataLst>
                <p:tags r:id="rId21"/>
              </p:custDataLst>
            </p:nvPr>
          </p:nvCxnSpPr>
          <p:spPr>
            <a:xfrm rot="10800000">
              <a:off x="4150471" y="1221668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2038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71114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099080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구매관리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입고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Lot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발행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상품과 제품의 입고건에 대한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Lot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발행을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511141" cy="240301"/>
            <a:chOff x="595686" y="1261240"/>
            <a:chExt cx="616755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29"/>
              </p:custDataLst>
            </p:nvPr>
          </p:nvCxnSpPr>
          <p:spPr>
            <a:xfrm flipH="1">
              <a:off x="595686" y="1261242"/>
              <a:ext cx="38860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634545" y="1261240"/>
              <a:ext cx="57789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제품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553435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38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393821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43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26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7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8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4483616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62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23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4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5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4" name="Drop-Down Box"/>
          <p:cNvGrpSpPr/>
          <p:nvPr/>
        </p:nvGrpSpPr>
        <p:grpSpPr>
          <a:xfrm>
            <a:off x="272481" y="1265076"/>
            <a:ext cx="855573" cy="348813"/>
            <a:chOff x="595688" y="1207382"/>
            <a:chExt cx="1556066" cy="348813"/>
          </a:xfrm>
        </p:grpSpPr>
        <p:sp>
          <p:nvSpPr>
            <p:cNvPr id="125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595688" y="1207382"/>
              <a:ext cx="1556066" cy="34881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발주일</a:t>
              </a:r>
              <a:endPara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입고일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2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7" name="Date Field" descr="&lt;SmartSettings&gt;&lt;SmartResize enabled=&quot;True&quot; minWidth=&quot;20&quot; minHeight=&quot;13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1128055" y="1318936"/>
            <a:ext cx="1035146" cy="241092"/>
            <a:chOff x="928688" y="1261242"/>
            <a:chExt cx="1035146" cy="241092"/>
          </a:xfrm>
        </p:grpSpPr>
        <p:sp>
          <p:nvSpPr>
            <p:cNvPr id="128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0" name="Date Field" descr="&lt;SmartSettings&gt;&lt;SmartResize enabled=&quot;True&quot; minWidth=&quot;20&quot; minHeight=&quot;13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2303443" y="1318936"/>
            <a:ext cx="1035146" cy="241092"/>
            <a:chOff x="928688" y="1261242"/>
            <a:chExt cx="1035146" cy="241092"/>
          </a:xfrm>
        </p:grpSpPr>
        <p:sp>
          <p:nvSpPr>
            <p:cNvPr id="131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2163201" y="1318936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sp>
        <p:nvSpPr>
          <p:cNvPr id="135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6"/>
            </p:custDataLst>
          </p:nvPr>
        </p:nvSpPr>
        <p:spPr>
          <a:xfrm>
            <a:off x="5557231" y="1318936"/>
            <a:ext cx="807450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발주번호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26550" y="645012"/>
            <a:ext cx="3448922" cy="576174"/>
          </a:xfrm>
          <a:prstGeom prst="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/>
              <a:t>상태</a:t>
            </a:r>
            <a:r>
              <a:rPr lang="en-US" altLang="ko-KR" sz="600"/>
              <a:t>, </a:t>
            </a:r>
            <a:r>
              <a:rPr lang="ko-KR" altLang="en-US" sz="600"/>
              <a:t>발주번호</a:t>
            </a:r>
            <a:r>
              <a:rPr lang="en-US" altLang="ko-KR" sz="600"/>
              <a:t>, </a:t>
            </a:r>
            <a:r>
              <a:rPr lang="ko-KR" altLang="en-US" sz="600"/>
              <a:t>발주순번</a:t>
            </a:r>
            <a:r>
              <a:rPr lang="en-US" altLang="ko-KR" sz="600"/>
              <a:t>, </a:t>
            </a:r>
            <a:r>
              <a:rPr lang="ko-KR" altLang="en-US" sz="600"/>
              <a:t>구매구분</a:t>
            </a:r>
            <a:r>
              <a:rPr lang="en-US" altLang="ko-KR" sz="600"/>
              <a:t>, </a:t>
            </a:r>
            <a:r>
              <a:rPr lang="ko-KR" altLang="en-US" sz="600"/>
              <a:t>품목코드</a:t>
            </a:r>
            <a:r>
              <a:rPr lang="en-US" altLang="ko-KR" sz="600"/>
              <a:t>,</a:t>
            </a:r>
            <a:r>
              <a:rPr lang="ko-KR" altLang="en-US" sz="600"/>
              <a:t>품목명</a:t>
            </a:r>
            <a:r>
              <a:rPr lang="en-US" altLang="ko-KR" sz="600"/>
              <a:t>_02, </a:t>
            </a:r>
            <a:r>
              <a:rPr lang="ko-KR" altLang="en-US" sz="600"/>
              <a:t>발주일</a:t>
            </a:r>
            <a:r>
              <a:rPr lang="en-US" altLang="ko-KR" sz="600"/>
              <a:t>,</a:t>
            </a:r>
            <a:r>
              <a:rPr lang="ko-KR" altLang="en-US" sz="600"/>
              <a:t>입고예정일</a:t>
            </a:r>
            <a:r>
              <a:rPr lang="en-US" altLang="ko-KR" sz="600"/>
              <a:t>, </a:t>
            </a:r>
            <a:r>
              <a:rPr lang="ko-KR" altLang="en-US" sz="600"/>
              <a:t>발주</a:t>
            </a:r>
            <a:r>
              <a:rPr lang="en-US" altLang="ko-KR" sz="600"/>
              <a:t>, </a:t>
            </a:r>
            <a:r>
              <a:rPr lang="ko-KR" altLang="en-US" sz="600"/>
              <a:t>중량</a:t>
            </a:r>
            <a:r>
              <a:rPr lang="en-US" altLang="ko-KR" sz="600"/>
              <a:t>(Ton), </a:t>
            </a:r>
            <a:r>
              <a:rPr lang="ko-KR" altLang="en-US" sz="600"/>
              <a:t>발주</a:t>
            </a:r>
            <a:r>
              <a:rPr lang="en-US" altLang="ko-KR" sz="600"/>
              <a:t>, </a:t>
            </a:r>
            <a:r>
              <a:rPr lang="ko-KR" altLang="en-US" sz="600"/>
              <a:t>수량</a:t>
            </a:r>
            <a:r>
              <a:rPr lang="en-US" altLang="ko-KR" sz="600"/>
              <a:t>(</a:t>
            </a:r>
            <a:r>
              <a:rPr lang="ko-KR" altLang="en-US" sz="600"/>
              <a:t>본</a:t>
            </a:r>
            <a:r>
              <a:rPr lang="en-US" altLang="ko-KR" sz="600"/>
              <a:t>), </a:t>
            </a:r>
            <a:r>
              <a:rPr lang="ko-KR" altLang="en-US" sz="600"/>
              <a:t>환율</a:t>
            </a:r>
            <a:r>
              <a:rPr lang="en-US" altLang="ko-KR" sz="600"/>
              <a:t>, </a:t>
            </a:r>
            <a:r>
              <a:rPr lang="ko-KR" altLang="en-US" sz="600"/>
              <a:t>기준통화</a:t>
            </a:r>
            <a:r>
              <a:rPr lang="en-US" altLang="ko-KR" sz="600"/>
              <a:t>, </a:t>
            </a:r>
            <a:r>
              <a:rPr lang="ko-KR" altLang="en-US" sz="600"/>
              <a:t>단가</a:t>
            </a:r>
            <a:r>
              <a:rPr lang="en-US" altLang="ko-KR" sz="600"/>
              <a:t>, </a:t>
            </a:r>
            <a:r>
              <a:rPr lang="ko-KR" altLang="en-US" sz="600"/>
              <a:t>기준통화</a:t>
            </a:r>
            <a:r>
              <a:rPr lang="en-US" altLang="ko-KR" sz="600"/>
              <a:t>, </a:t>
            </a:r>
            <a:r>
              <a:rPr lang="ko-KR" altLang="en-US" sz="600"/>
              <a:t>금액</a:t>
            </a:r>
            <a:r>
              <a:rPr lang="en-US" altLang="ko-KR" sz="600"/>
              <a:t>, </a:t>
            </a:r>
            <a:r>
              <a:rPr lang="ko-KR" altLang="en-US" sz="600"/>
              <a:t>원화기준</a:t>
            </a:r>
            <a:r>
              <a:rPr lang="en-US" altLang="ko-KR" sz="600"/>
              <a:t>,</a:t>
            </a:r>
            <a:r>
              <a:rPr lang="ko-KR" altLang="en-US" sz="600"/>
              <a:t>단가</a:t>
            </a:r>
            <a:r>
              <a:rPr lang="en-US" altLang="ko-KR" sz="600"/>
              <a:t>, </a:t>
            </a:r>
            <a:r>
              <a:rPr lang="ko-KR" altLang="en-US" sz="600"/>
              <a:t>원화기준</a:t>
            </a:r>
            <a:r>
              <a:rPr lang="en-US" altLang="ko-KR" sz="600"/>
              <a:t>, </a:t>
            </a:r>
            <a:r>
              <a:rPr lang="ko-KR" altLang="en-US" sz="600"/>
              <a:t>금액</a:t>
            </a:r>
            <a:r>
              <a:rPr lang="en-US" altLang="ko-KR" sz="600"/>
              <a:t>, </a:t>
            </a:r>
            <a:r>
              <a:rPr lang="ko-KR" altLang="en-US" sz="600"/>
              <a:t>거래처</a:t>
            </a:r>
            <a:r>
              <a:rPr lang="en-US" altLang="ko-KR" sz="600"/>
              <a:t>, </a:t>
            </a:r>
            <a:r>
              <a:rPr lang="ko-KR" altLang="en-US" sz="600"/>
              <a:t>입고된</a:t>
            </a:r>
            <a:r>
              <a:rPr lang="en-US" altLang="ko-KR" sz="600"/>
              <a:t>, </a:t>
            </a:r>
            <a:r>
              <a:rPr lang="ko-KR" altLang="en-US" sz="600"/>
              <a:t>중량</a:t>
            </a:r>
            <a:r>
              <a:rPr lang="en-US" altLang="ko-KR" sz="600"/>
              <a:t>(Ton), </a:t>
            </a:r>
            <a:r>
              <a:rPr lang="ko-KR" altLang="en-US" sz="600"/>
              <a:t>입고된수량</a:t>
            </a:r>
            <a:r>
              <a:rPr lang="en-US" altLang="ko-KR" sz="600"/>
              <a:t>(</a:t>
            </a:r>
            <a:r>
              <a:rPr lang="ko-KR" altLang="en-US" sz="600"/>
              <a:t>본</a:t>
            </a:r>
            <a:r>
              <a:rPr lang="en-US" altLang="ko-KR" sz="600"/>
              <a:t>), </a:t>
            </a:r>
            <a:r>
              <a:rPr lang="ko-KR" altLang="en-US" sz="600"/>
              <a:t>입고일</a:t>
            </a:r>
            <a:r>
              <a:rPr lang="en-US" altLang="ko-KR" sz="600"/>
              <a:t>,</a:t>
            </a:r>
            <a:r>
              <a:rPr lang="ko-KR" altLang="en-US" sz="600"/>
              <a:t>입고</a:t>
            </a:r>
            <a:r>
              <a:rPr lang="en-US" altLang="ko-KR" sz="600"/>
              <a:t>,</a:t>
            </a:r>
            <a:r>
              <a:rPr lang="ko-KR" altLang="en-US" sz="600"/>
              <a:t>중량</a:t>
            </a:r>
            <a:r>
              <a:rPr lang="en-US" altLang="ko-KR" sz="600"/>
              <a:t>(Ton),</a:t>
            </a:r>
            <a:r>
              <a:rPr lang="ko-KR" altLang="en-US" sz="600"/>
              <a:t>입고수량</a:t>
            </a:r>
            <a:r>
              <a:rPr lang="en-US" altLang="ko-KR" sz="600"/>
              <a:t>(</a:t>
            </a:r>
            <a:r>
              <a:rPr lang="ko-KR" altLang="en-US" sz="600"/>
              <a:t>본</a:t>
            </a:r>
            <a:r>
              <a:rPr lang="en-US" altLang="ko-KR" sz="600"/>
              <a:t>),</a:t>
            </a:r>
            <a:r>
              <a:rPr lang="ko-KR" altLang="en-US" sz="600"/>
              <a:t>환율</a:t>
            </a:r>
            <a:r>
              <a:rPr lang="en-US" altLang="ko-KR" sz="600"/>
              <a:t>(</a:t>
            </a:r>
            <a:r>
              <a:rPr lang="ko-KR" altLang="en-US" sz="600"/>
              <a:t>입고</a:t>
            </a:r>
            <a:r>
              <a:rPr lang="en-US" altLang="ko-KR" sz="600"/>
              <a:t>),</a:t>
            </a:r>
            <a:r>
              <a:rPr lang="ko-KR" altLang="en-US" sz="600"/>
              <a:t>기준통화</a:t>
            </a:r>
            <a:r>
              <a:rPr lang="en-US" altLang="ko-KR" sz="600"/>
              <a:t>,</a:t>
            </a:r>
            <a:r>
              <a:rPr lang="ko-KR" altLang="en-US" sz="600"/>
              <a:t>단가</a:t>
            </a:r>
            <a:r>
              <a:rPr lang="en-US" altLang="ko-KR" sz="600"/>
              <a:t>(</a:t>
            </a:r>
            <a:r>
              <a:rPr lang="ko-KR" altLang="en-US" sz="600"/>
              <a:t>입고</a:t>
            </a:r>
            <a:r>
              <a:rPr lang="en-US" altLang="ko-KR" sz="600"/>
              <a:t>),</a:t>
            </a:r>
            <a:r>
              <a:rPr lang="ko-KR" altLang="en-US" sz="600"/>
              <a:t>기준통화</a:t>
            </a:r>
            <a:r>
              <a:rPr lang="en-US" altLang="ko-KR" sz="600"/>
              <a:t>,</a:t>
            </a:r>
            <a:r>
              <a:rPr lang="ko-KR" altLang="en-US" sz="600"/>
              <a:t>금액</a:t>
            </a:r>
            <a:r>
              <a:rPr lang="en-US" altLang="ko-KR" sz="600"/>
              <a:t>(</a:t>
            </a:r>
            <a:r>
              <a:rPr lang="ko-KR" altLang="en-US" sz="600"/>
              <a:t>입고</a:t>
            </a:r>
            <a:r>
              <a:rPr lang="en-US" altLang="ko-KR" sz="600"/>
              <a:t>),</a:t>
            </a:r>
            <a:r>
              <a:rPr lang="ko-KR" altLang="en-US" sz="600"/>
              <a:t>원화기준</a:t>
            </a:r>
            <a:r>
              <a:rPr lang="en-US" altLang="ko-KR" sz="600"/>
              <a:t>,</a:t>
            </a:r>
            <a:r>
              <a:rPr lang="ko-KR" altLang="en-US" sz="600"/>
              <a:t>단가</a:t>
            </a:r>
            <a:r>
              <a:rPr lang="en-US" altLang="ko-KR" sz="600"/>
              <a:t>(</a:t>
            </a:r>
            <a:r>
              <a:rPr lang="ko-KR" altLang="en-US" sz="600"/>
              <a:t>입고</a:t>
            </a:r>
            <a:r>
              <a:rPr lang="en-US" altLang="ko-KR" sz="600"/>
              <a:t>),</a:t>
            </a:r>
            <a:r>
              <a:rPr lang="ko-KR" altLang="en-US" sz="600"/>
              <a:t>원화기준금액</a:t>
            </a:r>
            <a:r>
              <a:rPr lang="en-US" altLang="ko-KR" sz="600"/>
              <a:t>(</a:t>
            </a:r>
            <a:r>
              <a:rPr lang="ko-KR" altLang="en-US" sz="600"/>
              <a:t>입고</a:t>
            </a:r>
            <a:r>
              <a:rPr lang="en-US" altLang="ko-KR" sz="600"/>
              <a:t>),</a:t>
            </a:r>
            <a:r>
              <a:rPr lang="ko-KR" altLang="en-US" sz="600"/>
              <a:t>내수구분</a:t>
            </a:r>
            <a:r>
              <a:rPr lang="en-US" altLang="ko-KR" sz="600"/>
              <a:t>,</a:t>
            </a:r>
            <a:r>
              <a:rPr lang="ko-KR" altLang="en-US" sz="600"/>
              <a:t>품목유형</a:t>
            </a:r>
            <a:r>
              <a:rPr lang="en-US" altLang="ko-KR" sz="600"/>
              <a:t>,</a:t>
            </a:r>
            <a:r>
              <a:rPr lang="ko-KR" altLang="en-US" sz="600"/>
              <a:t>형태코드</a:t>
            </a:r>
            <a:r>
              <a:rPr lang="en-US" altLang="ko-KR" sz="600"/>
              <a:t>,</a:t>
            </a:r>
            <a:r>
              <a:rPr lang="ko-KR" altLang="en-US" sz="600"/>
              <a:t>품명코드</a:t>
            </a:r>
            <a:r>
              <a:rPr lang="en-US" altLang="ko-KR" sz="600"/>
              <a:t>,</a:t>
            </a:r>
            <a:r>
              <a:rPr lang="ko-KR" altLang="en-US" sz="600"/>
              <a:t>품명</a:t>
            </a:r>
            <a:r>
              <a:rPr lang="en-US" altLang="ko-KR" sz="600"/>
              <a:t>,</a:t>
            </a:r>
            <a:r>
              <a:rPr lang="ko-KR" altLang="en-US" sz="600"/>
              <a:t>길이</a:t>
            </a:r>
            <a:r>
              <a:rPr lang="en-US" altLang="ko-KR" sz="600"/>
              <a:t>(</a:t>
            </a:r>
            <a:r>
              <a:rPr lang="ko-KR" altLang="en-US" sz="600"/>
              <a:t>스켈프</a:t>
            </a:r>
            <a:r>
              <a:rPr lang="en-US" altLang="ko-KR" sz="600"/>
              <a:t>),</a:t>
            </a:r>
            <a:r>
              <a:rPr lang="ko-KR" altLang="en-US" sz="600"/>
              <a:t>재질</a:t>
            </a:r>
            <a:r>
              <a:rPr lang="en-US" altLang="ko-KR" sz="600"/>
              <a:t>,MILL,</a:t>
            </a:r>
            <a:r>
              <a:rPr lang="ko-KR" altLang="en-US" sz="600"/>
              <a:t>호칭</a:t>
            </a:r>
            <a:r>
              <a:rPr lang="en-US" altLang="ko-KR" sz="600"/>
              <a:t>(A),</a:t>
            </a:r>
            <a:r>
              <a:rPr lang="ko-KR" altLang="en-US" sz="600"/>
              <a:t>단가유형</a:t>
            </a:r>
            <a:r>
              <a:rPr lang="en-US" altLang="ko-KR" sz="600"/>
              <a:t>,</a:t>
            </a:r>
            <a:r>
              <a:rPr lang="ko-KR" altLang="en-US" sz="600"/>
              <a:t>단위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74828" y="1653695"/>
            <a:ext cx="8566604" cy="191452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602134"/>
              </p:ext>
            </p:extLst>
          </p:nvPr>
        </p:nvGraphicFramePr>
        <p:xfrm>
          <a:off x="272476" y="4824584"/>
          <a:ext cx="83529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52">
                  <a:extLst>
                    <a:ext uri="{9D8B030D-6E8A-4147-A177-3AD203B41FA5}">
                      <a16:colId xmlns:a16="http://schemas.microsoft.com/office/drawing/2014/main" val="354645995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61330007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06056491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919029674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768439106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10335392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575291490"/>
                    </a:ext>
                  </a:extLst>
                </a:gridCol>
                <a:gridCol w="1152127">
                  <a:extLst>
                    <a:ext uri="{9D8B030D-6E8A-4147-A177-3AD203B41FA5}">
                      <a16:colId xmlns:a16="http://schemas.microsoft.com/office/drawing/2014/main" val="3184338130"/>
                    </a:ext>
                  </a:extLst>
                </a:gridCol>
              </a:tblGrid>
              <a:tr h="213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선택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속수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B/D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낱본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Lot</a:t>
                      </a:r>
                      <a:r>
                        <a:rPr lang="en-US" altLang="ko-KR" sz="1000" baseline="0">
                          <a:solidFill>
                            <a:sysClr val="windowText" lastClr="000000"/>
                          </a:solidFill>
                        </a:rPr>
                        <a:t> No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마지막 인쇄일자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마지막 인쇄자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457861"/>
                  </a:ext>
                </a:extLst>
              </a:tr>
              <a:tr h="2137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G-230201-001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192403"/>
                  </a:ext>
                </a:extLst>
              </a:tr>
              <a:tr h="2137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G-230201-002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73631"/>
                  </a:ext>
                </a:extLst>
              </a:tr>
              <a:tr h="182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G-230201-003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930430"/>
                  </a:ext>
                </a:extLst>
              </a:tr>
              <a:tr h="182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G-230201-004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227416"/>
                  </a:ext>
                </a:extLst>
              </a:tr>
              <a:tr h="182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G-230201-005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581504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255681" y="3869048"/>
            <a:ext cx="8585751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  <a:ea typeface="+mn-ea"/>
              </a:rPr>
              <a:t>Lot </a:t>
            </a:r>
            <a:r>
              <a:rPr lang="ko-KR" altLang="en-US" sz="1000">
                <a:latin typeface="+mn-ea"/>
                <a:ea typeface="+mn-ea"/>
              </a:rPr>
              <a:t>발행</a:t>
            </a:r>
          </a:p>
        </p:txBody>
      </p:sp>
      <p:grpSp>
        <p:nvGrpSpPr>
          <p:cNvPr id="60" name="Labeled Field"/>
          <p:cNvGrpSpPr/>
          <p:nvPr/>
        </p:nvGrpSpPr>
        <p:grpSpPr>
          <a:xfrm>
            <a:off x="128464" y="4437112"/>
            <a:ext cx="2521848" cy="410369"/>
            <a:chOff x="792827" y="1955162"/>
            <a:chExt cx="1283372" cy="410369"/>
          </a:xfrm>
          <a:solidFill>
            <a:schemeClr val="bg1"/>
          </a:solidFill>
        </p:grpSpPr>
        <p:sp>
          <p:nvSpPr>
            <p:cNvPr id="66" name="Text Box"/>
            <p:cNvSpPr/>
            <p:nvPr/>
          </p:nvSpPr>
          <p:spPr>
            <a:xfrm>
              <a:off x="1652073" y="2032077"/>
              <a:ext cx="42412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Label"/>
            <p:cNvSpPr txBox="1"/>
            <p:nvPr/>
          </p:nvSpPr>
          <p:spPr>
            <a:xfrm>
              <a:off x="792827" y="1955162"/>
              <a:ext cx="850569" cy="410369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발행 가능한 입고 수량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본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9" name="Labeled Field"/>
          <p:cNvGrpSpPr/>
          <p:nvPr/>
        </p:nvGrpSpPr>
        <p:grpSpPr>
          <a:xfrm>
            <a:off x="1433170" y="4530236"/>
            <a:ext cx="2356923" cy="256501"/>
            <a:chOff x="792827" y="1983987"/>
            <a:chExt cx="1181594" cy="352689"/>
          </a:xfrm>
          <a:solidFill>
            <a:schemeClr val="bg1"/>
          </a:solidFill>
        </p:grpSpPr>
        <p:sp>
          <p:nvSpPr>
            <p:cNvPr id="70" name="Text Box"/>
            <p:cNvSpPr/>
            <p:nvPr/>
          </p:nvSpPr>
          <p:spPr>
            <a:xfrm>
              <a:off x="1652073" y="1983987"/>
              <a:ext cx="322348" cy="352660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Label"/>
            <p:cNvSpPr txBox="1"/>
            <p:nvPr/>
          </p:nvSpPr>
          <p:spPr>
            <a:xfrm>
              <a:off x="792827" y="1984016"/>
              <a:ext cx="850569" cy="35266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269359" y="2708920"/>
            <a:ext cx="8572073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Cutout"/>
          <p:cNvGrpSpPr/>
          <p:nvPr/>
        </p:nvGrpSpPr>
        <p:grpSpPr>
          <a:xfrm>
            <a:off x="8727558" y="1686130"/>
            <a:ext cx="258417" cy="1814878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96" name="Fill"/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Border"/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5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3879454" y="4529336"/>
            <a:ext cx="7996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Lot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발행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15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48544" y="995324"/>
            <a:ext cx="709366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완료 처리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18" name="Tooltip" descr="&lt;SmartSettings&gt;&lt;SmartResize enabled=&quot;True&quot; minWidth=&quot;13&quot; minHeight=&quot;8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8633735" y="5336567"/>
            <a:ext cx="1049712" cy="354902"/>
            <a:chOff x="2674545" y="1143209"/>
            <a:chExt cx="1049712" cy="354902"/>
          </a:xfrm>
          <a:solidFill>
            <a:srgbClr val="FFFFCC"/>
          </a:solidFill>
        </p:grpSpPr>
        <p:sp>
          <p:nvSpPr>
            <p:cNvPr id="119" name="Box" descr="&lt;SmartSettings&gt;&lt;SmartResize anchorLeft=&quot;Absolute&quot; anchorTop=&quot;Absolute&quot; anchorRight=&quot;None&quot; anchorBottom=&quot;Absolute&quot; /&gt;&lt;/SmartSettings&gt;"/>
            <p:cNvSpPr/>
            <p:nvPr>
              <p:custDataLst>
                <p:tags r:id="rId20"/>
              </p:custDataLst>
            </p:nvPr>
          </p:nvSpPr>
          <p:spPr>
            <a:xfrm>
              <a:off x="2741237" y="1143209"/>
              <a:ext cx="983020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속수를 기준으로 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자동 생성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21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Tooltip" descr="&lt;SmartSettings&gt;&lt;SmartResize enabled=&quot;True&quot; minWidth=&quot;6&quot; minHeight=&quot;2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409514" y="3502454"/>
            <a:ext cx="3582158" cy="421592"/>
            <a:chOff x="4144175" y="1149496"/>
            <a:chExt cx="3582158" cy="421592"/>
          </a:xfrm>
          <a:solidFill>
            <a:srgbClr val="FFFFFF"/>
          </a:solidFill>
        </p:grpSpPr>
        <p:sp>
          <p:nvSpPr>
            <p:cNvPr id="123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9"/>
              </p:custDataLst>
            </p:nvPr>
          </p:nvSpPr>
          <p:spPr>
            <a:xfrm>
              <a:off x="4153880" y="1216186"/>
              <a:ext cx="3572453" cy="354902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완료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발행 가능한 입고 수량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본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이면서 인쇄 정보가 존재하는 건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발행중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Lot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를 인쇄하지 않은 건이 존재할 경우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4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36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938840" y="5157905"/>
            <a:ext cx="106062" cy="106727"/>
            <a:chOff x="554563" y="2632644"/>
            <a:chExt cx="109867" cy="110556"/>
          </a:xfrm>
        </p:grpSpPr>
        <p:sp>
          <p:nvSpPr>
            <p:cNvPr id="146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7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938840" y="5410505"/>
            <a:ext cx="106062" cy="106727"/>
            <a:chOff x="554563" y="2632644"/>
            <a:chExt cx="109867" cy="110556"/>
          </a:xfrm>
        </p:grpSpPr>
        <p:sp>
          <p:nvSpPr>
            <p:cNvPr id="149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0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938840" y="5652817"/>
            <a:ext cx="106062" cy="106727"/>
            <a:chOff x="554563" y="2632644"/>
            <a:chExt cx="109867" cy="110556"/>
          </a:xfrm>
        </p:grpSpPr>
        <p:sp>
          <p:nvSpPr>
            <p:cNvPr id="152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938840" y="5877272"/>
            <a:ext cx="106062" cy="106727"/>
            <a:chOff x="554563" y="2632644"/>
            <a:chExt cx="109867" cy="110556"/>
          </a:xfrm>
        </p:grpSpPr>
        <p:sp>
          <p:nvSpPr>
            <p:cNvPr id="155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938840" y="6130585"/>
            <a:ext cx="106062" cy="106727"/>
            <a:chOff x="554563" y="2632644"/>
            <a:chExt cx="109867" cy="110556"/>
          </a:xfrm>
        </p:grpSpPr>
        <p:sp>
          <p:nvSpPr>
            <p:cNvPr id="158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0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2480" y="4177450"/>
            <a:ext cx="829424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Lot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전체 인쇄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61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136576" y="4177450"/>
            <a:ext cx="852099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선택 건 인쇄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6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4"/>
            </p:custDataLst>
          </p:nvPr>
        </p:nvGrpSpPr>
        <p:grpSpPr>
          <a:xfrm>
            <a:off x="6453721" y="1338569"/>
            <a:ext cx="888430" cy="212366"/>
            <a:chOff x="554563" y="2592239"/>
            <a:chExt cx="888430" cy="212366"/>
          </a:xfrm>
        </p:grpSpPr>
        <p:sp>
          <p:nvSpPr>
            <p:cNvPr id="163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4" name="Label"/>
            <p:cNvSpPr txBox="1"/>
            <p:nvPr/>
          </p:nvSpPr>
          <p:spPr>
            <a:xfrm>
              <a:off x="686119" y="2592239"/>
              <a:ext cx="756874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완료건 포함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5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6" name="Tooltip" descr="&lt;SmartSettings&gt;&lt;SmartResize enabled=&quot;True&quot; minWidth=&quot;6&quot; minHeight=&quot;20&quot; /&gt;&lt;/SmartSettings&gt;"/>
          <p:cNvGrpSpPr/>
          <p:nvPr>
            <p:custDataLst>
              <p:tags r:id="rId15"/>
            </p:custDataLst>
          </p:nvPr>
        </p:nvGrpSpPr>
        <p:grpSpPr>
          <a:xfrm>
            <a:off x="1349311" y="759417"/>
            <a:ext cx="3913893" cy="273716"/>
            <a:chOff x="50211" y="1673165"/>
            <a:chExt cx="3913893" cy="273716"/>
          </a:xfrm>
        </p:grpSpPr>
        <p:sp>
          <p:nvSpPr>
            <p:cNvPr id="167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16"/>
              </p:custDataLst>
            </p:nvPr>
          </p:nvSpPr>
          <p:spPr>
            <a:xfrm>
              <a:off x="50211" y="1673165"/>
              <a:ext cx="3913893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를 입력하지 않았거나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인쇄하지 않은 건이 존재하나 상태를 완료로 변경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8" name="Arrow" descr="&lt;SmartSettings&gt;&lt;SmartResize anchorLeft=&quot;None&quot; anchorTop=&quot;None&quot; anchorRight=&quot;None&quot; anchorBottom=&quot;Absolute&quot; /&gt;&lt;/SmartSettings&gt;"/>
            <p:cNvSpPr/>
            <p:nvPr>
              <p:custDataLst>
                <p:tags r:id="rId17"/>
              </p:custDataLst>
            </p:nvPr>
          </p:nvSpPr>
          <p:spPr>
            <a:xfrm rot="10800000">
              <a:off x="125509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9" name="Gap" descr="&lt;SmartSettings&gt;&lt;SmartResize anchorLeft=&quot;None&quot; anchorTop=&quot;None&quot; anchorRight=&quot;None&quot; anchorBottom=&quot;Absolute&quot; /&gt;&lt;/SmartSettings&gt;"/>
            <p:cNvCxnSpPr/>
            <p:nvPr>
              <p:custDataLst>
                <p:tags r:id="rId18"/>
              </p:custDataLst>
            </p:nvPr>
          </p:nvCxnSpPr>
          <p:spPr>
            <a:xfrm>
              <a:off x="147680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0000000-0008-0000-5E00-00002C000000}"/>
              </a:ext>
            </a:extLst>
          </p:cNvPr>
          <p:cNvSpPr/>
          <p:nvPr/>
        </p:nvSpPr>
        <p:spPr>
          <a:xfrm>
            <a:off x="4420693" y="3794358"/>
            <a:ext cx="5262754" cy="54505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00" b="1">
                <a:solidFill>
                  <a:srgbClr val="FF0000"/>
                </a:solidFill>
                <a:latin typeface="+mn-ea"/>
              </a:rPr>
              <a:t>입고 시 </a:t>
            </a:r>
            <a:r>
              <a:rPr lang="en-US" altLang="ko-KR" sz="1000" b="1">
                <a:solidFill>
                  <a:srgbClr val="FF0000"/>
                </a:solidFill>
                <a:latin typeface="+mn-ea"/>
              </a:rPr>
              <a:t>Lot </a:t>
            </a:r>
            <a:r>
              <a:rPr lang="ko-KR" altLang="en-US" sz="1000" b="1">
                <a:solidFill>
                  <a:srgbClr val="FF0000"/>
                </a:solidFill>
                <a:latin typeface="+mn-ea"/>
              </a:rPr>
              <a:t>발행 규칙 정의 필요</a:t>
            </a:r>
            <a:endParaRPr lang="en-US" altLang="ko-KR" sz="1000" b="1" baseline="0">
              <a:solidFill>
                <a:srgbClr val="FF0000"/>
              </a:solidFill>
              <a:effectLst/>
              <a:latin typeface="+mn-ea"/>
              <a:ea typeface="+mn-ea"/>
              <a:cs typeface="+mn-cs"/>
            </a:endParaRPr>
          </a:p>
          <a:p>
            <a:pPr algn="l"/>
            <a:r>
              <a:rPr lang="en-US" altLang="ko-KR" sz="1000" b="1">
                <a:solidFill>
                  <a:srgbClr val="FF0000"/>
                </a:solidFill>
                <a:latin typeface="+mn-ea"/>
              </a:rPr>
              <a:t>Ex)</a:t>
            </a:r>
            <a:r>
              <a:rPr lang="ko-KR" altLang="en-US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 품목유형 </a:t>
            </a:r>
            <a:r>
              <a:rPr lang="en-US" altLang="ko-KR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+ “-” + </a:t>
            </a:r>
            <a:r>
              <a:rPr lang="ko-KR" altLang="en-US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연도</a:t>
            </a:r>
            <a:r>
              <a:rPr lang="en-US" altLang="ko-KR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(2</a:t>
            </a:r>
            <a:r>
              <a:rPr lang="ko-KR" altLang="en-US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자리</a:t>
            </a:r>
            <a:r>
              <a:rPr lang="en-US" altLang="ko-KR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)</a:t>
            </a:r>
            <a:r>
              <a:rPr lang="ko-KR" altLang="en-US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 </a:t>
            </a:r>
            <a:r>
              <a:rPr lang="en-US" altLang="ko-KR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+ K(11</a:t>
            </a:r>
            <a:r>
              <a:rPr lang="ko-KR" altLang="en-US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월</a:t>
            </a:r>
            <a:r>
              <a:rPr lang="en-US" altLang="ko-KR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) + </a:t>
            </a:r>
            <a:r>
              <a:rPr lang="ko-KR" altLang="en-US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일자</a:t>
            </a:r>
            <a:r>
              <a:rPr lang="en-US" altLang="ko-KR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(31) +”-” +</a:t>
            </a:r>
            <a:r>
              <a:rPr lang="ko-KR" altLang="en-US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연번</a:t>
            </a:r>
            <a:r>
              <a:rPr lang="en-US" altLang="ko-KR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(3</a:t>
            </a:r>
            <a:r>
              <a:rPr lang="ko-KR" altLang="en-US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자리</a:t>
            </a:r>
            <a:r>
              <a:rPr lang="en-US" altLang="ko-KR" sz="1000" b="1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000" b="1">
                <a:solidFill>
                  <a:srgbClr val="FF0000"/>
                </a:solidFill>
                <a:latin typeface="+mn-ea"/>
              </a:rPr>
              <a:t>일자기준</a:t>
            </a:r>
            <a:r>
              <a:rPr lang="en-US" altLang="ko-KR" sz="1000" b="1">
                <a:solidFill>
                  <a:srgbClr val="FF0000"/>
                </a:solidFill>
                <a:latin typeface="+mn-ea"/>
              </a:rPr>
              <a:t>)</a:t>
            </a:r>
            <a:endParaRPr lang="en-US" altLang="ko-KR" sz="1000" b="1" baseline="0">
              <a:solidFill>
                <a:srgbClr val="FF0000"/>
              </a:solidFill>
              <a:effectLst/>
              <a:latin typeface="+mn-ea"/>
              <a:ea typeface="+mn-ea"/>
              <a:cs typeface="+mn-cs"/>
            </a:endParaRPr>
          </a:p>
        </p:txBody>
      </p:sp>
      <p:sp>
        <p:nvSpPr>
          <p:cNvPr id="93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023347" y="4177450"/>
            <a:ext cx="852099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Lot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삭제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293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71114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137986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구매관리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입고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Lot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발행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스켈프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스켈프 입고건에 대한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Lot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발행을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511141" cy="240301"/>
            <a:chOff x="595686" y="1261240"/>
            <a:chExt cx="616755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31"/>
              </p:custDataLst>
            </p:nvPr>
          </p:nvCxnSpPr>
          <p:spPr>
            <a:xfrm flipH="1">
              <a:off x="595686" y="1261242"/>
              <a:ext cx="38860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634545" y="1261240"/>
              <a:ext cx="57789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제품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553435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38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393821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43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28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9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4483616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62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25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6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7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4" name="Drop-Down Box"/>
          <p:cNvGrpSpPr/>
          <p:nvPr/>
        </p:nvGrpSpPr>
        <p:grpSpPr>
          <a:xfrm>
            <a:off x="272481" y="1265076"/>
            <a:ext cx="855573" cy="348813"/>
            <a:chOff x="595688" y="1207382"/>
            <a:chExt cx="1556066" cy="348813"/>
          </a:xfrm>
        </p:grpSpPr>
        <p:sp>
          <p:nvSpPr>
            <p:cNvPr id="125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23"/>
              </p:custDataLst>
            </p:nvPr>
          </p:nvSpPr>
          <p:spPr>
            <a:xfrm>
              <a:off x="595688" y="1207382"/>
              <a:ext cx="1556066" cy="34881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발주일</a:t>
              </a:r>
              <a:endPara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입고일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4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7" name="Date Field" descr="&lt;SmartSettings&gt;&lt;SmartResize enabled=&quot;True&quot; minWidth=&quot;20&quot; minHeight=&quot;13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1128055" y="1318936"/>
            <a:ext cx="1035146" cy="241092"/>
            <a:chOff x="928688" y="1261242"/>
            <a:chExt cx="1035146" cy="241092"/>
          </a:xfrm>
        </p:grpSpPr>
        <p:sp>
          <p:nvSpPr>
            <p:cNvPr id="128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0" name="Date Field" descr="&lt;SmartSettings&gt;&lt;SmartResize enabled=&quot;True&quot; minWidth=&quot;20&quot; minHeight=&quot;13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2303443" y="1318936"/>
            <a:ext cx="1035146" cy="241092"/>
            <a:chOff x="928688" y="1261242"/>
            <a:chExt cx="1035146" cy="241092"/>
          </a:xfrm>
        </p:grpSpPr>
        <p:sp>
          <p:nvSpPr>
            <p:cNvPr id="131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2163201" y="1318936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sp>
        <p:nvSpPr>
          <p:cNvPr id="135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6"/>
            </p:custDataLst>
          </p:nvPr>
        </p:nvSpPr>
        <p:spPr>
          <a:xfrm>
            <a:off x="5557231" y="1318936"/>
            <a:ext cx="807450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발주번호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26550" y="645012"/>
            <a:ext cx="3448922" cy="576174"/>
          </a:xfrm>
          <a:prstGeom prst="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/>
              <a:t>상태</a:t>
            </a:r>
            <a:r>
              <a:rPr lang="en-US" altLang="ko-KR" sz="600"/>
              <a:t>, </a:t>
            </a:r>
            <a:r>
              <a:rPr lang="ko-KR" altLang="en-US" sz="600"/>
              <a:t>발주번호</a:t>
            </a:r>
            <a:r>
              <a:rPr lang="en-US" altLang="ko-KR" sz="600"/>
              <a:t>, </a:t>
            </a:r>
            <a:r>
              <a:rPr lang="ko-KR" altLang="en-US" sz="600"/>
              <a:t>발주순번</a:t>
            </a:r>
            <a:r>
              <a:rPr lang="en-US" altLang="ko-KR" sz="600"/>
              <a:t>, </a:t>
            </a:r>
            <a:r>
              <a:rPr lang="ko-KR" altLang="en-US" sz="600"/>
              <a:t>구매구분</a:t>
            </a:r>
            <a:r>
              <a:rPr lang="en-US" altLang="ko-KR" sz="600"/>
              <a:t>, </a:t>
            </a:r>
            <a:r>
              <a:rPr lang="ko-KR" altLang="en-US" sz="600"/>
              <a:t>품목코드</a:t>
            </a:r>
            <a:r>
              <a:rPr lang="en-US" altLang="ko-KR" sz="600"/>
              <a:t>,</a:t>
            </a:r>
            <a:r>
              <a:rPr lang="ko-KR" altLang="en-US" sz="600"/>
              <a:t>품목명</a:t>
            </a:r>
            <a:r>
              <a:rPr lang="en-US" altLang="ko-KR" sz="600"/>
              <a:t>_02, </a:t>
            </a:r>
            <a:r>
              <a:rPr lang="ko-KR" altLang="en-US" sz="600"/>
              <a:t>발주일</a:t>
            </a:r>
            <a:r>
              <a:rPr lang="en-US" altLang="ko-KR" sz="600"/>
              <a:t>,</a:t>
            </a:r>
            <a:r>
              <a:rPr lang="ko-KR" altLang="en-US" sz="600"/>
              <a:t>입고예정일</a:t>
            </a:r>
            <a:r>
              <a:rPr lang="en-US" altLang="ko-KR" sz="600"/>
              <a:t>, </a:t>
            </a:r>
            <a:r>
              <a:rPr lang="ko-KR" altLang="en-US" sz="600"/>
              <a:t>발주</a:t>
            </a:r>
            <a:r>
              <a:rPr lang="en-US" altLang="ko-KR" sz="600"/>
              <a:t>, </a:t>
            </a:r>
            <a:r>
              <a:rPr lang="ko-KR" altLang="en-US" sz="600"/>
              <a:t>중량</a:t>
            </a:r>
            <a:r>
              <a:rPr lang="en-US" altLang="ko-KR" sz="600"/>
              <a:t>(Ton), </a:t>
            </a:r>
            <a:r>
              <a:rPr lang="ko-KR" altLang="en-US" sz="600"/>
              <a:t>발주</a:t>
            </a:r>
            <a:r>
              <a:rPr lang="en-US" altLang="ko-KR" sz="600"/>
              <a:t>, </a:t>
            </a:r>
            <a:r>
              <a:rPr lang="ko-KR" altLang="en-US" sz="600"/>
              <a:t>수량</a:t>
            </a:r>
            <a:r>
              <a:rPr lang="en-US" altLang="ko-KR" sz="600"/>
              <a:t>(</a:t>
            </a:r>
            <a:r>
              <a:rPr lang="ko-KR" altLang="en-US" sz="600"/>
              <a:t>본</a:t>
            </a:r>
            <a:r>
              <a:rPr lang="en-US" altLang="ko-KR" sz="600"/>
              <a:t>), </a:t>
            </a:r>
            <a:r>
              <a:rPr lang="ko-KR" altLang="en-US" sz="600"/>
              <a:t>환율</a:t>
            </a:r>
            <a:r>
              <a:rPr lang="en-US" altLang="ko-KR" sz="600"/>
              <a:t>, </a:t>
            </a:r>
            <a:r>
              <a:rPr lang="ko-KR" altLang="en-US" sz="600"/>
              <a:t>기준통화</a:t>
            </a:r>
            <a:r>
              <a:rPr lang="en-US" altLang="ko-KR" sz="600"/>
              <a:t>, </a:t>
            </a:r>
            <a:r>
              <a:rPr lang="ko-KR" altLang="en-US" sz="600"/>
              <a:t>단가</a:t>
            </a:r>
            <a:r>
              <a:rPr lang="en-US" altLang="ko-KR" sz="600"/>
              <a:t>, </a:t>
            </a:r>
            <a:r>
              <a:rPr lang="ko-KR" altLang="en-US" sz="600"/>
              <a:t>기준통화</a:t>
            </a:r>
            <a:r>
              <a:rPr lang="en-US" altLang="ko-KR" sz="600"/>
              <a:t>, </a:t>
            </a:r>
            <a:r>
              <a:rPr lang="ko-KR" altLang="en-US" sz="600"/>
              <a:t>금액</a:t>
            </a:r>
            <a:r>
              <a:rPr lang="en-US" altLang="ko-KR" sz="600"/>
              <a:t>, </a:t>
            </a:r>
            <a:r>
              <a:rPr lang="ko-KR" altLang="en-US" sz="600"/>
              <a:t>원화기준</a:t>
            </a:r>
            <a:r>
              <a:rPr lang="en-US" altLang="ko-KR" sz="600"/>
              <a:t>,</a:t>
            </a:r>
            <a:r>
              <a:rPr lang="ko-KR" altLang="en-US" sz="600"/>
              <a:t>단가</a:t>
            </a:r>
            <a:r>
              <a:rPr lang="en-US" altLang="ko-KR" sz="600"/>
              <a:t>, </a:t>
            </a:r>
            <a:r>
              <a:rPr lang="ko-KR" altLang="en-US" sz="600"/>
              <a:t>원화기준</a:t>
            </a:r>
            <a:r>
              <a:rPr lang="en-US" altLang="ko-KR" sz="600"/>
              <a:t>, </a:t>
            </a:r>
            <a:r>
              <a:rPr lang="ko-KR" altLang="en-US" sz="600"/>
              <a:t>금액</a:t>
            </a:r>
            <a:r>
              <a:rPr lang="en-US" altLang="ko-KR" sz="600"/>
              <a:t>, </a:t>
            </a:r>
            <a:r>
              <a:rPr lang="ko-KR" altLang="en-US" sz="600"/>
              <a:t>거래처</a:t>
            </a:r>
            <a:r>
              <a:rPr lang="en-US" altLang="ko-KR" sz="600"/>
              <a:t>, </a:t>
            </a:r>
            <a:r>
              <a:rPr lang="ko-KR" altLang="en-US" sz="600"/>
              <a:t>입고된</a:t>
            </a:r>
            <a:r>
              <a:rPr lang="en-US" altLang="ko-KR" sz="600"/>
              <a:t>, </a:t>
            </a:r>
            <a:r>
              <a:rPr lang="ko-KR" altLang="en-US" sz="600"/>
              <a:t>중량</a:t>
            </a:r>
            <a:r>
              <a:rPr lang="en-US" altLang="ko-KR" sz="600"/>
              <a:t>(Ton), </a:t>
            </a:r>
            <a:r>
              <a:rPr lang="ko-KR" altLang="en-US" sz="600"/>
              <a:t>입고된수량</a:t>
            </a:r>
            <a:r>
              <a:rPr lang="en-US" altLang="ko-KR" sz="600"/>
              <a:t>(</a:t>
            </a:r>
            <a:r>
              <a:rPr lang="ko-KR" altLang="en-US" sz="600"/>
              <a:t>본</a:t>
            </a:r>
            <a:r>
              <a:rPr lang="en-US" altLang="ko-KR" sz="600"/>
              <a:t>), </a:t>
            </a:r>
            <a:r>
              <a:rPr lang="ko-KR" altLang="en-US" sz="600"/>
              <a:t>입고일</a:t>
            </a:r>
            <a:r>
              <a:rPr lang="en-US" altLang="ko-KR" sz="600"/>
              <a:t>,</a:t>
            </a:r>
            <a:r>
              <a:rPr lang="ko-KR" altLang="en-US" sz="600"/>
              <a:t>입고</a:t>
            </a:r>
            <a:r>
              <a:rPr lang="en-US" altLang="ko-KR" sz="600"/>
              <a:t>,</a:t>
            </a:r>
            <a:r>
              <a:rPr lang="ko-KR" altLang="en-US" sz="600"/>
              <a:t>중량</a:t>
            </a:r>
            <a:r>
              <a:rPr lang="en-US" altLang="ko-KR" sz="600"/>
              <a:t>(Ton),</a:t>
            </a:r>
            <a:r>
              <a:rPr lang="ko-KR" altLang="en-US" sz="600"/>
              <a:t>입고수량</a:t>
            </a:r>
            <a:r>
              <a:rPr lang="en-US" altLang="ko-KR" sz="600"/>
              <a:t>(</a:t>
            </a:r>
            <a:r>
              <a:rPr lang="ko-KR" altLang="en-US" sz="600"/>
              <a:t>본</a:t>
            </a:r>
            <a:r>
              <a:rPr lang="en-US" altLang="ko-KR" sz="600"/>
              <a:t>),</a:t>
            </a:r>
            <a:r>
              <a:rPr lang="ko-KR" altLang="en-US" sz="600"/>
              <a:t>환율</a:t>
            </a:r>
            <a:r>
              <a:rPr lang="en-US" altLang="ko-KR" sz="600"/>
              <a:t>(</a:t>
            </a:r>
            <a:r>
              <a:rPr lang="ko-KR" altLang="en-US" sz="600"/>
              <a:t>입고</a:t>
            </a:r>
            <a:r>
              <a:rPr lang="en-US" altLang="ko-KR" sz="600"/>
              <a:t>),</a:t>
            </a:r>
            <a:r>
              <a:rPr lang="ko-KR" altLang="en-US" sz="600"/>
              <a:t>기준통화</a:t>
            </a:r>
            <a:r>
              <a:rPr lang="en-US" altLang="ko-KR" sz="600"/>
              <a:t>,</a:t>
            </a:r>
            <a:r>
              <a:rPr lang="ko-KR" altLang="en-US" sz="600"/>
              <a:t>단가</a:t>
            </a:r>
            <a:r>
              <a:rPr lang="en-US" altLang="ko-KR" sz="600"/>
              <a:t>(</a:t>
            </a:r>
            <a:r>
              <a:rPr lang="ko-KR" altLang="en-US" sz="600"/>
              <a:t>입고</a:t>
            </a:r>
            <a:r>
              <a:rPr lang="en-US" altLang="ko-KR" sz="600"/>
              <a:t>),</a:t>
            </a:r>
            <a:r>
              <a:rPr lang="ko-KR" altLang="en-US" sz="600"/>
              <a:t>기준통화</a:t>
            </a:r>
            <a:r>
              <a:rPr lang="en-US" altLang="ko-KR" sz="600"/>
              <a:t>,</a:t>
            </a:r>
            <a:r>
              <a:rPr lang="ko-KR" altLang="en-US" sz="600"/>
              <a:t>금액</a:t>
            </a:r>
            <a:r>
              <a:rPr lang="en-US" altLang="ko-KR" sz="600"/>
              <a:t>(</a:t>
            </a:r>
            <a:r>
              <a:rPr lang="ko-KR" altLang="en-US" sz="600"/>
              <a:t>입고</a:t>
            </a:r>
            <a:r>
              <a:rPr lang="en-US" altLang="ko-KR" sz="600"/>
              <a:t>),</a:t>
            </a:r>
            <a:r>
              <a:rPr lang="ko-KR" altLang="en-US" sz="600"/>
              <a:t>원화기준</a:t>
            </a:r>
            <a:r>
              <a:rPr lang="en-US" altLang="ko-KR" sz="600"/>
              <a:t>,</a:t>
            </a:r>
            <a:r>
              <a:rPr lang="ko-KR" altLang="en-US" sz="600"/>
              <a:t>단가</a:t>
            </a:r>
            <a:r>
              <a:rPr lang="en-US" altLang="ko-KR" sz="600"/>
              <a:t>(</a:t>
            </a:r>
            <a:r>
              <a:rPr lang="ko-KR" altLang="en-US" sz="600"/>
              <a:t>입고</a:t>
            </a:r>
            <a:r>
              <a:rPr lang="en-US" altLang="ko-KR" sz="600"/>
              <a:t>),</a:t>
            </a:r>
            <a:r>
              <a:rPr lang="ko-KR" altLang="en-US" sz="600"/>
              <a:t>원화기준금액</a:t>
            </a:r>
            <a:r>
              <a:rPr lang="en-US" altLang="ko-KR" sz="600"/>
              <a:t>(</a:t>
            </a:r>
            <a:r>
              <a:rPr lang="ko-KR" altLang="en-US" sz="600"/>
              <a:t>입고</a:t>
            </a:r>
            <a:r>
              <a:rPr lang="en-US" altLang="ko-KR" sz="600"/>
              <a:t>),</a:t>
            </a:r>
            <a:r>
              <a:rPr lang="ko-KR" altLang="en-US" sz="600"/>
              <a:t>내수구분</a:t>
            </a:r>
            <a:r>
              <a:rPr lang="en-US" altLang="ko-KR" sz="600"/>
              <a:t>,</a:t>
            </a:r>
            <a:r>
              <a:rPr lang="ko-KR" altLang="en-US" sz="600"/>
              <a:t>품목유형</a:t>
            </a:r>
            <a:r>
              <a:rPr lang="en-US" altLang="ko-KR" sz="600"/>
              <a:t>,</a:t>
            </a:r>
            <a:r>
              <a:rPr lang="ko-KR" altLang="en-US" sz="600"/>
              <a:t>형태코드</a:t>
            </a:r>
            <a:r>
              <a:rPr lang="en-US" altLang="ko-KR" sz="600"/>
              <a:t>,</a:t>
            </a:r>
            <a:r>
              <a:rPr lang="ko-KR" altLang="en-US" sz="600"/>
              <a:t>품명코드</a:t>
            </a:r>
            <a:r>
              <a:rPr lang="en-US" altLang="ko-KR" sz="600"/>
              <a:t>,</a:t>
            </a:r>
            <a:r>
              <a:rPr lang="ko-KR" altLang="en-US" sz="600"/>
              <a:t>품명</a:t>
            </a:r>
            <a:r>
              <a:rPr lang="en-US" altLang="ko-KR" sz="600"/>
              <a:t>,</a:t>
            </a:r>
            <a:r>
              <a:rPr lang="ko-KR" altLang="en-US" sz="600"/>
              <a:t>길이</a:t>
            </a:r>
            <a:r>
              <a:rPr lang="en-US" altLang="ko-KR" sz="600"/>
              <a:t>(</a:t>
            </a:r>
            <a:r>
              <a:rPr lang="ko-KR" altLang="en-US" sz="600"/>
              <a:t>스켈프</a:t>
            </a:r>
            <a:r>
              <a:rPr lang="en-US" altLang="ko-KR" sz="600"/>
              <a:t>),</a:t>
            </a:r>
            <a:r>
              <a:rPr lang="ko-KR" altLang="en-US" sz="600"/>
              <a:t>재질</a:t>
            </a:r>
            <a:r>
              <a:rPr lang="en-US" altLang="ko-KR" sz="600"/>
              <a:t>,MILL,</a:t>
            </a:r>
            <a:r>
              <a:rPr lang="ko-KR" altLang="en-US" sz="600"/>
              <a:t>호칭</a:t>
            </a:r>
            <a:r>
              <a:rPr lang="en-US" altLang="ko-KR" sz="600"/>
              <a:t>(A),</a:t>
            </a:r>
            <a:r>
              <a:rPr lang="ko-KR" altLang="en-US" sz="600"/>
              <a:t>단가유형</a:t>
            </a:r>
            <a:r>
              <a:rPr lang="en-US" altLang="ko-KR" sz="600"/>
              <a:t>,</a:t>
            </a:r>
            <a:r>
              <a:rPr lang="ko-KR" altLang="en-US" sz="600"/>
              <a:t>단위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74828" y="1653695"/>
            <a:ext cx="8566604" cy="191452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918866"/>
              </p:ext>
            </p:extLst>
          </p:nvPr>
        </p:nvGraphicFramePr>
        <p:xfrm>
          <a:off x="272476" y="4824584"/>
          <a:ext cx="83529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52">
                  <a:extLst>
                    <a:ext uri="{9D8B030D-6E8A-4147-A177-3AD203B41FA5}">
                      <a16:colId xmlns:a16="http://schemas.microsoft.com/office/drawing/2014/main" val="354645995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61330007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06056491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919029674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768439106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10335392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575291490"/>
                    </a:ext>
                  </a:extLst>
                </a:gridCol>
                <a:gridCol w="1152127">
                  <a:extLst>
                    <a:ext uri="{9D8B030D-6E8A-4147-A177-3AD203B41FA5}">
                      <a16:colId xmlns:a16="http://schemas.microsoft.com/office/drawing/2014/main" val="3184338130"/>
                    </a:ext>
                  </a:extLst>
                </a:gridCol>
              </a:tblGrid>
              <a:tr h="213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선택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실폭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중량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원화기준금액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Lot</a:t>
                      </a:r>
                      <a:r>
                        <a:rPr lang="en-US" altLang="ko-KR" sz="1000" baseline="0">
                          <a:solidFill>
                            <a:sysClr val="windowText" lastClr="000000"/>
                          </a:solidFill>
                        </a:rPr>
                        <a:t> No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마지막 인쇄일자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마지막 인쇄자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457861"/>
                  </a:ext>
                </a:extLst>
              </a:tr>
              <a:tr h="2137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G-230201-001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192403"/>
                  </a:ext>
                </a:extLst>
              </a:tr>
              <a:tr h="2137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G-230201-002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73631"/>
                  </a:ext>
                </a:extLst>
              </a:tr>
              <a:tr h="182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G-230201-003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930430"/>
                  </a:ext>
                </a:extLst>
              </a:tr>
              <a:tr h="182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G-230201-004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227416"/>
                  </a:ext>
                </a:extLst>
              </a:tr>
              <a:tr h="182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G-230201-005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581504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255681" y="3869048"/>
            <a:ext cx="8585751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  <a:ea typeface="+mn-ea"/>
              </a:rPr>
              <a:t>Lot </a:t>
            </a:r>
            <a:r>
              <a:rPr lang="ko-KR" altLang="en-US" sz="1000">
                <a:latin typeface="+mn-ea"/>
                <a:ea typeface="+mn-ea"/>
              </a:rPr>
              <a:t>발행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69359" y="2420888"/>
            <a:ext cx="8572073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Cutout"/>
          <p:cNvGrpSpPr/>
          <p:nvPr/>
        </p:nvGrpSpPr>
        <p:grpSpPr>
          <a:xfrm>
            <a:off x="8727558" y="1686130"/>
            <a:ext cx="258417" cy="1814878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96" name="Fill"/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Border"/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5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48544" y="995324"/>
            <a:ext cx="709366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완료 처리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22" name="Tooltip" descr="&lt;SmartSettings&gt;&lt;SmartResize enabled=&quot;True&quot; minWidth=&quot;6&quot; minHeight=&quot;2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409514" y="3502454"/>
            <a:ext cx="3582158" cy="421592"/>
            <a:chOff x="4144175" y="1149496"/>
            <a:chExt cx="3582158" cy="421592"/>
          </a:xfrm>
          <a:solidFill>
            <a:srgbClr val="FFFFFF"/>
          </a:solidFill>
        </p:grpSpPr>
        <p:sp>
          <p:nvSpPr>
            <p:cNvPr id="123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22"/>
              </p:custDataLst>
            </p:nvPr>
          </p:nvSpPr>
          <p:spPr>
            <a:xfrm>
              <a:off x="4153880" y="1216186"/>
              <a:ext cx="3572453" cy="354902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완료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발행 가능한 입고 수량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본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이면서 인쇄 정보가 존재하는 건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발행중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Lot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를 인쇄하지 않은 건이 존재할 경우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4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36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938840" y="5157905"/>
            <a:ext cx="106062" cy="106727"/>
            <a:chOff x="554563" y="2632644"/>
            <a:chExt cx="109867" cy="110556"/>
          </a:xfrm>
        </p:grpSpPr>
        <p:sp>
          <p:nvSpPr>
            <p:cNvPr id="146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7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938840" y="5410505"/>
            <a:ext cx="106062" cy="106727"/>
            <a:chOff x="554563" y="2632644"/>
            <a:chExt cx="109867" cy="110556"/>
          </a:xfrm>
        </p:grpSpPr>
        <p:sp>
          <p:nvSpPr>
            <p:cNvPr id="149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0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938840" y="5652817"/>
            <a:ext cx="106062" cy="106727"/>
            <a:chOff x="554563" y="2632644"/>
            <a:chExt cx="109867" cy="110556"/>
          </a:xfrm>
        </p:grpSpPr>
        <p:sp>
          <p:nvSpPr>
            <p:cNvPr id="152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938840" y="5877272"/>
            <a:ext cx="106062" cy="106727"/>
            <a:chOff x="554563" y="2632644"/>
            <a:chExt cx="109867" cy="110556"/>
          </a:xfrm>
        </p:grpSpPr>
        <p:sp>
          <p:nvSpPr>
            <p:cNvPr id="155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938840" y="6130585"/>
            <a:ext cx="106062" cy="106727"/>
            <a:chOff x="554563" y="2632644"/>
            <a:chExt cx="109867" cy="110556"/>
          </a:xfrm>
        </p:grpSpPr>
        <p:sp>
          <p:nvSpPr>
            <p:cNvPr id="158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0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485938" y="4177450"/>
            <a:ext cx="829424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Lot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전체 인쇄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61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350034" y="4177450"/>
            <a:ext cx="852099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선택 건 인쇄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6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6453721" y="1338569"/>
            <a:ext cx="888430" cy="212366"/>
            <a:chOff x="554563" y="2592239"/>
            <a:chExt cx="888430" cy="212366"/>
          </a:xfrm>
        </p:grpSpPr>
        <p:sp>
          <p:nvSpPr>
            <p:cNvPr id="163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4" name="Label"/>
            <p:cNvSpPr txBox="1"/>
            <p:nvPr/>
          </p:nvSpPr>
          <p:spPr>
            <a:xfrm>
              <a:off x="686119" y="2592239"/>
              <a:ext cx="756874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완료건 포함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5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6" name="Tooltip" descr="&lt;SmartSettings&gt;&lt;SmartResize enabled=&quot;True&quot; minWidth=&quot;6&quot; minHeight=&quot;20&quot; /&gt;&lt;/SmartSettings&gt;"/>
          <p:cNvGrpSpPr/>
          <p:nvPr>
            <p:custDataLst>
              <p:tags r:id="rId14"/>
            </p:custDataLst>
          </p:nvPr>
        </p:nvGrpSpPr>
        <p:grpSpPr>
          <a:xfrm>
            <a:off x="1349311" y="759417"/>
            <a:ext cx="3913893" cy="273716"/>
            <a:chOff x="50211" y="1673165"/>
            <a:chExt cx="3913893" cy="273716"/>
          </a:xfrm>
        </p:grpSpPr>
        <p:sp>
          <p:nvSpPr>
            <p:cNvPr id="167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19"/>
              </p:custDataLst>
            </p:nvPr>
          </p:nvSpPr>
          <p:spPr>
            <a:xfrm>
              <a:off x="50211" y="1673165"/>
              <a:ext cx="3913893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를 입력하지 않았거나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인쇄하지 않은 건이 존재하나 상태를 완료로 변경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8" name="Arrow" descr="&lt;SmartSettings&gt;&lt;SmartResize anchorLeft=&quot;None&quot; anchorTop=&quot;None&quot; anchorRight=&quot;None&quot; anchorBottom=&quot;Absolute&quot; /&gt;&lt;/SmartSettings&gt;"/>
            <p:cNvSpPr/>
            <p:nvPr>
              <p:custDataLst>
                <p:tags r:id="rId20"/>
              </p:custDataLst>
            </p:nvPr>
          </p:nvSpPr>
          <p:spPr>
            <a:xfrm rot="10800000">
              <a:off x="125509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9" name="Gap" descr="&lt;SmartSettings&gt;&lt;SmartResize anchorLeft=&quot;None&quot; anchorTop=&quot;None&quot; anchorRight=&quot;None&quot; anchorBottom=&quot;Absolute&quot; /&gt;&lt;/SmartSettings&gt;"/>
            <p:cNvCxnSpPr/>
            <p:nvPr>
              <p:custDataLst>
                <p:tags r:id="rId21"/>
              </p:custDataLst>
            </p:nvPr>
          </p:nvCxnSpPr>
          <p:spPr>
            <a:xfrm>
              <a:off x="147680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0000000-0008-0000-5E00-00002C000000}"/>
              </a:ext>
            </a:extLst>
          </p:cNvPr>
          <p:cNvSpPr/>
          <p:nvPr/>
        </p:nvSpPr>
        <p:spPr>
          <a:xfrm>
            <a:off x="4420693" y="3794358"/>
            <a:ext cx="5262754" cy="54505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00" b="1">
                <a:solidFill>
                  <a:srgbClr val="FF0000"/>
                </a:solidFill>
                <a:latin typeface="+mn-ea"/>
              </a:rPr>
              <a:t>입고 시 </a:t>
            </a:r>
            <a:r>
              <a:rPr lang="en-US" altLang="ko-KR" sz="1000" b="1">
                <a:solidFill>
                  <a:srgbClr val="FF0000"/>
                </a:solidFill>
                <a:latin typeface="+mn-ea"/>
              </a:rPr>
              <a:t>Lot </a:t>
            </a:r>
            <a:r>
              <a:rPr lang="ko-KR" altLang="en-US" sz="1000" b="1">
                <a:solidFill>
                  <a:srgbClr val="FF0000"/>
                </a:solidFill>
                <a:latin typeface="+mn-ea"/>
              </a:rPr>
              <a:t>발행 규칙 정의 필요</a:t>
            </a:r>
            <a:endParaRPr lang="en-US" altLang="ko-KR" sz="1000" b="1" baseline="0">
              <a:solidFill>
                <a:srgbClr val="FF0000"/>
              </a:solidFill>
              <a:effectLst/>
              <a:latin typeface="+mn-ea"/>
              <a:ea typeface="+mn-ea"/>
              <a:cs typeface="+mn-cs"/>
            </a:endParaRPr>
          </a:p>
          <a:p>
            <a:pPr algn="l"/>
            <a:r>
              <a:rPr lang="en-US" altLang="ko-KR" sz="1000" b="1">
                <a:solidFill>
                  <a:srgbClr val="FF0000"/>
                </a:solidFill>
                <a:latin typeface="+mn-ea"/>
              </a:rPr>
              <a:t>Ex)</a:t>
            </a:r>
            <a:r>
              <a:rPr lang="ko-KR" altLang="en-US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 품목유형 </a:t>
            </a:r>
            <a:r>
              <a:rPr lang="en-US" altLang="ko-KR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+ “-” + </a:t>
            </a:r>
            <a:r>
              <a:rPr lang="ko-KR" altLang="en-US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연도</a:t>
            </a:r>
            <a:r>
              <a:rPr lang="en-US" altLang="ko-KR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(2</a:t>
            </a:r>
            <a:r>
              <a:rPr lang="ko-KR" altLang="en-US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자리</a:t>
            </a:r>
            <a:r>
              <a:rPr lang="en-US" altLang="ko-KR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)</a:t>
            </a:r>
            <a:r>
              <a:rPr lang="ko-KR" altLang="en-US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 </a:t>
            </a:r>
            <a:r>
              <a:rPr lang="en-US" altLang="ko-KR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+ K(11</a:t>
            </a:r>
            <a:r>
              <a:rPr lang="ko-KR" altLang="en-US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월</a:t>
            </a:r>
            <a:r>
              <a:rPr lang="en-US" altLang="ko-KR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) + </a:t>
            </a:r>
            <a:r>
              <a:rPr lang="ko-KR" altLang="en-US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일자</a:t>
            </a:r>
            <a:r>
              <a:rPr lang="en-US" altLang="ko-KR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(31) +”-” +</a:t>
            </a:r>
            <a:r>
              <a:rPr lang="ko-KR" altLang="en-US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연번</a:t>
            </a:r>
            <a:r>
              <a:rPr lang="en-US" altLang="ko-KR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(3</a:t>
            </a:r>
            <a:r>
              <a:rPr lang="ko-KR" altLang="en-US" sz="1000" b="1" baseline="0">
                <a:solidFill>
                  <a:srgbClr val="FF0000"/>
                </a:solidFill>
                <a:effectLst/>
                <a:latin typeface="+mn-ea"/>
                <a:ea typeface="+mn-ea"/>
                <a:cs typeface="+mn-cs"/>
              </a:rPr>
              <a:t>자리</a:t>
            </a:r>
            <a:r>
              <a:rPr lang="en-US" altLang="ko-KR" sz="1000" b="1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000" b="1">
                <a:solidFill>
                  <a:srgbClr val="FF0000"/>
                </a:solidFill>
                <a:latin typeface="+mn-ea"/>
              </a:rPr>
              <a:t>일자기준</a:t>
            </a:r>
            <a:r>
              <a:rPr lang="en-US" altLang="ko-KR" sz="1000" b="1">
                <a:solidFill>
                  <a:srgbClr val="FF0000"/>
                </a:solidFill>
                <a:latin typeface="+mn-ea"/>
              </a:rPr>
              <a:t>)</a:t>
            </a:r>
            <a:endParaRPr lang="en-US" altLang="ko-KR" sz="1000" b="1" baseline="0">
              <a:solidFill>
                <a:srgbClr val="FF0000"/>
              </a:solidFill>
              <a:effectLst/>
              <a:latin typeface="+mn-ea"/>
              <a:ea typeface="+mn-ea"/>
              <a:cs typeface="+mn-cs"/>
            </a:endParaRPr>
          </a:p>
        </p:txBody>
      </p:sp>
      <p:sp>
        <p:nvSpPr>
          <p:cNvPr id="93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3236805" y="4177450"/>
            <a:ext cx="852099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Lot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삭제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79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55681" y="4190047"/>
            <a:ext cx="1141394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저장 및 </a:t>
            </a: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Lot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발행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81" name="Labeled Field"/>
          <p:cNvGrpSpPr/>
          <p:nvPr/>
        </p:nvGrpSpPr>
        <p:grpSpPr>
          <a:xfrm>
            <a:off x="128464" y="4437112"/>
            <a:ext cx="2088233" cy="410369"/>
            <a:chOff x="792827" y="1955162"/>
            <a:chExt cx="1283372" cy="410369"/>
          </a:xfrm>
          <a:solidFill>
            <a:schemeClr val="bg1"/>
          </a:solidFill>
        </p:grpSpPr>
        <p:sp>
          <p:nvSpPr>
            <p:cNvPr id="82" name="Text Box"/>
            <p:cNvSpPr/>
            <p:nvPr/>
          </p:nvSpPr>
          <p:spPr>
            <a:xfrm>
              <a:off x="1652073" y="2032077"/>
              <a:ext cx="42412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Label"/>
            <p:cNvSpPr txBox="1"/>
            <p:nvPr/>
          </p:nvSpPr>
          <p:spPr>
            <a:xfrm>
              <a:off x="792827" y="1955162"/>
              <a:ext cx="850569" cy="410369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 중량 합계 차이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4" name="Labeled Field"/>
          <p:cNvGrpSpPr/>
          <p:nvPr/>
        </p:nvGrpSpPr>
        <p:grpSpPr>
          <a:xfrm>
            <a:off x="2288704" y="4437112"/>
            <a:ext cx="2356923" cy="410369"/>
            <a:chOff x="792827" y="1878218"/>
            <a:chExt cx="1181594" cy="564257"/>
          </a:xfrm>
          <a:solidFill>
            <a:schemeClr val="bg1"/>
          </a:solidFill>
        </p:grpSpPr>
        <p:sp>
          <p:nvSpPr>
            <p:cNvPr id="85" name="Text Box"/>
            <p:cNvSpPr/>
            <p:nvPr/>
          </p:nvSpPr>
          <p:spPr>
            <a:xfrm>
              <a:off x="1652073" y="2032077"/>
              <a:ext cx="322348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6" name="Label"/>
            <p:cNvSpPr txBox="1"/>
            <p:nvPr/>
          </p:nvSpPr>
          <p:spPr>
            <a:xfrm>
              <a:off x="792827" y="1878218"/>
              <a:ext cx="850569" cy="564257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원화기준 금액 합계 차이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7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6945675" y="4536541"/>
            <a:ext cx="7996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행추가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88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7809298" y="4536541"/>
            <a:ext cx="7996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행삭제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89" name="Tooltip" descr="&lt;SmartSettings&gt;&lt;SmartResize enabled=&quot;True&quot; minWidth=&quot;6&quot; minHeight=&quot;20&quot; /&gt;&lt;/SmartSettings&gt;"/>
          <p:cNvGrpSpPr/>
          <p:nvPr>
            <p:custDataLst>
              <p:tags r:id="rId15"/>
            </p:custDataLst>
          </p:nvPr>
        </p:nvGrpSpPr>
        <p:grpSpPr>
          <a:xfrm>
            <a:off x="2970545" y="6141116"/>
            <a:ext cx="1928612" cy="569468"/>
            <a:chOff x="2839921" y="1149496"/>
            <a:chExt cx="1928612" cy="616277"/>
          </a:xfrm>
          <a:solidFill>
            <a:srgbClr val="FFFFCC"/>
          </a:solidFill>
        </p:grpSpPr>
        <p:sp>
          <p:nvSpPr>
            <p:cNvPr id="90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6"/>
              </p:custDataLst>
            </p:nvPr>
          </p:nvSpPr>
          <p:spPr>
            <a:xfrm>
              <a:off x="2839921" y="1221669"/>
              <a:ext cx="1928612" cy="544104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기준통화금액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중량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기준통화단가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원화기준금액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환율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기준통화금액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altLang="ko-KR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** </a:t>
              </a:r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소수점 </a:t>
              </a:r>
              <a:r>
                <a:rPr lang="en-US" altLang="ko-KR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9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자리까지 표현</a:t>
              </a:r>
              <a:endParaRPr lang="en-US" sz="9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1" name="Arrow" descr="&lt;SmartSettings&gt;&lt;SmartResize anchorLeft=&quot;None&quot; anchorTop=&quot;Absolute&quot; anchorRight=&quot;None&quot; anchorBottom=&quot;Non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4144175" y="1149496"/>
              <a:ext cx="77360" cy="72172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94" name="Gap" descr="&lt;SmartSettings&gt;&lt;SmartResize anchorLeft=&quot;None&quot; anchorTop=&quot;Absolute&quot; anchorRight=&quot;None&quot; anchorBottom=&quot;None&quot; /&gt;&lt;/SmartSettings&gt;"/>
            <p:cNvCxnSpPr/>
            <p:nvPr>
              <p:custDataLst>
                <p:tags r:id="rId18"/>
              </p:custDataLst>
            </p:nvPr>
          </p:nvCxnSpPr>
          <p:spPr>
            <a:xfrm rot="10800000">
              <a:off x="4150471" y="1221668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25791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096458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바코드 인쇄양식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2936776" y="620688"/>
            <a:ext cx="338437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라벨 사용 현황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008152"/>
            <a:ext cx="2304256" cy="29523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60" y="1008153"/>
            <a:ext cx="2232248" cy="29523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50621" y="1431179"/>
            <a:ext cx="2979752" cy="20788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865" y="980728"/>
            <a:ext cx="1851670" cy="29797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3" y="4365105"/>
            <a:ext cx="2762040" cy="18002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548693" y="911812"/>
            <a:ext cx="1836204" cy="418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수출용</a:t>
            </a:r>
            <a:r>
              <a:rPr lang="en-US" altLang="ko-KR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936776" y="938472"/>
            <a:ext cx="1836204" cy="418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내수용</a:t>
            </a:r>
            <a:r>
              <a:rPr lang="en-US" altLang="ko-KR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722395" y="911812"/>
            <a:ext cx="1836204" cy="418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스켈프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7473280" y="1844824"/>
            <a:ext cx="576064" cy="38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925865" y="2765906"/>
            <a:ext cx="1836204" cy="59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6</a:t>
            </a:r>
            <a:r>
              <a:rPr lang="ko-KR" altLang="en-US">
                <a:solidFill>
                  <a:schemeClr val="tx1"/>
                </a:solidFill>
              </a:rPr>
              <a:t>개 모두 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동일코드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56556" y="5661248"/>
            <a:ext cx="183620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코일 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902" y="4221088"/>
            <a:ext cx="4737189" cy="2359863"/>
          </a:xfrm>
          <a:prstGeom prst="rect">
            <a:avLst/>
          </a:prstGeom>
        </p:spPr>
      </p:pic>
      <p:sp>
        <p:nvSpPr>
          <p:cNvPr id="40" name="오른쪽 화살표 39"/>
          <p:cNvSpPr/>
          <p:nvPr/>
        </p:nvSpPr>
        <p:spPr>
          <a:xfrm>
            <a:off x="3152800" y="5073280"/>
            <a:ext cx="1080119" cy="38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1782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096458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바코드 인쇄양식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" name="직사각형 91"/>
          <p:cNvSpPr/>
          <p:nvPr/>
        </p:nvSpPr>
        <p:spPr>
          <a:xfrm>
            <a:off x="401433" y="836712"/>
            <a:ext cx="338437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코일</a:t>
            </a:r>
            <a:r>
              <a:rPr lang="en-US" altLang="ko-KR">
                <a:solidFill>
                  <a:schemeClr val="tx1"/>
                </a:solidFill>
              </a:rPr>
              <a:t>/</a:t>
            </a:r>
            <a:r>
              <a:rPr lang="ko-KR" altLang="en-US">
                <a:solidFill>
                  <a:schemeClr val="tx1"/>
                </a:solidFill>
              </a:rPr>
              <a:t>스캘프 바코드 용지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581453" y="1522884"/>
            <a:ext cx="3024336" cy="10081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81453" y="1268760"/>
            <a:ext cx="0" cy="432048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598045" y="1268760"/>
            <a:ext cx="0" cy="432048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3497775" y="1522884"/>
            <a:ext cx="360040" cy="0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3497775" y="2530996"/>
            <a:ext cx="360040" cy="0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81453" y="1412776"/>
            <a:ext cx="3024336" cy="0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785809" y="1522884"/>
            <a:ext cx="7381" cy="1008112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769583" y="134076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100mm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56855" y="1954932"/>
            <a:ext cx="576065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30mm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41032" y="902087"/>
            <a:ext cx="38884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파이프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국내</a:t>
            </a:r>
            <a:r>
              <a:rPr lang="en-US" altLang="ko-KR">
                <a:solidFill>
                  <a:schemeClr val="tx1"/>
                </a:solidFill>
              </a:rPr>
              <a:t>/</a:t>
            </a:r>
            <a:r>
              <a:rPr lang="ko-KR" altLang="en-US">
                <a:solidFill>
                  <a:schemeClr val="tx1"/>
                </a:solidFill>
              </a:rPr>
              <a:t>수출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r>
              <a:rPr lang="ko-KR" altLang="en-US">
                <a:solidFill>
                  <a:schemeClr val="tx1"/>
                </a:solidFill>
              </a:rPr>
              <a:t> 바코드 용지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601072" y="1527468"/>
            <a:ext cx="3024336" cy="10081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5601072" y="1273344"/>
            <a:ext cx="0" cy="432048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8617664" y="1273344"/>
            <a:ext cx="0" cy="432048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8517394" y="1527468"/>
            <a:ext cx="360040" cy="0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8517394" y="2535580"/>
            <a:ext cx="360040" cy="0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601072" y="1417360"/>
            <a:ext cx="3024336" cy="0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8805428" y="1527468"/>
            <a:ext cx="7381" cy="1008112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6789202" y="1345352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100mm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676474" y="1959516"/>
            <a:ext cx="669014" cy="139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108mm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808984" y="5491301"/>
            <a:ext cx="190821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국내용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43320" y="5491301"/>
            <a:ext cx="190821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수출용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86" y="3004133"/>
            <a:ext cx="2584704" cy="24871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50" y="2933333"/>
            <a:ext cx="4584192" cy="25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92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96221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기준정보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표준품목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채번규칙 및 코드 정보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표준품목에 대하여 등록 관리한다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표준품목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4488" y="1052736"/>
            <a:ext cx="7416824" cy="1008112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>
                <a:solidFill>
                  <a:schemeClr val="tx1"/>
                </a:solidFill>
              </a:rPr>
              <a:t>품목코드 </a:t>
            </a:r>
            <a:r>
              <a:rPr lang="en-US" altLang="ko-KR" sz="1000">
                <a:solidFill>
                  <a:schemeClr val="tx1"/>
                </a:solidFill>
              </a:rPr>
              <a:t>: </a:t>
            </a:r>
            <a:r>
              <a:rPr lang="ko-KR" altLang="en-US" sz="1000">
                <a:solidFill>
                  <a:schemeClr val="tx1"/>
                </a:solidFill>
              </a:rPr>
              <a:t>품목유형 </a:t>
            </a:r>
            <a:r>
              <a:rPr lang="en-US" altLang="ko-KR" sz="1000">
                <a:solidFill>
                  <a:schemeClr val="tx1"/>
                </a:solidFill>
              </a:rPr>
              <a:t>+ </a:t>
            </a:r>
            <a:r>
              <a:rPr lang="ko-KR" altLang="en-US" sz="1000">
                <a:solidFill>
                  <a:schemeClr val="tx1"/>
                </a:solidFill>
              </a:rPr>
              <a:t>순번</a:t>
            </a:r>
            <a:r>
              <a:rPr lang="en-US" altLang="ko-KR" sz="1000">
                <a:solidFill>
                  <a:schemeClr val="tx1"/>
                </a:solidFill>
              </a:rPr>
              <a:t>(6</a:t>
            </a:r>
            <a:r>
              <a:rPr lang="ko-KR" altLang="en-US" sz="1000">
                <a:solidFill>
                  <a:schemeClr val="tx1"/>
                </a:solidFill>
              </a:rPr>
              <a:t>자리</a:t>
            </a:r>
            <a:r>
              <a:rPr lang="en-US" altLang="ko-KR" sz="1000">
                <a:solidFill>
                  <a:schemeClr val="tx1"/>
                </a:solidFill>
              </a:rPr>
              <a:t>) </a:t>
            </a:r>
            <a:r>
              <a:rPr lang="en-US" altLang="ko-KR" sz="100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000">
                <a:solidFill>
                  <a:schemeClr val="tx1"/>
                </a:solidFill>
                <a:sym typeface="Wingdings" panose="05000000000000000000" pitchFamily="2" charset="2"/>
              </a:rPr>
              <a:t>유형별 순차번호</a:t>
            </a:r>
            <a:endParaRPr lang="en-US" altLang="ko-KR" sz="100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00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품목명</a:t>
            </a:r>
            <a:r>
              <a:rPr lang="en-US" altLang="ko-KR" sz="1000">
                <a:solidFill>
                  <a:schemeClr val="tx1"/>
                </a:solidFill>
              </a:rPr>
              <a:t>_01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r>
              <a:rPr lang="en-US" altLang="ko-KR" sz="1000">
                <a:solidFill>
                  <a:schemeClr val="tx1"/>
                </a:solidFill>
              </a:rPr>
              <a:t>: </a:t>
            </a:r>
            <a:r>
              <a:rPr lang="ko-KR" altLang="en-US" sz="1000">
                <a:solidFill>
                  <a:schemeClr val="tx1"/>
                </a:solidFill>
              </a:rPr>
              <a:t>형태코드 </a:t>
            </a:r>
            <a:r>
              <a:rPr lang="en-US" altLang="ko-KR" sz="1000">
                <a:solidFill>
                  <a:schemeClr val="tx1"/>
                </a:solidFill>
              </a:rPr>
              <a:t>+ </a:t>
            </a:r>
            <a:r>
              <a:rPr lang="ko-KR" altLang="en-US" sz="1000">
                <a:solidFill>
                  <a:schemeClr val="tx1"/>
                </a:solidFill>
              </a:rPr>
              <a:t>품명</a:t>
            </a:r>
            <a:r>
              <a:rPr lang="en-US" altLang="ko-KR" sz="1000">
                <a:solidFill>
                  <a:schemeClr val="tx1"/>
                </a:solidFill>
              </a:rPr>
              <a:t>(</a:t>
            </a:r>
            <a:r>
              <a:rPr lang="ko-KR" altLang="en-US" sz="1000">
                <a:solidFill>
                  <a:schemeClr val="tx1"/>
                </a:solidFill>
              </a:rPr>
              <a:t>중분류</a:t>
            </a:r>
            <a:r>
              <a:rPr lang="en-US" altLang="ko-KR" sz="1000">
                <a:solidFill>
                  <a:schemeClr val="tx1"/>
                </a:solidFill>
              </a:rPr>
              <a:t>) + </a:t>
            </a:r>
            <a:r>
              <a:rPr lang="ko-KR" altLang="en-US" sz="1000">
                <a:solidFill>
                  <a:schemeClr val="tx1"/>
                </a:solidFill>
              </a:rPr>
              <a:t>검사기준</a:t>
            </a:r>
            <a:r>
              <a:rPr lang="en-US" altLang="ko-KR" sz="1000">
                <a:solidFill>
                  <a:schemeClr val="tx1"/>
                </a:solidFill>
              </a:rPr>
              <a:t> + </a:t>
            </a:r>
            <a:r>
              <a:rPr lang="ko-KR" altLang="en-US" sz="1000">
                <a:solidFill>
                  <a:schemeClr val="tx1"/>
                </a:solidFill>
              </a:rPr>
              <a:t>호칭</a:t>
            </a:r>
            <a:r>
              <a:rPr lang="en-US" altLang="ko-KR" sz="1000">
                <a:solidFill>
                  <a:schemeClr val="tx1"/>
                </a:solidFill>
              </a:rPr>
              <a:t>(A) + </a:t>
            </a:r>
            <a:r>
              <a:rPr lang="ko-KR" altLang="en-US" sz="1000">
                <a:solidFill>
                  <a:schemeClr val="tx1"/>
                </a:solidFill>
              </a:rPr>
              <a:t>외경 </a:t>
            </a:r>
            <a:r>
              <a:rPr lang="en-US" altLang="ko-KR" sz="1000">
                <a:solidFill>
                  <a:schemeClr val="tx1"/>
                </a:solidFill>
              </a:rPr>
              <a:t>+ </a:t>
            </a:r>
            <a:r>
              <a:rPr lang="ko-KR" altLang="en-US" sz="1000">
                <a:solidFill>
                  <a:schemeClr val="tx1"/>
                </a:solidFill>
              </a:rPr>
              <a:t>외경</a:t>
            </a:r>
            <a:r>
              <a:rPr lang="en-US" altLang="ko-KR" sz="1000">
                <a:solidFill>
                  <a:schemeClr val="tx1"/>
                </a:solidFill>
              </a:rPr>
              <a:t>(</a:t>
            </a:r>
            <a:r>
              <a:rPr lang="ko-KR" altLang="en-US" sz="1000">
                <a:solidFill>
                  <a:schemeClr val="tx1"/>
                </a:solidFill>
              </a:rPr>
              <a:t>각관</a:t>
            </a:r>
            <a:r>
              <a:rPr lang="en-US" altLang="ko-KR" sz="1000">
                <a:solidFill>
                  <a:schemeClr val="tx1"/>
                </a:solidFill>
              </a:rPr>
              <a:t>) + </a:t>
            </a:r>
            <a:r>
              <a:rPr lang="ko-KR" altLang="en-US" sz="1000">
                <a:solidFill>
                  <a:schemeClr val="tx1"/>
                </a:solidFill>
              </a:rPr>
              <a:t>두께 </a:t>
            </a:r>
            <a:r>
              <a:rPr lang="en-US" altLang="ko-KR" sz="1000">
                <a:solidFill>
                  <a:schemeClr val="tx1"/>
                </a:solidFill>
              </a:rPr>
              <a:t>+ </a:t>
            </a:r>
            <a:r>
              <a:rPr lang="ko-KR" altLang="en-US" sz="1000">
                <a:solidFill>
                  <a:schemeClr val="tx1"/>
                </a:solidFill>
              </a:rPr>
              <a:t>길이</a:t>
            </a:r>
            <a:r>
              <a:rPr lang="en-US" altLang="ko-KR" sz="1000">
                <a:solidFill>
                  <a:schemeClr val="tx1"/>
                </a:solidFill>
              </a:rPr>
              <a:t>/</a:t>
            </a:r>
            <a:r>
              <a:rPr lang="ko-KR" altLang="en-US" sz="1000">
                <a:solidFill>
                  <a:schemeClr val="tx1"/>
                </a:solidFill>
              </a:rPr>
              <a:t>스켈프폭 </a:t>
            </a:r>
            <a:r>
              <a:rPr lang="en-US" altLang="ko-KR" sz="1000">
                <a:solidFill>
                  <a:schemeClr val="tx1"/>
                </a:solidFill>
              </a:rPr>
              <a:t>+ </a:t>
            </a:r>
            <a:r>
              <a:rPr lang="ko-KR" altLang="en-US" sz="1000">
                <a:solidFill>
                  <a:schemeClr val="tx1"/>
                </a:solidFill>
              </a:rPr>
              <a:t>재질 </a:t>
            </a:r>
            <a:r>
              <a:rPr lang="en-US" altLang="ko-KR" sz="1000">
                <a:solidFill>
                  <a:schemeClr val="tx1"/>
                </a:solidFill>
              </a:rPr>
              <a:t>+ MILL + </a:t>
            </a:r>
            <a:r>
              <a:rPr lang="ko-KR" altLang="en-US" sz="1000">
                <a:solidFill>
                  <a:schemeClr val="tx1"/>
                </a:solidFill>
              </a:rPr>
              <a:t>품목구분</a:t>
            </a:r>
            <a:r>
              <a:rPr lang="en-US" altLang="ko-KR" sz="1000">
                <a:solidFill>
                  <a:schemeClr val="tx1"/>
                </a:solidFill>
              </a:rPr>
              <a:t> + </a:t>
            </a:r>
            <a:r>
              <a:rPr lang="ko-KR" altLang="en-US" sz="1000">
                <a:solidFill>
                  <a:schemeClr val="tx1"/>
                </a:solidFill>
              </a:rPr>
              <a:t>관단처리방법 </a:t>
            </a:r>
            <a:r>
              <a:rPr lang="en-US" altLang="ko-KR" sz="100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000">
                <a:solidFill>
                  <a:schemeClr val="tx1"/>
                </a:solidFill>
                <a:sym typeface="Wingdings" panose="05000000000000000000" pitchFamily="2" charset="2"/>
              </a:rPr>
              <a:t>각 항목별 구분은 </a:t>
            </a:r>
            <a:r>
              <a:rPr lang="en-US" altLang="ko-KR" sz="1000">
                <a:solidFill>
                  <a:schemeClr val="tx1"/>
                </a:solidFill>
                <a:sym typeface="Wingdings" panose="05000000000000000000" pitchFamily="2" charset="2"/>
              </a:rPr>
              <a:t>‘_’</a:t>
            </a:r>
            <a:r>
              <a:rPr lang="ko-KR" altLang="en-US" sz="1000">
                <a:solidFill>
                  <a:schemeClr val="tx1"/>
                </a:solidFill>
                <a:sym typeface="Wingdings" panose="05000000000000000000" pitchFamily="2" charset="2"/>
              </a:rPr>
              <a:t>로 함</a:t>
            </a:r>
            <a:endParaRPr lang="en-US" altLang="ko-KR" sz="100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품목명</a:t>
            </a:r>
            <a:r>
              <a:rPr lang="en-US" altLang="ko-KR" sz="1000">
                <a:solidFill>
                  <a:schemeClr val="tx1"/>
                </a:solidFill>
              </a:rPr>
              <a:t>_02 : </a:t>
            </a:r>
            <a:r>
              <a:rPr lang="ko-KR" altLang="en-US" sz="1000">
                <a:solidFill>
                  <a:schemeClr val="tx1"/>
                </a:solidFill>
              </a:rPr>
              <a:t>형태코드</a:t>
            </a:r>
            <a:r>
              <a:rPr lang="en-US" altLang="ko-KR" sz="1000">
                <a:solidFill>
                  <a:schemeClr val="tx1"/>
                </a:solidFill>
              </a:rPr>
              <a:t> + </a:t>
            </a:r>
            <a:r>
              <a:rPr lang="ko-KR" altLang="en-US" sz="1000">
                <a:solidFill>
                  <a:schemeClr val="tx1"/>
                </a:solidFill>
              </a:rPr>
              <a:t>재질 </a:t>
            </a:r>
            <a:r>
              <a:rPr lang="en-US" altLang="ko-KR" sz="1000">
                <a:solidFill>
                  <a:schemeClr val="tx1"/>
                </a:solidFill>
              </a:rPr>
              <a:t>+ </a:t>
            </a:r>
            <a:r>
              <a:rPr lang="ko-KR" altLang="en-US" sz="1000">
                <a:solidFill>
                  <a:schemeClr val="tx1"/>
                </a:solidFill>
              </a:rPr>
              <a:t>실두께 </a:t>
            </a:r>
            <a:r>
              <a:rPr lang="en-US" altLang="ko-KR" sz="1000">
                <a:solidFill>
                  <a:schemeClr val="tx1"/>
                </a:solidFill>
              </a:rPr>
              <a:t>+ </a:t>
            </a:r>
            <a:r>
              <a:rPr lang="ko-KR" altLang="en-US" sz="1000">
                <a:solidFill>
                  <a:schemeClr val="tx1"/>
                </a:solidFill>
              </a:rPr>
              <a:t>폭 </a:t>
            </a:r>
            <a:r>
              <a:rPr lang="en-US" altLang="ko-KR" sz="1000">
                <a:solidFill>
                  <a:schemeClr val="tx1"/>
                </a:solidFill>
              </a:rPr>
              <a:t>+ MILL+</a:t>
            </a:r>
            <a:r>
              <a:rPr lang="ko-KR" altLang="en-US" sz="1000">
                <a:solidFill>
                  <a:schemeClr val="tx1"/>
                </a:solidFill>
              </a:rPr>
              <a:t>품명</a:t>
            </a:r>
            <a:r>
              <a:rPr lang="en-US" altLang="ko-KR" sz="1000">
                <a:solidFill>
                  <a:schemeClr val="tx1"/>
                </a:solidFill>
              </a:rPr>
              <a:t>(</a:t>
            </a:r>
            <a:r>
              <a:rPr lang="ko-KR" altLang="en-US" sz="1000">
                <a:solidFill>
                  <a:schemeClr val="tx1"/>
                </a:solidFill>
              </a:rPr>
              <a:t>중분류</a:t>
            </a:r>
            <a:r>
              <a:rPr lang="en-US" altLang="ko-KR" sz="1000">
                <a:solidFill>
                  <a:schemeClr val="tx1"/>
                </a:solidFill>
              </a:rPr>
              <a:t>) + </a:t>
            </a:r>
            <a:r>
              <a:rPr lang="ko-KR" altLang="en-US" sz="1000">
                <a:solidFill>
                  <a:schemeClr val="tx1"/>
                </a:solidFill>
              </a:rPr>
              <a:t>검사기준 </a:t>
            </a:r>
            <a:r>
              <a:rPr lang="en-US" altLang="ko-KR" sz="1000">
                <a:solidFill>
                  <a:schemeClr val="tx1"/>
                </a:solidFill>
              </a:rPr>
              <a:t>+ </a:t>
            </a:r>
            <a:r>
              <a:rPr lang="ko-KR" altLang="en-US" sz="1000">
                <a:solidFill>
                  <a:schemeClr val="tx1"/>
                </a:solidFill>
              </a:rPr>
              <a:t>호칭</a:t>
            </a:r>
            <a:r>
              <a:rPr lang="en-US" altLang="ko-KR" sz="1000">
                <a:solidFill>
                  <a:schemeClr val="tx1"/>
                </a:solidFill>
              </a:rPr>
              <a:t>(A) </a:t>
            </a:r>
            <a:r>
              <a:rPr lang="en-US" altLang="ko-KR" sz="100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000">
                <a:solidFill>
                  <a:schemeClr val="tx1"/>
                </a:solidFill>
                <a:sym typeface="Wingdings" panose="05000000000000000000" pitchFamily="2" charset="2"/>
              </a:rPr>
              <a:t>각 항목별 구분은 </a:t>
            </a:r>
            <a:r>
              <a:rPr lang="en-US" altLang="ko-KR" sz="1000">
                <a:solidFill>
                  <a:schemeClr val="tx1"/>
                </a:solidFill>
                <a:sym typeface="Wingdings" panose="05000000000000000000" pitchFamily="2" charset="2"/>
              </a:rPr>
              <a:t>‘_’</a:t>
            </a:r>
            <a:r>
              <a:rPr lang="ko-KR" altLang="en-US" sz="1000">
                <a:solidFill>
                  <a:schemeClr val="tx1"/>
                </a:solidFill>
                <a:sym typeface="Wingdings" panose="05000000000000000000" pitchFamily="2" charset="2"/>
              </a:rPr>
              <a:t>로 함</a:t>
            </a:r>
            <a:endParaRPr lang="en-US" altLang="ko-KR" sz="1000">
              <a:solidFill>
                <a:schemeClr val="tx1"/>
              </a:solidFill>
            </a:endParaRPr>
          </a:p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344488" y="2142780"/>
            <a:ext cx="863227" cy="1008112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>
                <a:solidFill>
                  <a:schemeClr val="tx1"/>
                </a:solidFill>
              </a:rPr>
              <a:t>내수구분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  S : </a:t>
            </a:r>
            <a:r>
              <a:rPr lang="ko-KR" altLang="en-US" sz="1000">
                <a:solidFill>
                  <a:schemeClr val="tx1"/>
                </a:solidFill>
              </a:rPr>
              <a:t>내수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  E : </a:t>
            </a:r>
            <a:r>
              <a:rPr lang="ko-KR" altLang="en-US" sz="1000">
                <a:solidFill>
                  <a:schemeClr val="tx1"/>
                </a:solidFill>
              </a:rPr>
              <a:t>수출</a:t>
            </a:r>
            <a:endParaRPr lang="en-US" altLang="ko-KR" sz="1000">
              <a:solidFill>
                <a:schemeClr val="tx1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301932" y="2142780"/>
            <a:ext cx="1634844" cy="1358228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>
                <a:solidFill>
                  <a:schemeClr val="tx1"/>
                </a:solidFill>
              </a:rPr>
              <a:t>품목유형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  </a:t>
            </a:r>
            <a:r>
              <a:rPr lang="en-US" altLang="ko-KR" sz="1000">
                <a:solidFill>
                  <a:schemeClr val="tx1"/>
                </a:solidFill>
                <a:latin typeface="+mn-ea"/>
              </a:rPr>
              <a:t>G : </a:t>
            </a:r>
            <a:r>
              <a:rPr lang="ko-KR" altLang="en-US" sz="1000">
                <a:solidFill>
                  <a:schemeClr val="tx1"/>
                </a:solidFill>
                <a:latin typeface="+mn-ea"/>
              </a:rPr>
              <a:t>상품 </a:t>
            </a:r>
            <a:r>
              <a:rPr lang="en-US" altLang="ko-KR" sz="100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chemeClr val="tx1"/>
                </a:solidFill>
                <a:latin typeface="+mn-ea"/>
              </a:rPr>
              <a:t>매입</a:t>
            </a:r>
            <a:r>
              <a:rPr lang="en-US" altLang="ko-KR" sz="100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1000">
                <a:solidFill>
                  <a:schemeClr val="tx1"/>
                </a:solidFill>
                <a:latin typeface="+mn-ea"/>
              </a:rPr>
              <a:t>  R : </a:t>
            </a:r>
            <a:r>
              <a:rPr lang="ko-KR" altLang="en-US" sz="1000">
                <a:solidFill>
                  <a:schemeClr val="tx1"/>
                </a:solidFill>
                <a:latin typeface="+mn-ea"/>
              </a:rPr>
              <a:t>원재료</a:t>
            </a:r>
            <a:endParaRPr lang="en-US" altLang="ko-KR" sz="1000">
              <a:solidFill>
                <a:schemeClr val="tx1"/>
              </a:solidFill>
              <a:latin typeface="+mn-ea"/>
            </a:endParaRPr>
          </a:p>
          <a:p>
            <a:r>
              <a:rPr lang="en-US" altLang="ko-KR" sz="1000">
                <a:solidFill>
                  <a:schemeClr val="tx1"/>
                </a:solidFill>
                <a:latin typeface="+mn-ea"/>
              </a:rPr>
              <a:t>  F : </a:t>
            </a:r>
            <a:r>
              <a:rPr lang="ko-KR" altLang="en-US" sz="1000">
                <a:solidFill>
                  <a:schemeClr val="tx1"/>
                </a:solidFill>
                <a:latin typeface="+mn-ea"/>
              </a:rPr>
              <a:t>제품 </a:t>
            </a:r>
            <a:r>
              <a:rPr lang="en-US" altLang="ko-KR" sz="100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chemeClr val="tx1"/>
                </a:solidFill>
                <a:latin typeface="+mn-ea"/>
              </a:rPr>
              <a:t>입고</a:t>
            </a:r>
            <a:r>
              <a:rPr lang="en-US" altLang="ko-KR" sz="100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1000">
                <a:solidFill>
                  <a:schemeClr val="tx1"/>
                </a:solidFill>
                <a:latin typeface="+mn-ea"/>
              </a:rPr>
              <a:t>  H : </a:t>
            </a:r>
            <a:r>
              <a:rPr lang="ko-KR" altLang="en-US" sz="1000">
                <a:solidFill>
                  <a:schemeClr val="tx1"/>
                </a:solidFill>
                <a:latin typeface="+mn-ea"/>
              </a:rPr>
              <a:t>반제품</a:t>
            </a:r>
            <a:endParaRPr lang="en-US" altLang="ko-KR" sz="1000">
              <a:solidFill>
                <a:schemeClr val="tx1"/>
              </a:solidFill>
              <a:latin typeface="+mn-ea"/>
            </a:endParaRPr>
          </a:p>
          <a:p>
            <a:r>
              <a:rPr lang="en-US" altLang="ko-KR" sz="1000">
                <a:solidFill>
                  <a:schemeClr val="tx1"/>
                </a:solidFill>
                <a:latin typeface="+mn-ea"/>
              </a:rPr>
              <a:t>  Y : </a:t>
            </a:r>
            <a:r>
              <a:rPr lang="ko-KR" altLang="en-US" sz="1000">
                <a:solidFill>
                  <a:schemeClr val="tx1"/>
                </a:solidFill>
                <a:latin typeface="+mn-ea"/>
              </a:rPr>
              <a:t>수탁</a:t>
            </a:r>
            <a:r>
              <a:rPr lang="en-US" altLang="ko-KR" sz="100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chemeClr val="tx1"/>
                </a:solidFill>
                <a:latin typeface="+mn-ea"/>
              </a:rPr>
              <a:t>임가공</a:t>
            </a:r>
            <a:r>
              <a:rPr lang="en-US" altLang="ko-KR" sz="100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1000">
                <a:solidFill>
                  <a:schemeClr val="tx1"/>
                </a:solidFill>
                <a:latin typeface="+mn-ea"/>
              </a:rPr>
              <a:t>  Z : </a:t>
            </a:r>
            <a:r>
              <a:rPr lang="ko-KR" altLang="en-US" sz="1000">
                <a:solidFill>
                  <a:schemeClr val="tx1"/>
                </a:solidFill>
                <a:latin typeface="+mn-ea"/>
              </a:rPr>
              <a:t>재작업</a:t>
            </a:r>
            <a:r>
              <a:rPr lang="en-US" altLang="ko-KR" sz="100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chemeClr val="tx1"/>
                </a:solidFill>
                <a:latin typeface="+mn-ea"/>
              </a:rPr>
              <a:t>백관</a:t>
            </a:r>
            <a:r>
              <a:rPr lang="en-US" altLang="ko-KR" sz="1000">
                <a:solidFill>
                  <a:schemeClr val="tx1"/>
                </a:solidFill>
                <a:latin typeface="+mn-ea"/>
              </a:rPr>
              <a:t>-&gt;</a:t>
            </a:r>
            <a:r>
              <a:rPr lang="ko-KR" altLang="en-US" sz="1000">
                <a:solidFill>
                  <a:schemeClr val="tx1"/>
                </a:solidFill>
                <a:latin typeface="+mn-ea"/>
              </a:rPr>
              <a:t>백관</a:t>
            </a:r>
            <a:r>
              <a:rPr lang="en-US" altLang="ko-KR" sz="100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100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1000">
                <a:solidFill>
                  <a:srgbClr val="FF0000"/>
                </a:solidFill>
                <a:latin typeface="+mn-ea"/>
              </a:rPr>
              <a:t>M : </a:t>
            </a:r>
            <a:r>
              <a:rPr lang="ko-KR" altLang="en-US" sz="1000">
                <a:solidFill>
                  <a:srgbClr val="FF0000"/>
                </a:solidFill>
                <a:latin typeface="+mn-ea"/>
              </a:rPr>
              <a:t>부자재</a:t>
            </a:r>
          </a:p>
        </p:txBody>
      </p:sp>
      <p:sp>
        <p:nvSpPr>
          <p:cNvPr id="197" name="직사각형 196"/>
          <p:cNvSpPr/>
          <p:nvPr/>
        </p:nvSpPr>
        <p:spPr>
          <a:xfrm>
            <a:off x="3042833" y="2142780"/>
            <a:ext cx="1634844" cy="12142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>
                <a:solidFill>
                  <a:schemeClr val="tx1"/>
                </a:solidFill>
                <a:latin typeface="+mn-ea"/>
              </a:rPr>
              <a:t>형태코드</a:t>
            </a:r>
            <a:endParaRPr lang="en-US" altLang="ko-KR" sz="1000">
              <a:solidFill>
                <a:schemeClr val="tx1"/>
              </a:solidFill>
              <a:latin typeface="+mn-ea"/>
            </a:endParaRPr>
          </a:p>
          <a:p>
            <a:r>
              <a:rPr lang="en-US" altLang="ko-KR" sz="1000">
                <a:solidFill>
                  <a:schemeClr val="tx1"/>
                </a:solidFill>
                <a:latin typeface="+mn-ea"/>
              </a:rPr>
              <a:t>  PIPE : </a:t>
            </a:r>
            <a:r>
              <a:rPr lang="ko-KR" altLang="en-US" sz="1000">
                <a:solidFill>
                  <a:schemeClr val="tx1"/>
                </a:solidFill>
                <a:latin typeface="+mn-ea"/>
              </a:rPr>
              <a:t>파이프 원형</a:t>
            </a:r>
            <a:r>
              <a:rPr lang="en-US" altLang="ko-KR" sz="1000">
                <a:solidFill>
                  <a:schemeClr val="tx1"/>
                </a:solidFill>
                <a:latin typeface="+mn-ea"/>
              </a:rPr>
              <a:t> </a:t>
            </a:r>
          </a:p>
          <a:p>
            <a:r>
              <a:rPr lang="en-US" altLang="ko-KR" sz="1000">
                <a:solidFill>
                  <a:schemeClr val="tx1"/>
                </a:solidFill>
                <a:latin typeface="+mn-ea"/>
              </a:rPr>
              <a:t>  SQ PIPE : </a:t>
            </a:r>
            <a:r>
              <a:rPr lang="ko-KR" altLang="en-US" sz="1000">
                <a:solidFill>
                  <a:schemeClr val="tx1"/>
                </a:solidFill>
                <a:latin typeface="+mn-ea"/>
              </a:rPr>
              <a:t>파이프 각관</a:t>
            </a:r>
            <a:endParaRPr lang="en-US" altLang="ko-KR" sz="1000">
              <a:solidFill>
                <a:schemeClr val="tx1"/>
              </a:solidFill>
              <a:latin typeface="+mn-ea"/>
            </a:endParaRPr>
          </a:p>
          <a:p>
            <a:r>
              <a:rPr lang="en-US" altLang="ko-KR" sz="1000">
                <a:solidFill>
                  <a:schemeClr val="tx1"/>
                </a:solidFill>
                <a:latin typeface="+mn-ea"/>
              </a:rPr>
              <a:t>  HR COIL : HR </a:t>
            </a:r>
            <a:r>
              <a:rPr lang="ko-KR" altLang="en-US" sz="1000">
                <a:solidFill>
                  <a:schemeClr val="tx1"/>
                </a:solidFill>
                <a:latin typeface="+mn-ea"/>
              </a:rPr>
              <a:t>코일 </a:t>
            </a:r>
            <a:endParaRPr lang="en-US" altLang="ko-KR" sz="1000">
              <a:solidFill>
                <a:schemeClr val="tx1"/>
              </a:solidFill>
              <a:latin typeface="+mn-ea"/>
            </a:endParaRPr>
          </a:p>
          <a:p>
            <a:r>
              <a:rPr lang="en-US" altLang="ko-KR" sz="1000">
                <a:solidFill>
                  <a:schemeClr val="tx1"/>
                </a:solidFill>
                <a:latin typeface="+mn-ea"/>
              </a:rPr>
              <a:t>  PO COIL </a:t>
            </a:r>
            <a:r>
              <a:rPr lang="en-US" altLang="ko-KR" sz="1000">
                <a:solidFill>
                  <a:schemeClr val="tx1"/>
                </a:solidFill>
              </a:rPr>
              <a:t>: PO </a:t>
            </a:r>
            <a:r>
              <a:rPr lang="ko-KR" altLang="ko-KR" sz="1000">
                <a:solidFill>
                  <a:schemeClr val="tx1"/>
                </a:solidFill>
              </a:rPr>
              <a:t>코일 </a:t>
            </a:r>
            <a:endParaRPr lang="en-US" altLang="ko-KR" sz="1000">
              <a:solidFill>
                <a:schemeClr val="tx1"/>
              </a:solidFill>
              <a:latin typeface="+mn-ea"/>
            </a:endParaRPr>
          </a:p>
          <a:p>
            <a:r>
              <a:rPr lang="en-US" altLang="ko-KR" sz="1000">
                <a:solidFill>
                  <a:schemeClr val="tx1"/>
                </a:solidFill>
                <a:latin typeface="+mn-ea"/>
              </a:rPr>
              <a:t>  HR SKELP : HR </a:t>
            </a:r>
            <a:r>
              <a:rPr lang="ko-KR" altLang="en-US" sz="1000">
                <a:solidFill>
                  <a:schemeClr val="tx1"/>
                </a:solidFill>
                <a:latin typeface="+mn-ea"/>
              </a:rPr>
              <a:t>스켈프</a:t>
            </a:r>
            <a:endParaRPr lang="en-US" altLang="ko-KR" sz="1000">
              <a:solidFill>
                <a:schemeClr val="tx1"/>
              </a:solidFill>
              <a:latin typeface="+mn-ea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>
                <a:solidFill>
                  <a:schemeClr val="tx1"/>
                </a:solidFill>
                <a:latin typeface="+mn-ea"/>
              </a:rPr>
              <a:t>  PO SKEIP  : </a:t>
            </a:r>
            <a:r>
              <a:rPr lang="en-US" altLang="ko-KR" sz="1000">
                <a:solidFill>
                  <a:schemeClr val="tx1"/>
                </a:solidFill>
              </a:rPr>
              <a:t>HR </a:t>
            </a:r>
            <a:r>
              <a:rPr lang="ko-KR" altLang="ko-KR" sz="1000">
                <a:solidFill>
                  <a:schemeClr val="tx1"/>
                </a:solidFill>
              </a:rPr>
              <a:t>스켈프</a:t>
            </a:r>
          </a:p>
        </p:txBody>
      </p:sp>
      <p:sp>
        <p:nvSpPr>
          <p:cNvPr id="198" name="직사각형 197"/>
          <p:cNvSpPr/>
          <p:nvPr/>
        </p:nvSpPr>
        <p:spPr>
          <a:xfrm>
            <a:off x="4783734" y="2142780"/>
            <a:ext cx="1537418" cy="15022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품목구분</a:t>
            </a:r>
            <a:endParaRPr kumimoji="0" lang="en-US" altLang="ko-KR" sz="1000" ker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  B : </a:t>
            </a:r>
            <a:r>
              <a:rPr kumimoji="0" lang="ko-KR" altLang="en-US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흑관</a:t>
            </a:r>
            <a:endParaRPr kumimoji="0" lang="en-US" altLang="ko-KR" sz="1000" ker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  C : </a:t>
            </a:r>
            <a:r>
              <a:rPr kumimoji="0" lang="ko-KR" altLang="en-US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케이싱</a:t>
            </a:r>
            <a:endParaRPr kumimoji="0" lang="en-US" altLang="ko-KR" sz="1000" ker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  G : </a:t>
            </a:r>
            <a:r>
              <a:rPr kumimoji="0" lang="ko-KR" altLang="en-US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백관</a:t>
            </a:r>
            <a:endParaRPr kumimoji="0" lang="en-US" altLang="ko-KR" sz="1000" ker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  R : </a:t>
            </a:r>
            <a:r>
              <a:rPr kumimoji="0" lang="ko-KR" altLang="en-US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소재</a:t>
            </a:r>
            <a:r>
              <a:rPr kumimoji="0" lang="en-US" altLang="ko-KR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kumimoji="0" lang="ko-KR" altLang="en-US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코일</a:t>
            </a:r>
            <a:r>
              <a:rPr kumimoji="0" lang="en-US" altLang="ko-KR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,</a:t>
            </a:r>
            <a:r>
              <a:rPr kumimoji="0" lang="ko-KR" altLang="en-US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스켈프</a:t>
            </a:r>
            <a:r>
              <a:rPr kumimoji="0" lang="en-US" altLang="ko-KR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  T : </a:t>
            </a:r>
            <a:r>
              <a:rPr kumimoji="0" lang="ko-KR" altLang="en-US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튜빙</a:t>
            </a:r>
            <a:endParaRPr kumimoji="0" lang="en-US" altLang="ko-KR" sz="1000" ker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  H : HGI (</a:t>
            </a:r>
            <a:r>
              <a:rPr kumimoji="0" lang="ko-KR" altLang="en-US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각관</a:t>
            </a:r>
            <a:r>
              <a:rPr kumimoji="0" lang="en-US" altLang="ko-KR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  AC : </a:t>
            </a:r>
            <a:r>
              <a:rPr kumimoji="0" lang="ko-KR" altLang="en-US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칼라각관</a:t>
            </a:r>
            <a:endParaRPr kumimoji="0" lang="en-US" altLang="ko-KR" sz="1000" ker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  HR : HR</a:t>
            </a:r>
            <a:r>
              <a:rPr kumimoji="0" lang="ko-KR" altLang="en-US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각관</a:t>
            </a:r>
            <a:endParaRPr kumimoji="0" lang="en-US" altLang="ko-KR" sz="1000" kern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6352846" y="2139348"/>
            <a:ext cx="1984529" cy="713588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000" kern="0">
                <a:solidFill>
                  <a:srgbClr val="FF0000"/>
                </a:solidFill>
                <a:latin typeface="맑은 고딕" panose="020B0503020000020004" pitchFamily="50" charset="-127"/>
              </a:rPr>
              <a:t>품명</a:t>
            </a:r>
            <a:r>
              <a:rPr kumimoji="0" lang="en-US" altLang="ko-KR" sz="1000" kern="0">
                <a:solidFill>
                  <a:srgbClr val="FF0000"/>
                </a:solidFill>
                <a:latin typeface="맑은 고딕" panose="020B0503020000020004" pitchFamily="50" charset="-127"/>
              </a:rPr>
              <a:t>(</a:t>
            </a:r>
            <a:r>
              <a:rPr kumimoji="0" lang="ko-KR" altLang="en-US" sz="1000" kern="0">
                <a:solidFill>
                  <a:srgbClr val="FF0000"/>
                </a:solidFill>
                <a:latin typeface="맑은 고딕" panose="020B0503020000020004" pitchFamily="50" charset="-127"/>
              </a:rPr>
              <a:t>중분류</a:t>
            </a:r>
            <a:r>
              <a:rPr kumimoji="0" lang="en-US" altLang="ko-KR" sz="1000" kern="0">
                <a:solidFill>
                  <a:srgbClr val="FF0000"/>
                </a:solidFill>
                <a:latin typeface="맑은 고딕" panose="020B0503020000020004" pitchFamily="50" charset="-127"/>
              </a:rPr>
              <a:t>)</a:t>
            </a: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rgbClr val="FF0000"/>
                </a:solidFill>
                <a:latin typeface="맑은 고딕" panose="020B0503020000020004" pitchFamily="50" charset="-127"/>
              </a:rPr>
              <a:t>  **</a:t>
            </a:r>
            <a:r>
              <a:rPr kumimoji="0" lang="ko-KR" altLang="en-US" sz="1000" kern="0">
                <a:solidFill>
                  <a:srgbClr val="FF0000"/>
                </a:solidFill>
                <a:latin typeface="맑은 고딕" panose="020B0503020000020004" pitchFamily="50" charset="-127"/>
              </a:rPr>
              <a:t>정의 필요</a:t>
            </a:r>
            <a:r>
              <a:rPr kumimoji="0" lang="en-US" altLang="ko-KR" sz="1000" kern="0">
                <a:solidFill>
                  <a:srgbClr val="FF0000"/>
                </a:solidFill>
                <a:latin typeface="맑은 고딕" panose="020B0503020000020004" pitchFamily="50" charset="-127"/>
              </a:rPr>
              <a:t>(</a:t>
            </a:r>
            <a:r>
              <a:rPr kumimoji="0" lang="ko-KR" altLang="en-US" sz="1000" kern="0">
                <a:solidFill>
                  <a:srgbClr val="FF0000"/>
                </a:solidFill>
                <a:latin typeface="맑은 고딕" panose="020B0503020000020004" pitchFamily="50" charset="-127"/>
              </a:rPr>
              <a:t>수입품 항목 필수</a:t>
            </a:r>
            <a:r>
              <a:rPr kumimoji="0" lang="en-US" altLang="ko-KR" sz="1000" kern="0">
                <a:solidFill>
                  <a:srgbClr val="FF0000"/>
                </a:solidFill>
                <a:latin typeface="맑은 고딕" panose="020B0503020000020004" pitchFamily="50" charset="-127"/>
              </a:rPr>
              <a:t>)</a:t>
            </a:r>
          </a:p>
        </p:txBody>
      </p:sp>
      <p:sp>
        <p:nvSpPr>
          <p:cNvPr id="201" name="직사각형 200"/>
          <p:cNvSpPr/>
          <p:nvPr/>
        </p:nvSpPr>
        <p:spPr>
          <a:xfrm>
            <a:off x="344488" y="3949472"/>
            <a:ext cx="1537418" cy="559648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000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제작규격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/Cer. No</a:t>
            </a:r>
            <a:endParaRPr kumimoji="0" lang="en-US" altLang="ko-KR" sz="1000" kern="0">
              <a:solidFill>
                <a:schemeClr val="tx1"/>
              </a:solidFill>
              <a:latin typeface="+mn-ea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G : </a:t>
            </a:r>
            <a:r>
              <a:rPr kumimoji="0" lang="ko-KR" altLang="en-US" sz="1000" kern="0">
                <a:solidFill>
                  <a:schemeClr val="tx1"/>
                </a:solidFill>
                <a:latin typeface="+mn-ea"/>
              </a:rPr>
              <a:t>백관</a:t>
            </a:r>
            <a:endParaRPr kumimoji="0" lang="en-US" altLang="ko-KR" sz="1000" kern="0">
              <a:solidFill>
                <a:schemeClr val="tx1"/>
              </a:solidFill>
              <a:latin typeface="+mn-ea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B : </a:t>
            </a:r>
            <a:r>
              <a:rPr kumimoji="0" lang="ko-KR" altLang="en-US" sz="1000" kern="0">
                <a:solidFill>
                  <a:schemeClr val="tx1"/>
                </a:solidFill>
                <a:latin typeface="+mn-ea"/>
              </a:rPr>
              <a:t>흑관</a:t>
            </a:r>
            <a:endParaRPr kumimoji="0" lang="en-US" altLang="ko-KR" sz="1000" ker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2000672" y="3941264"/>
            <a:ext cx="1656184" cy="1936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000">
                <a:solidFill>
                  <a:srgbClr val="FF0000"/>
                </a:solidFill>
                <a:latin typeface="+mn-ea"/>
                <a:cs typeface="Segoe UI" panose="020B0502040204020203" pitchFamily="34" charset="0"/>
              </a:rPr>
              <a:t>검사기준</a:t>
            </a:r>
            <a:endParaRPr lang="en-US" altLang="ko-KR" sz="1000">
              <a:solidFill>
                <a:srgbClr val="FF0000"/>
              </a:solidFill>
              <a:latin typeface="+mn-ea"/>
              <a:cs typeface="Segoe UI" panose="020B0502040204020203" pitchFamily="34" charset="0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1 : DNV</a:t>
            </a:r>
            <a:r>
              <a:rPr kumimoji="0" lang="ko-KR" altLang="en-US" sz="1000" kern="0">
                <a:solidFill>
                  <a:schemeClr val="tx1"/>
                </a:solidFill>
                <a:latin typeface="+mn-ea"/>
              </a:rPr>
              <a:t>인증</a:t>
            </a:r>
            <a:endParaRPr kumimoji="0" lang="en-US" altLang="ko-KR" sz="1000" kern="0">
              <a:solidFill>
                <a:schemeClr val="tx1"/>
              </a:solidFill>
              <a:latin typeface="+mn-ea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2 : N10</a:t>
            </a: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3 : N12.5</a:t>
            </a: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4 : </a:t>
            </a:r>
            <a:r>
              <a:rPr kumimoji="0" lang="ko-KR" altLang="en-US" sz="1000" kern="0">
                <a:solidFill>
                  <a:schemeClr val="tx1"/>
                </a:solidFill>
                <a:latin typeface="+mn-ea"/>
              </a:rPr>
              <a:t>대원에스엔피</a:t>
            </a: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(</a:t>
            </a:r>
            <a:r>
              <a:rPr kumimoji="0" lang="ko-KR" altLang="en-US" sz="1000" kern="0">
                <a:solidFill>
                  <a:schemeClr val="tx1"/>
                </a:solidFill>
                <a:latin typeface="+mn-ea"/>
              </a:rPr>
              <a:t>임</a:t>
            </a: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)</a:t>
            </a: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5 : </a:t>
            </a:r>
            <a:r>
              <a:rPr kumimoji="0" lang="ko-KR" altLang="en-US" sz="1000" kern="0">
                <a:solidFill>
                  <a:schemeClr val="tx1"/>
                </a:solidFill>
                <a:latin typeface="+mn-ea"/>
              </a:rPr>
              <a:t>도금용</a:t>
            </a:r>
            <a:endParaRPr kumimoji="0" lang="en-US" altLang="ko-KR" sz="1000" kern="0">
              <a:solidFill>
                <a:schemeClr val="tx1"/>
              </a:solidFill>
              <a:latin typeface="+mn-ea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6 : </a:t>
            </a:r>
            <a:r>
              <a:rPr kumimoji="0" lang="ko-KR" altLang="en-US" sz="1000" kern="0">
                <a:solidFill>
                  <a:schemeClr val="tx1"/>
                </a:solidFill>
                <a:latin typeface="+mn-ea"/>
              </a:rPr>
              <a:t>미열처리</a:t>
            </a:r>
            <a:endParaRPr kumimoji="0" lang="en-US" altLang="ko-KR" sz="1000" kern="0">
              <a:solidFill>
                <a:schemeClr val="tx1"/>
              </a:solidFill>
              <a:latin typeface="+mn-ea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7 : </a:t>
            </a:r>
            <a:r>
              <a:rPr kumimoji="0" lang="ko-KR" altLang="en-US" sz="1000" kern="0">
                <a:solidFill>
                  <a:schemeClr val="tx1"/>
                </a:solidFill>
                <a:latin typeface="+mn-ea"/>
              </a:rPr>
              <a:t>지에스피</a:t>
            </a: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(</a:t>
            </a:r>
            <a:r>
              <a:rPr kumimoji="0" lang="ko-KR" altLang="en-US" sz="1000" kern="0">
                <a:solidFill>
                  <a:schemeClr val="tx1"/>
                </a:solidFill>
                <a:latin typeface="+mn-ea"/>
              </a:rPr>
              <a:t>임</a:t>
            </a: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)</a:t>
            </a: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8 : </a:t>
            </a:r>
            <a:r>
              <a:rPr kumimoji="0" lang="ko-KR" altLang="en-US" sz="1000" kern="0">
                <a:solidFill>
                  <a:schemeClr val="tx1"/>
                </a:solidFill>
                <a:latin typeface="+mn-ea"/>
              </a:rPr>
              <a:t>지에스피</a:t>
            </a: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(</a:t>
            </a:r>
            <a:r>
              <a:rPr kumimoji="0" lang="ko-KR" altLang="en-US" sz="1000" kern="0">
                <a:solidFill>
                  <a:schemeClr val="tx1"/>
                </a:solidFill>
                <a:latin typeface="+mn-ea"/>
              </a:rPr>
              <a:t>임</a:t>
            </a: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)-</a:t>
            </a:r>
            <a:r>
              <a:rPr kumimoji="0" lang="ko-KR" altLang="en-US" sz="1000" kern="0">
                <a:solidFill>
                  <a:schemeClr val="tx1"/>
                </a:solidFill>
                <a:latin typeface="+mn-ea"/>
              </a:rPr>
              <a:t>도금용</a:t>
            </a:r>
            <a:endParaRPr kumimoji="0" lang="en-US" altLang="ko-KR" sz="1000" kern="0">
              <a:solidFill>
                <a:schemeClr val="tx1"/>
              </a:solidFill>
              <a:latin typeface="+mn-ea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9 : </a:t>
            </a:r>
            <a:r>
              <a:rPr kumimoji="0" lang="ko-KR" altLang="en-US" sz="1000" kern="0">
                <a:solidFill>
                  <a:schemeClr val="tx1"/>
                </a:solidFill>
                <a:latin typeface="+mn-ea"/>
              </a:rPr>
              <a:t>헬리컬</a:t>
            </a:r>
            <a:endParaRPr kumimoji="0" lang="en-US" altLang="ko-KR" sz="1000" kern="0">
              <a:solidFill>
                <a:schemeClr val="tx1"/>
              </a:solidFill>
              <a:latin typeface="+mn-ea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rgbClr val="FF0000"/>
                </a:solidFill>
                <a:latin typeface="+mn-ea"/>
              </a:rPr>
              <a:t>** </a:t>
            </a:r>
            <a:r>
              <a:rPr kumimoji="0" lang="ko-KR" altLang="en-US" sz="1000" kern="0">
                <a:solidFill>
                  <a:srgbClr val="FF0000"/>
                </a:solidFill>
                <a:latin typeface="+mn-ea"/>
              </a:rPr>
              <a:t>추가 정의 필요</a:t>
            </a: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</a:t>
            </a:r>
          </a:p>
        </p:txBody>
      </p:sp>
      <p:sp>
        <p:nvSpPr>
          <p:cNvPr id="203" name="직사각형 202"/>
          <p:cNvSpPr/>
          <p:nvPr/>
        </p:nvSpPr>
        <p:spPr>
          <a:xfrm>
            <a:off x="3835211" y="3950347"/>
            <a:ext cx="1477829" cy="1936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000">
                <a:solidFill>
                  <a:srgbClr val="FF0000"/>
                </a:solidFill>
                <a:latin typeface="+mn-ea"/>
                <a:cs typeface="Segoe UI" panose="020B0502040204020203" pitchFamily="34" charset="0"/>
              </a:rPr>
              <a:t>재질</a:t>
            </a:r>
            <a:endParaRPr lang="en-US" altLang="ko-KR" sz="1000">
              <a:solidFill>
                <a:srgbClr val="FF0000"/>
              </a:solidFill>
              <a:latin typeface="+mn-ea"/>
              <a:cs typeface="Segoe UI" panose="020B0502040204020203" pitchFamily="34" charset="0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1 : API-J55-H</a:t>
            </a: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2 : API-J55-H(P110)</a:t>
            </a: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3 : HGI</a:t>
            </a: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4 : SAE1022</a:t>
            </a: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5 : SPHT2</a:t>
            </a: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6 : SS400</a:t>
            </a: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7 : STK490</a:t>
            </a: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8 : STKT590</a:t>
            </a: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rgbClr val="FF0000"/>
                </a:solidFill>
                <a:latin typeface="+mn-ea"/>
              </a:rPr>
              <a:t>** </a:t>
            </a:r>
            <a:r>
              <a:rPr kumimoji="0" lang="ko-KR" altLang="en-US" sz="1000" kern="0">
                <a:solidFill>
                  <a:srgbClr val="FF0000"/>
                </a:solidFill>
                <a:latin typeface="+mn-ea"/>
              </a:rPr>
              <a:t>추가 정의 필요</a:t>
            </a: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</a:t>
            </a:r>
          </a:p>
        </p:txBody>
      </p:sp>
      <p:sp>
        <p:nvSpPr>
          <p:cNvPr id="252" name="직사각형 251"/>
          <p:cNvSpPr/>
          <p:nvPr/>
        </p:nvSpPr>
        <p:spPr>
          <a:xfrm>
            <a:off x="5386643" y="3950347"/>
            <a:ext cx="1253353" cy="1936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000">
                <a:solidFill>
                  <a:srgbClr val="FF0000"/>
                </a:solidFill>
                <a:latin typeface="+mn-ea"/>
                <a:cs typeface="Segoe UI" panose="020B0502040204020203" pitchFamily="34" charset="0"/>
              </a:rPr>
              <a:t>MILL</a:t>
            </a: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1 : HD</a:t>
            </a: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2 : POS</a:t>
            </a: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3 : SU</a:t>
            </a: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 4 : YE</a:t>
            </a: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rgbClr val="FF0000"/>
                </a:solidFill>
                <a:latin typeface="+mn-ea"/>
              </a:rPr>
              <a:t>** </a:t>
            </a:r>
            <a:r>
              <a:rPr kumimoji="0" lang="ko-KR" altLang="en-US" sz="1000" kern="0">
                <a:solidFill>
                  <a:srgbClr val="FF0000"/>
                </a:solidFill>
                <a:latin typeface="+mn-ea"/>
              </a:rPr>
              <a:t>추가 정의 필요</a:t>
            </a:r>
            <a:r>
              <a:rPr kumimoji="0" lang="en-US" altLang="ko-KR" sz="1000" kern="0">
                <a:solidFill>
                  <a:schemeClr val="tx1"/>
                </a:solidFill>
                <a:latin typeface="+mn-ea"/>
              </a:rPr>
              <a:t> </a:t>
            </a:r>
          </a:p>
        </p:txBody>
      </p:sp>
      <p:sp>
        <p:nvSpPr>
          <p:cNvPr id="270" name="직사각형 269"/>
          <p:cNvSpPr/>
          <p:nvPr/>
        </p:nvSpPr>
        <p:spPr>
          <a:xfrm>
            <a:off x="6713599" y="3949472"/>
            <a:ext cx="1537418" cy="71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관단처리방법</a:t>
            </a:r>
            <a:endParaRPr kumimoji="0" lang="en-US" altLang="ko-KR" sz="1000" ker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  PE : </a:t>
            </a:r>
            <a:r>
              <a:rPr kumimoji="0" lang="ko-KR" altLang="en-US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플랜엔드</a:t>
            </a:r>
            <a:endParaRPr kumimoji="0" lang="en-US" altLang="ko-KR" sz="1000" ker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  BE : </a:t>
            </a:r>
            <a:r>
              <a:rPr kumimoji="0" lang="ko-KR" altLang="en-US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배벨</a:t>
            </a:r>
            <a:endParaRPr kumimoji="0" lang="en-US" altLang="ko-KR" sz="1000" kern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6713599" y="4747109"/>
            <a:ext cx="1537418" cy="713588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단위</a:t>
            </a:r>
            <a:endParaRPr kumimoji="0" lang="en-US" altLang="ko-KR" sz="1000" ker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  KG : KG</a:t>
            </a: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  EA : EA</a:t>
            </a:r>
          </a:p>
        </p:txBody>
      </p:sp>
      <p:sp>
        <p:nvSpPr>
          <p:cNvPr id="275" name="직사각형 274"/>
          <p:cNvSpPr/>
          <p:nvPr/>
        </p:nvSpPr>
        <p:spPr>
          <a:xfrm>
            <a:off x="8324620" y="3949472"/>
            <a:ext cx="1537418" cy="1927800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배관용도</a:t>
            </a:r>
            <a:endParaRPr kumimoji="0" lang="en-US" altLang="ko-KR" sz="1000" ker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  1 : </a:t>
            </a:r>
            <a:r>
              <a:rPr kumimoji="0" lang="ko-KR" altLang="en-US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가스관</a:t>
            </a:r>
            <a:endParaRPr kumimoji="0" lang="en-US" altLang="ko-KR" sz="1000" ker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  2 : </a:t>
            </a:r>
            <a:r>
              <a:rPr kumimoji="0" lang="ko-KR" altLang="en-US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구조용</a:t>
            </a:r>
            <a:endParaRPr kumimoji="0" lang="en-US" altLang="ko-KR" sz="1000" ker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  3 : </a:t>
            </a:r>
            <a:r>
              <a:rPr kumimoji="0" lang="ko-KR" altLang="en-US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도금용</a:t>
            </a:r>
            <a:endParaRPr kumimoji="0" lang="en-US" altLang="ko-KR" sz="1000" ker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  4 : </a:t>
            </a:r>
            <a:r>
              <a:rPr kumimoji="0" lang="ko-KR" altLang="en-US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배관용</a:t>
            </a:r>
            <a:endParaRPr kumimoji="0" lang="en-US" altLang="ko-KR" sz="1000" ker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  5 : </a:t>
            </a:r>
            <a:r>
              <a:rPr kumimoji="0" lang="ko-KR" altLang="en-US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압력배관용</a:t>
            </a:r>
            <a:endParaRPr kumimoji="0" lang="en-US" altLang="ko-KR" sz="1000" ker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altLang="ko-KR" sz="1000" ker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solidFill>
                  <a:srgbClr val="FF0000"/>
                </a:solidFill>
                <a:latin typeface="맑은 고딕" panose="020B0503020000020004" pitchFamily="50" charset="-127"/>
              </a:rPr>
              <a:t>** </a:t>
            </a:r>
            <a:r>
              <a:rPr kumimoji="0" lang="ko-KR" altLang="en-US" sz="1000" kern="0">
                <a:solidFill>
                  <a:srgbClr val="FF0000"/>
                </a:solidFill>
                <a:latin typeface="맑은 고딕" panose="020B0503020000020004" pitchFamily="50" charset="-127"/>
              </a:rPr>
              <a:t>추가 정의 필요</a:t>
            </a:r>
            <a:endParaRPr kumimoji="0" lang="en-US" altLang="ko-KR" sz="1000" kern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6" name="직사각형 275"/>
          <p:cNvSpPr/>
          <p:nvPr/>
        </p:nvSpPr>
        <p:spPr>
          <a:xfrm>
            <a:off x="8061170" y="1233021"/>
            <a:ext cx="1537418" cy="2670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000" kern="0">
                <a:solidFill>
                  <a:schemeClr val="tx1"/>
                </a:solidFill>
                <a:latin typeface="맑은 고딕" panose="020B0503020000020004" pitchFamily="50" charset="-127"/>
              </a:rPr>
              <a:t>품목명 채명에 사용됨</a:t>
            </a:r>
            <a:endParaRPr kumimoji="0" lang="en-US" altLang="ko-KR" sz="1000" kern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666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096458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바코드 인쇄양식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모서리가 둥근 직사각형 31"/>
          <p:cNvSpPr/>
          <p:nvPr/>
        </p:nvSpPr>
        <p:spPr>
          <a:xfrm>
            <a:off x="200472" y="1162844"/>
            <a:ext cx="3730857" cy="12919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200473" y="908720"/>
            <a:ext cx="0" cy="432048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913788" y="908720"/>
            <a:ext cx="0" cy="432048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3806395" y="1162844"/>
            <a:ext cx="360040" cy="0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3806395" y="2451368"/>
            <a:ext cx="360040" cy="0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200473" y="1052736"/>
            <a:ext cx="3726387" cy="9624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 flipV="1">
            <a:off x="4094430" y="1162844"/>
            <a:ext cx="5150" cy="1301596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388603" y="9807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100mm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965475" y="1556793"/>
            <a:ext cx="576065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30mm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398139" y="717868"/>
            <a:ext cx="338437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코일 </a:t>
            </a:r>
            <a:r>
              <a:rPr lang="en-US" altLang="ko-KR">
                <a:solidFill>
                  <a:schemeClr val="tx1"/>
                </a:solidFill>
              </a:rPr>
              <a:t>Lot </a:t>
            </a:r>
            <a:r>
              <a:rPr lang="ko-KR" altLang="en-US">
                <a:solidFill>
                  <a:schemeClr val="tx1"/>
                </a:solidFill>
              </a:rPr>
              <a:t>인쇄 양식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99" y="1388492"/>
            <a:ext cx="899222" cy="8883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3344" y="1340768"/>
            <a:ext cx="917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+mn-ea"/>
                <a:ea typeface="+mn-ea"/>
              </a:rPr>
              <a:t>코일번호</a:t>
            </a:r>
            <a:endParaRPr lang="en-US" altLang="ko-KR" sz="1000">
              <a:latin typeface="+mn-ea"/>
              <a:ea typeface="+mn-ea"/>
            </a:endParaRPr>
          </a:p>
          <a:p>
            <a:pPr algn="ctr"/>
            <a:r>
              <a:rPr lang="en-US" altLang="ko-KR" sz="1000">
                <a:latin typeface="+mn-ea"/>
                <a:ea typeface="+mn-ea"/>
              </a:rPr>
              <a:t>(15Byte)</a:t>
            </a: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21716" y="1340768"/>
            <a:ext cx="84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+mn-ea"/>
                <a:ea typeface="+mn-ea"/>
              </a:rPr>
              <a:t>재질</a:t>
            </a:r>
            <a:endParaRPr lang="en-US" altLang="ko-KR" sz="1000">
              <a:latin typeface="+mn-ea"/>
              <a:ea typeface="+mn-ea"/>
            </a:endParaRPr>
          </a:p>
          <a:p>
            <a:pPr algn="ctr"/>
            <a:r>
              <a:rPr lang="en-US" altLang="ko-KR" sz="1000">
                <a:latin typeface="+mn-ea"/>
                <a:ea typeface="+mn-ea"/>
              </a:rPr>
              <a:t>(15byte)</a:t>
            </a: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109225" y="1340768"/>
            <a:ext cx="789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+mn-ea"/>
                <a:ea typeface="+mn-ea"/>
              </a:rPr>
              <a:t>두께</a:t>
            </a:r>
            <a:endParaRPr lang="en-US" altLang="ko-KR" sz="1000">
              <a:latin typeface="+mn-ea"/>
              <a:ea typeface="+mn-ea"/>
            </a:endParaRPr>
          </a:p>
          <a:p>
            <a:pPr algn="ctr"/>
            <a:r>
              <a:rPr lang="en-US" altLang="ko-KR" sz="1000">
                <a:latin typeface="+mn-ea"/>
                <a:ea typeface="+mn-ea"/>
              </a:rPr>
              <a:t>(6byte)</a:t>
            </a: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502866" y="1664048"/>
            <a:ext cx="84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+mn-ea"/>
                <a:ea typeface="+mn-ea"/>
              </a:rPr>
              <a:t>입고일</a:t>
            </a:r>
            <a:endParaRPr lang="en-US" altLang="ko-KR" sz="1000">
              <a:latin typeface="+mn-ea"/>
              <a:ea typeface="+mn-ea"/>
            </a:endParaRPr>
          </a:p>
          <a:p>
            <a:pPr algn="ctr"/>
            <a:r>
              <a:rPr lang="en-US" altLang="ko-KR" sz="1000">
                <a:latin typeface="+mn-ea"/>
                <a:ea typeface="+mn-ea"/>
              </a:rPr>
              <a:t>(10byte)</a:t>
            </a: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819632" y="1664048"/>
            <a:ext cx="84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  <a:ea typeface="+mn-ea"/>
              </a:rPr>
              <a:t>MILL</a:t>
            </a:r>
          </a:p>
          <a:p>
            <a:pPr algn="ctr"/>
            <a:r>
              <a:rPr lang="en-US" altLang="ko-KR" sz="1000">
                <a:latin typeface="+mn-ea"/>
                <a:ea typeface="+mn-ea"/>
              </a:rPr>
              <a:t>(10byte)</a:t>
            </a: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01184" y="2041282"/>
            <a:ext cx="84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+mn-ea"/>
                <a:ea typeface="+mn-ea"/>
              </a:rPr>
              <a:t>HEAT No.</a:t>
            </a:r>
          </a:p>
          <a:p>
            <a:pPr algn="ctr"/>
            <a:r>
              <a:rPr lang="en-US" altLang="ko-KR" sz="1000">
                <a:solidFill>
                  <a:srgbClr val="FF0000"/>
                </a:solidFill>
                <a:latin typeface="+mn-ea"/>
                <a:ea typeface="+mn-ea"/>
              </a:rPr>
              <a:t>(?????)</a:t>
            </a:r>
            <a:endParaRPr lang="ko-KR" altLang="en-US" sz="100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07172" y="2041282"/>
            <a:ext cx="84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+mn-ea"/>
                <a:ea typeface="+mn-ea"/>
              </a:rPr>
              <a:t>제품폭</a:t>
            </a:r>
            <a:endParaRPr lang="en-US" altLang="ko-KR" sz="1000">
              <a:latin typeface="+mn-ea"/>
              <a:ea typeface="+mn-ea"/>
            </a:endParaRPr>
          </a:p>
          <a:p>
            <a:pPr algn="ctr"/>
            <a:r>
              <a:rPr lang="en-US" altLang="ko-KR" sz="1000">
                <a:latin typeface="+mn-ea"/>
                <a:ea typeface="+mn-ea"/>
              </a:rPr>
              <a:t>(6byte)</a:t>
            </a: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977685" y="2041282"/>
            <a:ext cx="84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+mn-ea"/>
                <a:ea typeface="+mn-ea"/>
              </a:rPr>
              <a:t>코일중량</a:t>
            </a:r>
            <a:endParaRPr lang="en-US" altLang="ko-KR" sz="1000">
              <a:latin typeface="+mn-ea"/>
              <a:ea typeface="+mn-ea"/>
            </a:endParaRPr>
          </a:p>
          <a:p>
            <a:pPr algn="ctr"/>
            <a:r>
              <a:rPr lang="en-US" altLang="ko-KR" sz="1000">
                <a:latin typeface="+mn-ea"/>
                <a:ea typeface="+mn-ea"/>
              </a:rPr>
              <a:t>(6byte)</a:t>
            </a: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276580" y="4068157"/>
            <a:ext cx="3730857" cy="12919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276581" y="3814033"/>
            <a:ext cx="0" cy="432048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989896" y="3814033"/>
            <a:ext cx="0" cy="432048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>
            <a:off x="3882503" y="4068157"/>
            <a:ext cx="360040" cy="0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3882503" y="5356681"/>
            <a:ext cx="360040" cy="0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276581" y="3958049"/>
            <a:ext cx="3726387" cy="9624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H="1" flipV="1">
            <a:off x="4170538" y="4068157"/>
            <a:ext cx="5150" cy="1301596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1464711" y="388604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FF0000"/>
                </a:solidFill>
              </a:rPr>
              <a:t>100mm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041583" y="4462106"/>
            <a:ext cx="576065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FF0000"/>
                </a:solidFill>
              </a:rPr>
              <a:t>30mm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474247" y="3478987"/>
            <a:ext cx="338437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스켈프 </a:t>
            </a:r>
            <a:r>
              <a:rPr lang="en-US" altLang="ko-KR">
                <a:solidFill>
                  <a:schemeClr val="tx1"/>
                </a:solidFill>
              </a:rPr>
              <a:t>Lot </a:t>
            </a:r>
            <a:r>
              <a:rPr lang="ko-KR" altLang="en-US">
                <a:solidFill>
                  <a:schemeClr val="tx1"/>
                </a:solidFill>
              </a:rPr>
              <a:t>인쇄 양식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07" y="4293805"/>
            <a:ext cx="899222" cy="88838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339452" y="4246081"/>
            <a:ext cx="917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+mn-ea"/>
                <a:ea typeface="+mn-ea"/>
              </a:rPr>
              <a:t>코일번호</a:t>
            </a:r>
            <a:endParaRPr lang="en-US" altLang="ko-KR" sz="1000">
              <a:solidFill>
                <a:srgbClr val="FF0000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000">
                <a:solidFill>
                  <a:srgbClr val="FF0000"/>
                </a:solidFill>
                <a:latin typeface="+mn-ea"/>
                <a:ea typeface="+mn-ea"/>
              </a:rPr>
              <a:t>(15Byte)</a:t>
            </a:r>
            <a:endParaRPr lang="ko-KR" altLang="en-US" sz="100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297824" y="4246081"/>
            <a:ext cx="84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+mn-ea"/>
                <a:ea typeface="+mn-ea"/>
              </a:rPr>
              <a:t>재질</a:t>
            </a:r>
            <a:endParaRPr lang="en-US" altLang="ko-KR" sz="1000">
              <a:solidFill>
                <a:srgbClr val="FF0000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000">
                <a:solidFill>
                  <a:srgbClr val="FF0000"/>
                </a:solidFill>
                <a:latin typeface="+mn-ea"/>
                <a:ea typeface="+mn-ea"/>
              </a:rPr>
              <a:t>(15byte)</a:t>
            </a:r>
            <a:endParaRPr lang="ko-KR" altLang="en-US" sz="100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185333" y="4246081"/>
            <a:ext cx="789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+mn-ea"/>
                <a:ea typeface="+mn-ea"/>
              </a:rPr>
              <a:t>두께</a:t>
            </a:r>
            <a:endParaRPr lang="en-US" altLang="ko-KR" sz="1000">
              <a:solidFill>
                <a:srgbClr val="FF0000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000">
                <a:solidFill>
                  <a:srgbClr val="FF0000"/>
                </a:solidFill>
                <a:latin typeface="+mn-ea"/>
                <a:ea typeface="+mn-ea"/>
              </a:rPr>
              <a:t>(6byte)</a:t>
            </a:r>
            <a:endParaRPr lang="ko-KR" altLang="en-US" sz="100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78974" y="4569361"/>
            <a:ext cx="84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+mn-ea"/>
                <a:ea typeface="+mn-ea"/>
              </a:rPr>
              <a:t>입고일</a:t>
            </a:r>
            <a:endParaRPr lang="en-US" altLang="ko-KR" sz="1000">
              <a:solidFill>
                <a:srgbClr val="FF0000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000">
                <a:solidFill>
                  <a:srgbClr val="FF0000"/>
                </a:solidFill>
                <a:latin typeface="+mn-ea"/>
                <a:ea typeface="+mn-ea"/>
              </a:rPr>
              <a:t>(10byte)</a:t>
            </a:r>
            <a:endParaRPr lang="ko-KR" altLang="en-US" sz="100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895740" y="4569361"/>
            <a:ext cx="84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+mn-ea"/>
                <a:ea typeface="+mn-ea"/>
              </a:rPr>
              <a:t>MILL</a:t>
            </a:r>
          </a:p>
          <a:p>
            <a:pPr algn="ctr"/>
            <a:r>
              <a:rPr lang="en-US" altLang="ko-KR" sz="1000">
                <a:solidFill>
                  <a:srgbClr val="FF0000"/>
                </a:solidFill>
                <a:latin typeface="+mn-ea"/>
                <a:ea typeface="+mn-ea"/>
              </a:rPr>
              <a:t>(10byte)</a:t>
            </a:r>
            <a:endParaRPr lang="ko-KR" altLang="en-US" sz="100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77292" y="4946595"/>
            <a:ext cx="84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+mn-ea"/>
                <a:ea typeface="+mn-ea"/>
              </a:rPr>
              <a:t>HEAT No.</a:t>
            </a:r>
          </a:p>
          <a:p>
            <a:pPr algn="ctr"/>
            <a:r>
              <a:rPr lang="en-US" altLang="ko-KR" sz="1000">
                <a:solidFill>
                  <a:srgbClr val="FF0000"/>
                </a:solidFill>
                <a:latin typeface="+mn-ea"/>
                <a:ea typeface="+mn-ea"/>
              </a:rPr>
              <a:t>(?????)</a:t>
            </a:r>
            <a:endParaRPr lang="ko-KR" altLang="en-US" sz="100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183280" y="4946595"/>
            <a:ext cx="84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+mn-ea"/>
                <a:ea typeface="+mn-ea"/>
              </a:rPr>
              <a:t>제품폭</a:t>
            </a:r>
            <a:endParaRPr lang="en-US" altLang="ko-KR" sz="1000">
              <a:solidFill>
                <a:srgbClr val="FF0000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000">
                <a:solidFill>
                  <a:srgbClr val="FF0000"/>
                </a:solidFill>
                <a:latin typeface="+mn-ea"/>
                <a:ea typeface="+mn-ea"/>
              </a:rPr>
              <a:t>(6byte)</a:t>
            </a:r>
            <a:endParaRPr lang="ko-KR" altLang="en-US" sz="100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53793" y="4946595"/>
            <a:ext cx="84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+mn-ea"/>
                <a:ea typeface="+mn-ea"/>
              </a:rPr>
              <a:t>코일중량</a:t>
            </a:r>
            <a:endParaRPr lang="en-US" altLang="ko-KR" sz="1000">
              <a:solidFill>
                <a:srgbClr val="FF0000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000">
                <a:solidFill>
                  <a:srgbClr val="FF0000"/>
                </a:solidFill>
                <a:latin typeface="+mn-ea"/>
                <a:ea typeface="+mn-ea"/>
              </a:rPr>
              <a:t>(6byte)</a:t>
            </a:r>
            <a:endParaRPr lang="ko-KR" altLang="en-US" sz="100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00000000-0008-0000-5000-000035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2" t="11771" r="9200" b="13688"/>
          <a:stretch/>
        </p:blipFill>
        <p:spPr>
          <a:xfrm>
            <a:off x="4653885" y="4050832"/>
            <a:ext cx="2496148" cy="1178368"/>
          </a:xfrm>
          <a:prstGeom prst="rect">
            <a:avLst/>
          </a:prstGeom>
        </p:spPr>
      </p:pic>
      <p:sp>
        <p:nvSpPr>
          <p:cNvPr id="11" name="폭발 2 10"/>
          <p:cNvSpPr/>
          <p:nvPr/>
        </p:nvSpPr>
        <p:spPr>
          <a:xfrm>
            <a:off x="3361828" y="2326298"/>
            <a:ext cx="3318427" cy="1296144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재확인 필요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8" y="1098208"/>
            <a:ext cx="2418173" cy="1444877"/>
          </a:xfrm>
          <a:prstGeom prst="rect">
            <a:avLst/>
          </a:prstGeom>
        </p:spPr>
      </p:pic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427758"/>
              </p:ext>
            </p:extLst>
          </p:nvPr>
        </p:nvGraphicFramePr>
        <p:xfrm>
          <a:off x="7234337" y="837506"/>
          <a:ext cx="25431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883">
                  <a:extLst>
                    <a:ext uri="{9D8B030D-6E8A-4147-A177-3AD203B41FA5}">
                      <a16:colId xmlns:a16="http://schemas.microsoft.com/office/drawing/2014/main" val="2976388376"/>
                    </a:ext>
                  </a:extLst>
                </a:gridCol>
                <a:gridCol w="1471315">
                  <a:extLst>
                    <a:ext uri="{9D8B030D-6E8A-4147-A177-3AD203B41FA5}">
                      <a16:colId xmlns:a16="http://schemas.microsoft.com/office/drawing/2014/main" val="1885510370"/>
                    </a:ext>
                  </a:extLst>
                </a:gridCol>
              </a:tblGrid>
              <a:tr h="18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항목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참조값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82184"/>
                  </a:ext>
                </a:extLst>
              </a:tr>
              <a:tr h="1895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코일번호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825985"/>
                  </a:ext>
                </a:extLst>
              </a:tr>
              <a:tr h="1895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재질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341478"/>
                  </a:ext>
                </a:extLst>
              </a:tr>
              <a:tr h="1895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두께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819586"/>
                  </a:ext>
                </a:extLst>
              </a:tr>
              <a:tr h="1895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입고일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48379"/>
                  </a:ext>
                </a:extLst>
              </a:tr>
              <a:tr h="1895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MILL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561590"/>
                  </a:ext>
                </a:extLst>
              </a:tr>
              <a:tr h="1895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HEAT</a:t>
                      </a:r>
                      <a:r>
                        <a:rPr lang="en-US" altLang="ko-KR" sz="1000" baseline="0">
                          <a:solidFill>
                            <a:sysClr val="windowText" lastClr="000000"/>
                          </a:solidFill>
                        </a:rPr>
                        <a:t> NO.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622323"/>
                  </a:ext>
                </a:extLst>
              </a:tr>
              <a:tr h="1895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제품폭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222017"/>
                  </a:ext>
                </a:extLst>
              </a:tr>
              <a:tr h="1895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코일 중량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570541"/>
                  </a:ext>
                </a:extLst>
              </a:tr>
            </a:tbl>
          </a:graphicData>
        </a:graphic>
      </p:graphicFrame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930781"/>
              </p:ext>
            </p:extLst>
          </p:nvPr>
        </p:nvGraphicFramePr>
        <p:xfrm>
          <a:off x="7254582" y="3967673"/>
          <a:ext cx="25431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883">
                  <a:extLst>
                    <a:ext uri="{9D8B030D-6E8A-4147-A177-3AD203B41FA5}">
                      <a16:colId xmlns:a16="http://schemas.microsoft.com/office/drawing/2014/main" val="2976388376"/>
                    </a:ext>
                  </a:extLst>
                </a:gridCol>
                <a:gridCol w="1471315">
                  <a:extLst>
                    <a:ext uri="{9D8B030D-6E8A-4147-A177-3AD203B41FA5}">
                      <a16:colId xmlns:a16="http://schemas.microsoft.com/office/drawing/2014/main" val="1885510370"/>
                    </a:ext>
                  </a:extLst>
                </a:gridCol>
              </a:tblGrid>
              <a:tr h="18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항목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참조값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82184"/>
                  </a:ext>
                </a:extLst>
              </a:tr>
              <a:tr h="1895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코일번호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825985"/>
                  </a:ext>
                </a:extLst>
              </a:tr>
              <a:tr h="1895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재질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341478"/>
                  </a:ext>
                </a:extLst>
              </a:tr>
              <a:tr h="1895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두께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819586"/>
                  </a:ext>
                </a:extLst>
              </a:tr>
              <a:tr h="1895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입고일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48379"/>
                  </a:ext>
                </a:extLst>
              </a:tr>
              <a:tr h="1895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MILL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561590"/>
                  </a:ext>
                </a:extLst>
              </a:tr>
              <a:tr h="1895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HEAT</a:t>
                      </a:r>
                      <a:r>
                        <a:rPr lang="en-US" altLang="ko-KR" sz="1000" baseline="0">
                          <a:solidFill>
                            <a:srgbClr val="0000FF"/>
                          </a:solidFill>
                        </a:rPr>
                        <a:t> NO.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622323"/>
                  </a:ext>
                </a:extLst>
              </a:tr>
              <a:tr h="1895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제품폭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222017"/>
                  </a:ext>
                </a:extLst>
              </a:tr>
              <a:tr h="1895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코일 중량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57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3383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88504" y="1124744"/>
            <a:ext cx="5472608" cy="52565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3" name="표 52"/>
          <p:cNvGraphicFramePr>
            <a:graphicFrameLocks noGrp="1"/>
          </p:cNvGraphicFramePr>
          <p:nvPr/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바코드 인쇄양식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직사각형 42"/>
          <p:cNvSpPr/>
          <p:nvPr/>
        </p:nvSpPr>
        <p:spPr>
          <a:xfrm>
            <a:off x="1696961" y="645175"/>
            <a:ext cx="6926409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파이프 </a:t>
            </a:r>
            <a:r>
              <a:rPr lang="en-US" altLang="ko-KR">
                <a:solidFill>
                  <a:schemeClr val="tx1"/>
                </a:solidFill>
              </a:rPr>
              <a:t>Lot </a:t>
            </a:r>
            <a:r>
              <a:rPr lang="ko-KR" altLang="en-US">
                <a:solidFill>
                  <a:schemeClr val="tx1"/>
                </a:solidFill>
              </a:rPr>
              <a:t>인쇄 양식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내수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기본 폼이 인쇄되어 있는 양식</a:t>
            </a:r>
            <a:r>
              <a:rPr lang="en-US" altLang="ko-KR">
                <a:solidFill>
                  <a:schemeClr val="tx1"/>
                </a:solidFill>
              </a:rPr>
              <a:t>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297330"/>
              </p:ext>
            </p:extLst>
          </p:nvPr>
        </p:nvGraphicFramePr>
        <p:xfrm>
          <a:off x="560512" y="1538504"/>
          <a:ext cx="5328592" cy="3427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4105048107"/>
                    </a:ext>
                  </a:extLst>
                </a:gridCol>
                <a:gridCol w="1669893">
                  <a:extLst>
                    <a:ext uri="{9D8B030D-6E8A-4147-A177-3AD203B41FA5}">
                      <a16:colId xmlns:a16="http://schemas.microsoft.com/office/drawing/2014/main" val="2601737761"/>
                    </a:ext>
                  </a:extLst>
                </a:gridCol>
                <a:gridCol w="850387">
                  <a:extLst>
                    <a:ext uri="{9D8B030D-6E8A-4147-A177-3AD203B41FA5}">
                      <a16:colId xmlns:a16="http://schemas.microsoft.com/office/drawing/2014/main" val="304650567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185574763"/>
                    </a:ext>
                  </a:extLst>
                </a:gridCol>
              </a:tblGrid>
              <a:tr h="354758">
                <a:tc gridSpan="4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802873"/>
                  </a:ext>
                </a:extLst>
              </a:tr>
              <a:tr h="3720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rgbClr val="FF0000"/>
                          </a:solidFill>
                        </a:rPr>
                        <a:t>품종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rgbClr val="FF0000"/>
                          </a:solidFill>
                        </a:rPr>
                        <a:t>SI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</a:rPr>
                        <a:t>함량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63915"/>
                  </a:ext>
                </a:extLst>
              </a:tr>
              <a:tr h="3720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rgbClr val="FF0000"/>
                          </a:solidFill>
                        </a:rPr>
                        <a:t>규격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rgbClr val="FF0000"/>
                          </a:solidFill>
                        </a:rPr>
                        <a:t>인증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</a:rPr>
                        <a:t>No.</a:t>
                      </a:r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283248"/>
                  </a:ext>
                </a:extLst>
              </a:tr>
              <a:tr h="372065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786463"/>
                  </a:ext>
                </a:extLst>
              </a:tr>
              <a:tr h="4434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rgbClr val="FF0000"/>
                          </a:solidFill>
                        </a:rPr>
                        <a:t>Lot/</a:t>
                      </a:r>
                    </a:p>
                    <a:p>
                      <a:pPr latinLnBrk="1"/>
                      <a:r>
                        <a:rPr lang="en-US" altLang="ko-KR" sz="1200">
                          <a:solidFill>
                            <a:srgbClr val="FF0000"/>
                          </a:solidFill>
                        </a:rPr>
                        <a:t>BUNDEL NO</a:t>
                      </a:r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rgbClr val="FF0000"/>
                          </a:solidFill>
                        </a:rPr>
                        <a:t>Lot Number</a:t>
                      </a:r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rgbClr val="FF0000"/>
                          </a:solidFill>
                        </a:rPr>
                        <a:t>PCS</a:t>
                      </a:r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481961"/>
                  </a:ext>
                </a:extLst>
              </a:tr>
              <a:tr h="3720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rgbClr val="FF0000"/>
                          </a:solidFill>
                        </a:rPr>
                        <a:t>SIZE</a:t>
                      </a:r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868336"/>
                  </a:ext>
                </a:extLst>
              </a:tr>
              <a:tr h="3720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rgbClr val="FF0000"/>
                          </a:solidFill>
                        </a:rPr>
                        <a:t>HEAT</a:t>
                      </a:r>
                      <a:r>
                        <a:rPr lang="en-US" altLang="ko-KR" sz="1200" baseline="0">
                          <a:solidFill>
                            <a:srgbClr val="FF0000"/>
                          </a:solidFill>
                        </a:rPr>
                        <a:t> NO.</a:t>
                      </a:r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490792"/>
                  </a:ext>
                </a:extLst>
              </a:tr>
              <a:tr h="3720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rgbClr val="FF0000"/>
                          </a:solidFill>
                        </a:rPr>
                        <a:t>제조일자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49915"/>
                  </a:ext>
                </a:extLst>
              </a:tr>
              <a:tr h="3720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rgbClr val="FF0000"/>
                          </a:solidFill>
                        </a:rPr>
                        <a:t>제조방법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84252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1572116"/>
            <a:ext cx="226731" cy="2196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7223" y="1717717"/>
            <a:ext cx="7920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>
                <a:latin typeface="+mn-ea"/>
                <a:ea typeface="+mn-ea"/>
              </a:rPr>
              <a:t>AJU Besteel</a:t>
            </a:r>
            <a:endParaRPr lang="ko-KR" altLang="en-US" sz="600" b="1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8704" y="1535540"/>
            <a:ext cx="2376264" cy="366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+mn-ea"/>
                <a:ea typeface="+mn-ea"/>
              </a:rPr>
              <a:t>아주베스틸 주식회사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993160" y="1155224"/>
            <a:ext cx="360040" cy="14401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/>
          <p:cNvCxnSpPr/>
          <p:nvPr/>
        </p:nvCxnSpPr>
        <p:spPr>
          <a:xfrm flipH="1">
            <a:off x="5872528" y="1123365"/>
            <a:ext cx="360040" cy="0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H="1">
            <a:off x="5872528" y="1534440"/>
            <a:ext cx="360040" cy="0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6160008" y="1123365"/>
            <a:ext cx="555" cy="403683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6052548" y="1253198"/>
            <a:ext cx="576065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10mm</a:t>
            </a:r>
            <a:endParaRPr lang="ko-KR" altLang="en-US" sz="1000">
              <a:solidFill>
                <a:srgbClr val="0000FF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 flipH="1">
            <a:off x="5878624" y="1898907"/>
            <a:ext cx="360040" cy="0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flipV="1">
            <a:off x="6166104" y="1539240"/>
            <a:ext cx="1016" cy="367516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6058644" y="1632905"/>
            <a:ext cx="576065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10mm</a:t>
            </a:r>
            <a:endParaRPr lang="ko-KR" altLang="en-US" sz="1000">
              <a:solidFill>
                <a:srgbClr val="0000FF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 flipH="1">
            <a:off x="5878944" y="2271792"/>
            <a:ext cx="360040" cy="0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V="1">
            <a:off x="6160008" y="1905214"/>
            <a:ext cx="1016" cy="367516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6058964" y="2010175"/>
            <a:ext cx="576065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6mm</a:t>
            </a:r>
            <a:endParaRPr lang="ko-KR" altLang="en-US" sz="1000">
              <a:solidFill>
                <a:srgbClr val="0000FF"/>
              </a:solidFill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94479"/>
              </p:ext>
            </p:extLst>
          </p:nvPr>
        </p:nvGraphicFramePr>
        <p:xfrm>
          <a:off x="550352" y="5157192"/>
          <a:ext cx="5328592" cy="1160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288">
                  <a:extLst>
                    <a:ext uri="{9D8B030D-6E8A-4147-A177-3AD203B41FA5}">
                      <a16:colId xmlns:a16="http://schemas.microsoft.com/office/drawing/2014/main" val="4105048107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0173776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992064451"/>
                    </a:ext>
                  </a:extLst>
                </a:gridCol>
                <a:gridCol w="1069960">
                  <a:extLst>
                    <a:ext uri="{9D8B030D-6E8A-4147-A177-3AD203B41FA5}">
                      <a16:colId xmlns:a16="http://schemas.microsoft.com/office/drawing/2014/main" val="2203871614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185574763"/>
                    </a:ext>
                  </a:extLst>
                </a:gridCol>
              </a:tblGrid>
              <a:tr h="2900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>
                          <a:solidFill>
                            <a:srgbClr val="FF0000"/>
                          </a:solidFill>
                        </a:rPr>
                        <a:t>규격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490792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>
                          <a:solidFill>
                            <a:srgbClr val="FF0000"/>
                          </a:solidFill>
                        </a:rPr>
                        <a:t>제조일자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49915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rgbClr val="FF0000"/>
                          </a:solidFill>
                        </a:rPr>
                        <a:t>Size</a:t>
                      </a:r>
                      <a:endParaRPr lang="ko-KR" altLang="en-US" sz="1200" b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842522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rgbClr val="FF0000"/>
                          </a:solidFill>
                        </a:rPr>
                        <a:t>HEAT</a:t>
                      </a:r>
                      <a:endParaRPr lang="ko-KR" altLang="en-US" sz="1200" b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rgbClr val="FF0000"/>
                          </a:solidFill>
                        </a:rPr>
                        <a:t>PCS</a:t>
                      </a:r>
                      <a:endParaRPr lang="ko-KR" altLang="en-US" sz="1200" b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13410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488504" y="5066896"/>
            <a:ext cx="547260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60512" y="2265458"/>
            <a:ext cx="1152128" cy="11335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715234" y="2205522"/>
            <a:ext cx="576065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19mm</a:t>
            </a:r>
            <a:endParaRPr lang="ko-KR" altLang="en-US" sz="1000">
              <a:solidFill>
                <a:srgbClr val="0000FF"/>
              </a:solidFill>
            </a:endParaRPr>
          </a:p>
        </p:txBody>
      </p:sp>
      <p:cxnSp>
        <p:nvCxnSpPr>
          <p:cNvPr id="88" name="직선 화살표 연결선 87"/>
          <p:cNvCxnSpPr/>
          <p:nvPr/>
        </p:nvCxnSpPr>
        <p:spPr>
          <a:xfrm flipH="1">
            <a:off x="1712640" y="2271125"/>
            <a:ext cx="1640560" cy="2965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2232034" y="2193450"/>
            <a:ext cx="576065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28mm</a:t>
            </a:r>
            <a:endParaRPr lang="ko-KR" altLang="en-US" sz="1000">
              <a:solidFill>
                <a:srgbClr val="0000FF"/>
              </a:solidFill>
            </a:endParaRPr>
          </a:p>
        </p:txBody>
      </p:sp>
      <p:cxnSp>
        <p:nvCxnSpPr>
          <p:cNvPr id="90" name="직선 화살표 연결선 89"/>
          <p:cNvCxnSpPr/>
          <p:nvPr/>
        </p:nvCxnSpPr>
        <p:spPr>
          <a:xfrm flipH="1">
            <a:off x="1703497" y="6294120"/>
            <a:ext cx="872063" cy="1801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1810911" y="6205328"/>
            <a:ext cx="576065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19mm</a:t>
            </a:r>
            <a:endParaRPr lang="ko-KR" altLang="en-US" sz="1000">
              <a:solidFill>
                <a:srgbClr val="0000FF"/>
              </a:solidFill>
            </a:endParaRPr>
          </a:p>
        </p:txBody>
      </p:sp>
      <p:grpSp>
        <p:nvGrpSpPr>
          <p:cNvPr id="92" name="Tooltip" descr="&lt;SmartSettings&gt;&lt;SmartResize enabled=&quot;True&quot; minWidth=&quot;13&quot; minHeight=&quot;8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5979985" y="4963383"/>
            <a:ext cx="517998" cy="207026"/>
            <a:chOff x="2674545" y="1217147"/>
            <a:chExt cx="517998" cy="207026"/>
          </a:xfrm>
          <a:solidFill>
            <a:srgbClr val="FFFFCC"/>
          </a:solidFill>
        </p:grpSpPr>
        <p:sp>
          <p:nvSpPr>
            <p:cNvPr id="93" name="Box" descr="&lt;Tags&gt;&lt;SMARTRESIZEANCHORS&gt;Absolute,Absolute,Absolute,None&lt;/SMARTRESIZEANCHORS&gt;&lt;/Tags&gt;"/>
            <p:cNvSpPr/>
            <p:nvPr/>
          </p:nvSpPr>
          <p:spPr>
            <a:xfrm>
              <a:off x="2741237" y="1217147"/>
              <a:ext cx="451306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절취선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95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폭발 2 95"/>
          <p:cNvSpPr/>
          <p:nvPr/>
        </p:nvSpPr>
        <p:spPr>
          <a:xfrm>
            <a:off x="6160008" y="5517232"/>
            <a:ext cx="3318427" cy="1296144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재확인 필요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687099"/>
              </p:ext>
            </p:extLst>
          </p:nvPr>
        </p:nvGraphicFramePr>
        <p:xfrm>
          <a:off x="6635029" y="1174304"/>
          <a:ext cx="3013968" cy="345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299">
                  <a:extLst>
                    <a:ext uri="{9D8B030D-6E8A-4147-A177-3AD203B41FA5}">
                      <a16:colId xmlns:a16="http://schemas.microsoft.com/office/drawing/2014/main" val="2976388376"/>
                    </a:ext>
                  </a:extLst>
                </a:gridCol>
                <a:gridCol w="1743669">
                  <a:extLst>
                    <a:ext uri="{9D8B030D-6E8A-4147-A177-3AD203B41FA5}">
                      <a16:colId xmlns:a16="http://schemas.microsoft.com/office/drawing/2014/main" val="1885510370"/>
                    </a:ext>
                  </a:extLst>
                </a:gridCol>
              </a:tblGrid>
              <a:tr h="314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항목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참조값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82184"/>
                  </a:ext>
                </a:extLst>
              </a:tr>
              <a:tr h="314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품종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825985"/>
                  </a:ext>
                </a:extLst>
              </a:tr>
              <a:tr h="31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SI</a:t>
                      </a:r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함량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341478"/>
                  </a:ext>
                </a:extLst>
              </a:tr>
              <a:tr h="314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규격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819586"/>
                  </a:ext>
                </a:extLst>
              </a:tr>
              <a:tr h="314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인증</a:t>
                      </a:r>
                      <a:r>
                        <a:rPr lang="en-US" altLang="ko-KR" sz="1000" baseline="0">
                          <a:solidFill>
                            <a:sysClr val="windowText" lastClr="000000"/>
                          </a:solidFill>
                        </a:rPr>
                        <a:t> No.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48379"/>
                  </a:ext>
                </a:extLst>
              </a:tr>
              <a:tr h="31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Lot/BUNDEL NO.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561590"/>
                  </a:ext>
                </a:extLst>
              </a:tr>
              <a:tr h="31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PCS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속수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622323"/>
                  </a:ext>
                </a:extLst>
              </a:tr>
              <a:tr h="31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SIZE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222017"/>
                  </a:ext>
                </a:extLst>
              </a:tr>
              <a:tr h="31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HEAT</a:t>
                      </a:r>
                      <a:r>
                        <a:rPr lang="en-US" altLang="ko-KR" sz="1000" baseline="0">
                          <a:solidFill>
                            <a:sysClr val="windowText" lastClr="000000"/>
                          </a:solidFill>
                        </a:rPr>
                        <a:t> NO.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570541"/>
                  </a:ext>
                </a:extLst>
              </a:tr>
              <a:tr h="314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제조일자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Lot</a:t>
                      </a:r>
                      <a:r>
                        <a:rPr lang="en-US" altLang="ko-KR" sz="1000" baseline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000" baseline="0">
                          <a:solidFill>
                            <a:sysClr val="windowText" lastClr="000000"/>
                          </a:solidFill>
                        </a:rPr>
                        <a:t>생성일자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0425"/>
                  </a:ext>
                </a:extLst>
              </a:tr>
              <a:tr h="314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제조방법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866430"/>
                  </a:ext>
                </a:extLst>
              </a:tr>
            </a:tbl>
          </a:graphicData>
        </a:graphic>
      </p:graphicFrame>
      <p:pic>
        <p:nvPicPr>
          <p:cNvPr id="97" name="그림 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673" y="3961730"/>
            <a:ext cx="899222" cy="888380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673" y="5293086"/>
            <a:ext cx="899222" cy="88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560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88504" y="1124744"/>
            <a:ext cx="5472608" cy="52565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3" name="표 52"/>
          <p:cNvGraphicFramePr>
            <a:graphicFrameLocks noGrp="1"/>
          </p:cNvGraphicFramePr>
          <p:nvPr/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바코드 인쇄양식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직사각형 42"/>
          <p:cNvSpPr/>
          <p:nvPr/>
        </p:nvSpPr>
        <p:spPr>
          <a:xfrm>
            <a:off x="1696961" y="645175"/>
            <a:ext cx="6926409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파이프 </a:t>
            </a:r>
            <a:r>
              <a:rPr lang="en-US" altLang="ko-KR">
                <a:solidFill>
                  <a:schemeClr val="tx1"/>
                </a:solidFill>
              </a:rPr>
              <a:t>Lot </a:t>
            </a:r>
            <a:r>
              <a:rPr lang="ko-KR" altLang="en-US">
                <a:solidFill>
                  <a:schemeClr val="tx1"/>
                </a:solidFill>
              </a:rPr>
              <a:t>인쇄 양식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수출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기본 폼이 인쇄되어 있는 양식</a:t>
            </a:r>
            <a:r>
              <a:rPr lang="en-US" altLang="ko-KR">
                <a:solidFill>
                  <a:schemeClr val="tx1"/>
                </a:solidFill>
              </a:rPr>
              <a:t>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358407"/>
              </p:ext>
            </p:extLst>
          </p:nvPr>
        </p:nvGraphicFramePr>
        <p:xfrm>
          <a:off x="560512" y="1538504"/>
          <a:ext cx="5328592" cy="3512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4105048107"/>
                    </a:ext>
                  </a:extLst>
                </a:gridCol>
                <a:gridCol w="1669893">
                  <a:extLst>
                    <a:ext uri="{9D8B030D-6E8A-4147-A177-3AD203B41FA5}">
                      <a16:colId xmlns:a16="http://schemas.microsoft.com/office/drawing/2014/main" val="2601737761"/>
                    </a:ext>
                  </a:extLst>
                </a:gridCol>
                <a:gridCol w="1138419">
                  <a:extLst>
                    <a:ext uri="{9D8B030D-6E8A-4147-A177-3AD203B41FA5}">
                      <a16:colId xmlns:a16="http://schemas.microsoft.com/office/drawing/2014/main" val="304650567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72531309"/>
                    </a:ext>
                  </a:extLst>
                </a:gridCol>
              </a:tblGrid>
              <a:tr h="354758">
                <a:tc gridSpan="4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802873"/>
                  </a:ext>
                </a:extLst>
              </a:tr>
              <a:tr h="3720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CUSTOMER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rgbClr val="FF0000"/>
                          </a:solidFill>
                        </a:rPr>
                        <a:t>DESTINATION</a:t>
                      </a:r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63915"/>
                  </a:ext>
                </a:extLst>
              </a:tr>
              <a:tr h="3720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PO</a:t>
                      </a:r>
                      <a:r>
                        <a:rPr lang="en-US" altLang="ko-KR" sz="1200" baseline="0">
                          <a:solidFill>
                            <a:schemeClr val="tx1"/>
                          </a:solidFill>
                        </a:rPr>
                        <a:t> NO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rgbClr val="FF0000"/>
                          </a:solidFill>
                        </a:rPr>
                        <a:t>Cert,</a:t>
                      </a:r>
                      <a:r>
                        <a:rPr lang="en-US" altLang="ko-KR" sz="1200" baseline="0">
                          <a:solidFill>
                            <a:srgbClr val="FF0000"/>
                          </a:solidFill>
                        </a:rPr>
                        <a:t> No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283248"/>
                  </a:ext>
                </a:extLst>
              </a:tr>
              <a:tr h="3720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rgbClr val="FF0000"/>
                          </a:solidFill>
                        </a:rPr>
                        <a:t>SPEC</a:t>
                      </a:r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rgbClr val="FF0000"/>
                          </a:solidFill>
                        </a:rPr>
                        <a:t>GRADE</a:t>
                      </a:r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786463"/>
                  </a:ext>
                </a:extLst>
              </a:tr>
              <a:tr h="4434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Lot/</a:t>
                      </a:r>
                    </a:p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BUNDEL NO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rgbClr val="FF0000"/>
                          </a:solidFill>
                        </a:rPr>
                        <a:t>PCS</a:t>
                      </a:r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481961"/>
                  </a:ext>
                </a:extLst>
              </a:tr>
              <a:tr h="3720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868336"/>
                  </a:ext>
                </a:extLst>
              </a:tr>
              <a:tr h="3720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rgbClr val="FF0000"/>
                          </a:solidFill>
                        </a:rPr>
                        <a:t>HEAT</a:t>
                      </a:r>
                      <a:r>
                        <a:rPr lang="en-US" altLang="ko-KR" sz="1200" baseline="0">
                          <a:solidFill>
                            <a:srgbClr val="FF0000"/>
                          </a:solidFill>
                        </a:rPr>
                        <a:t> NO.</a:t>
                      </a:r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490792"/>
                  </a:ext>
                </a:extLst>
              </a:tr>
              <a:tr h="3720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Manufacture Date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049915"/>
                  </a:ext>
                </a:extLst>
              </a:tr>
              <a:tr h="3720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Remart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84252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1572116"/>
            <a:ext cx="226731" cy="2196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7223" y="1717717"/>
            <a:ext cx="7920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>
                <a:latin typeface="+mn-ea"/>
                <a:ea typeface="+mn-ea"/>
              </a:rPr>
              <a:t>AJU Besteel</a:t>
            </a:r>
            <a:endParaRPr lang="ko-KR" altLang="en-US" sz="600" b="1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6696" y="153554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+mn-ea"/>
                <a:ea typeface="+mn-ea"/>
              </a:rPr>
              <a:t>AJUBESTEEL CO.,LTD</a:t>
            </a:r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93160" y="1155224"/>
            <a:ext cx="360040" cy="14401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/>
          <p:cNvCxnSpPr/>
          <p:nvPr/>
        </p:nvCxnSpPr>
        <p:spPr>
          <a:xfrm flipH="1">
            <a:off x="5872528" y="1123365"/>
            <a:ext cx="360040" cy="0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H="1">
            <a:off x="5872528" y="1534440"/>
            <a:ext cx="360040" cy="0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6160008" y="1123365"/>
            <a:ext cx="555" cy="403683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6052548" y="1253198"/>
            <a:ext cx="576065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10mm</a:t>
            </a:r>
            <a:endParaRPr lang="ko-KR" altLang="en-US" sz="1000">
              <a:solidFill>
                <a:srgbClr val="0000FF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 flipH="1">
            <a:off x="5878624" y="1898907"/>
            <a:ext cx="360040" cy="0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flipV="1">
            <a:off x="6166104" y="1539240"/>
            <a:ext cx="1016" cy="367516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6058644" y="1632905"/>
            <a:ext cx="576065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10mm</a:t>
            </a:r>
            <a:endParaRPr lang="ko-KR" altLang="en-US" sz="1000">
              <a:solidFill>
                <a:srgbClr val="0000FF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 flipH="1">
            <a:off x="5878944" y="2271792"/>
            <a:ext cx="360040" cy="0"/>
          </a:xfrm>
          <a:prstGeom prst="line">
            <a:avLst/>
          </a:prstGeom>
          <a:ln w="31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V="1">
            <a:off x="6160008" y="1905214"/>
            <a:ext cx="1016" cy="367516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6058964" y="2010175"/>
            <a:ext cx="576065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6mm</a:t>
            </a:r>
            <a:endParaRPr lang="ko-KR" altLang="en-US" sz="1000">
              <a:solidFill>
                <a:srgbClr val="0000FF"/>
              </a:solidFill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831188"/>
              </p:ext>
            </p:extLst>
          </p:nvPr>
        </p:nvGraphicFramePr>
        <p:xfrm>
          <a:off x="550352" y="5157192"/>
          <a:ext cx="5328592" cy="1160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288">
                  <a:extLst>
                    <a:ext uri="{9D8B030D-6E8A-4147-A177-3AD203B41FA5}">
                      <a16:colId xmlns:a16="http://schemas.microsoft.com/office/drawing/2014/main" val="4105048107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0173776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99206445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203871614"/>
                    </a:ext>
                  </a:extLst>
                </a:gridCol>
                <a:gridCol w="1357992">
                  <a:extLst>
                    <a:ext uri="{9D8B030D-6E8A-4147-A177-3AD203B41FA5}">
                      <a16:colId xmlns:a16="http://schemas.microsoft.com/office/drawing/2014/main" val="3185574763"/>
                    </a:ext>
                  </a:extLst>
                </a:gridCol>
              </a:tblGrid>
              <a:tr h="2900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PO NO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490792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SPEC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49915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842522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HEAT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rgbClr val="FF0000"/>
                          </a:solidFill>
                        </a:rPr>
                        <a:t>PCS</a:t>
                      </a:r>
                      <a:endParaRPr lang="ko-KR" altLang="en-US" sz="1200" b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13410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488504" y="5094328"/>
            <a:ext cx="547260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60512" y="2265458"/>
            <a:ext cx="1152128" cy="11335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715234" y="2205522"/>
            <a:ext cx="576065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19mm</a:t>
            </a:r>
            <a:endParaRPr lang="ko-KR" altLang="en-US" sz="1000">
              <a:solidFill>
                <a:srgbClr val="0000FF"/>
              </a:solidFill>
            </a:endParaRPr>
          </a:p>
        </p:txBody>
      </p:sp>
      <p:cxnSp>
        <p:nvCxnSpPr>
          <p:cNvPr id="88" name="직선 화살표 연결선 87"/>
          <p:cNvCxnSpPr/>
          <p:nvPr/>
        </p:nvCxnSpPr>
        <p:spPr>
          <a:xfrm flipH="1">
            <a:off x="1712640" y="2271125"/>
            <a:ext cx="1640560" cy="2965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2232034" y="2193450"/>
            <a:ext cx="576065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28mm</a:t>
            </a:r>
            <a:endParaRPr lang="ko-KR" altLang="en-US" sz="1000">
              <a:solidFill>
                <a:srgbClr val="0000FF"/>
              </a:solidFill>
            </a:endParaRPr>
          </a:p>
        </p:txBody>
      </p:sp>
      <p:cxnSp>
        <p:nvCxnSpPr>
          <p:cNvPr id="90" name="직선 화살표 연결선 89"/>
          <p:cNvCxnSpPr/>
          <p:nvPr/>
        </p:nvCxnSpPr>
        <p:spPr>
          <a:xfrm flipH="1">
            <a:off x="1703497" y="6294120"/>
            <a:ext cx="872063" cy="1801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1810911" y="6205328"/>
            <a:ext cx="576065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19mm</a:t>
            </a:r>
            <a:endParaRPr lang="ko-KR" altLang="en-US" sz="1000">
              <a:solidFill>
                <a:srgbClr val="0000FF"/>
              </a:solidFill>
            </a:endParaRPr>
          </a:p>
        </p:txBody>
      </p:sp>
      <p:grpSp>
        <p:nvGrpSpPr>
          <p:cNvPr id="92" name="Tooltip" descr="&lt;SmartSettings&gt;&lt;SmartResize enabled=&quot;True&quot; minWidth=&quot;13&quot; minHeight=&quot;8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5979985" y="4990815"/>
            <a:ext cx="517998" cy="207026"/>
            <a:chOff x="2674545" y="1217147"/>
            <a:chExt cx="517998" cy="207026"/>
          </a:xfrm>
          <a:solidFill>
            <a:srgbClr val="FFFFCC"/>
          </a:solidFill>
        </p:grpSpPr>
        <p:sp>
          <p:nvSpPr>
            <p:cNvPr id="93" name="Box" descr="&lt;Tags&gt;&lt;SMARTRESIZEANCHORS&gt;Absolute,Absolute,Absolute,None&lt;/SMARTRESIZEANCHORS&gt;&lt;/Tags&gt;"/>
            <p:cNvSpPr/>
            <p:nvPr/>
          </p:nvSpPr>
          <p:spPr>
            <a:xfrm>
              <a:off x="2741237" y="1217147"/>
              <a:ext cx="451306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절취선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95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폭발 2 95"/>
          <p:cNvSpPr/>
          <p:nvPr/>
        </p:nvSpPr>
        <p:spPr>
          <a:xfrm>
            <a:off x="6160008" y="5517232"/>
            <a:ext cx="3318427" cy="1296144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재확인 필요</a:t>
            </a: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182897"/>
              </p:ext>
            </p:extLst>
          </p:nvPr>
        </p:nvGraphicFramePr>
        <p:xfrm>
          <a:off x="6635029" y="1174304"/>
          <a:ext cx="3013968" cy="3873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299">
                  <a:extLst>
                    <a:ext uri="{9D8B030D-6E8A-4147-A177-3AD203B41FA5}">
                      <a16:colId xmlns:a16="http://schemas.microsoft.com/office/drawing/2014/main" val="2976388376"/>
                    </a:ext>
                  </a:extLst>
                </a:gridCol>
                <a:gridCol w="1743669">
                  <a:extLst>
                    <a:ext uri="{9D8B030D-6E8A-4147-A177-3AD203B41FA5}">
                      <a16:colId xmlns:a16="http://schemas.microsoft.com/office/drawing/2014/main" val="1885510370"/>
                    </a:ext>
                  </a:extLst>
                </a:gridCol>
              </a:tblGrid>
              <a:tr h="314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항목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참조값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82184"/>
                  </a:ext>
                </a:extLst>
              </a:tr>
              <a:tr h="31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CUSTOMER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825985"/>
                  </a:ext>
                </a:extLst>
              </a:tr>
              <a:tr h="31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DESTINATION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341478"/>
                  </a:ext>
                </a:extLst>
              </a:tr>
              <a:tr h="31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PO</a:t>
                      </a:r>
                      <a:r>
                        <a:rPr lang="en-US" altLang="ko-KR" sz="1000" baseline="0">
                          <a:solidFill>
                            <a:sysClr val="windowText" lastClr="000000"/>
                          </a:solidFill>
                        </a:rPr>
                        <a:t> NO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819586"/>
                  </a:ext>
                </a:extLst>
              </a:tr>
              <a:tr h="31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Cert, NO.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48379"/>
                  </a:ext>
                </a:extLst>
              </a:tr>
              <a:tr h="31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SPEC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561590"/>
                  </a:ext>
                </a:extLst>
              </a:tr>
              <a:tr h="31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GRADE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622323"/>
                  </a:ext>
                </a:extLst>
              </a:tr>
              <a:tr h="31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LOT/BUNDEL NO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222017"/>
                  </a:ext>
                </a:extLst>
              </a:tr>
              <a:tr h="31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PCS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570541"/>
                  </a:ext>
                </a:extLst>
              </a:tr>
              <a:tr h="31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SIZE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0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HEAT NO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866430"/>
                  </a:ext>
                </a:extLst>
              </a:tr>
              <a:tr h="1809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Manufacture</a:t>
                      </a:r>
                      <a:r>
                        <a:rPr lang="en-US" altLang="ko-KR" sz="1000" baseline="0">
                          <a:solidFill>
                            <a:sysClr val="windowText" lastClr="000000"/>
                          </a:solidFill>
                        </a:rPr>
                        <a:t> Date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Lot</a:t>
                      </a:r>
                      <a:r>
                        <a:rPr lang="en-US" altLang="ko-KR" sz="1000" baseline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000" baseline="0">
                          <a:solidFill>
                            <a:sysClr val="windowText" lastClr="000000"/>
                          </a:solidFill>
                        </a:rPr>
                        <a:t>생성일자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475153"/>
                  </a:ext>
                </a:extLst>
              </a:tr>
              <a:tr h="1181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Remark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527894"/>
                  </a:ext>
                </a:extLst>
              </a:tr>
            </a:tbl>
          </a:graphicData>
        </a:graphic>
      </p:graphicFrame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858" y="4007450"/>
            <a:ext cx="899222" cy="88838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858" y="5293086"/>
            <a:ext cx="899222" cy="88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064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71114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747240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구매관리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매입마감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입고건에 대하여 매입을 마감 처리 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31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입고현황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38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393821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43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28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9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4483616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62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25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6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7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8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57919" y="1003884"/>
            <a:ext cx="710705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내역 저장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98" name="Tooltip" descr="&lt;SmartSettings&gt;&lt;SmartResize enabled=&quot;True&quot; minWidth=&quot;6&quot; minHeight=&quot;2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3641827" y="3180802"/>
            <a:ext cx="2535309" cy="421592"/>
            <a:chOff x="1742051" y="1149496"/>
            <a:chExt cx="2535309" cy="421592"/>
          </a:xfrm>
          <a:solidFill>
            <a:srgbClr val="FFFFFF"/>
          </a:solidFill>
        </p:grpSpPr>
        <p:sp>
          <p:nvSpPr>
            <p:cNvPr id="99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24"/>
              </p:custDataLst>
            </p:nvPr>
          </p:nvSpPr>
          <p:spPr>
            <a:xfrm>
              <a:off x="1742051" y="1216186"/>
              <a:ext cx="2535309" cy="354902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입고된 중량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(Ton),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입고된수량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본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pPr marL="171450" indent="-171450" algn="ctr">
                <a:buFontTx/>
                <a:buChar char="-"/>
              </a:pP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부분입고 건일 경우 기존에 입고된 정보 표시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1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Tooltip" descr="&lt;SmartSettings&gt;&lt;SmartResize enabled=&quot;True&quot; minWidth=&quot;6&quot; minHeight=&quot;2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6284170" y="3180802"/>
            <a:ext cx="747566" cy="421592"/>
            <a:chOff x="3780704" y="1149496"/>
            <a:chExt cx="804304" cy="421592"/>
          </a:xfrm>
          <a:solidFill>
            <a:srgbClr val="FFFFCC"/>
          </a:solidFill>
        </p:grpSpPr>
        <p:sp>
          <p:nvSpPr>
            <p:cNvPr id="103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21"/>
              </p:custDataLst>
            </p:nvPr>
          </p:nvSpPr>
          <p:spPr>
            <a:xfrm>
              <a:off x="3780704" y="1216186"/>
              <a:ext cx="804304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달력선택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Default 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금일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Arrow" descr="&lt;SmartSettings&gt;&lt;SmartResize anchorLeft=&quot;None&quot; anchorTop=&quot;Absolute&quot; anchorRight=&quot;None&quot; anchorBottom=&quot;None&quot; /&gt;&lt;/SmartSettings&gt;"/>
            <p:cNvSpPr/>
            <p:nvPr>
              <p:custDataLst>
                <p:tags r:id="rId22"/>
              </p:custDataLst>
            </p:nvPr>
          </p:nvSpPr>
          <p:spPr>
            <a:xfrm>
              <a:off x="4141240" y="1149496"/>
              <a:ext cx="8323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5" name="Gap" descr="&lt;SmartSettings&gt;&lt;SmartResize anchorLeft=&quot;None&quot; anchorTop=&quot;Absolute&quot; anchorRight=&quot;None&quot; anchorBottom=&quot;None&quot; /&gt;&lt;/SmartSettings&gt;"/>
            <p:cNvCxnSpPr/>
            <p:nvPr>
              <p:custDataLst>
                <p:tags r:id="rId23"/>
              </p:custDataLst>
            </p:nvPr>
          </p:nvCxnSpPr>
          <p:spPr>
            <a:xfrm rot="10800000">
              <a:off x="4148013" y="1216186"/>
              <a:ext cx="69686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Drop-Down Box"/>
          <p:cNvGrpSpPr/>
          <p:nvPr/>
        </p:nvGrpSpPr>
        <p:grpSpPr>
          <a:xfrm>
            <a:off x="272481" y="1265076"/>
            <a:ext cx="752251" cy="348813"/>
            <a:chOff x="595688" y="1207382"/>
            <a:chExt cx="1368150" cy="348813"/>
          </a:xfrm>
        </p:grpSpPr>
        <p:sp>
          <p:nvSpPr>
            <p:cNvPr id="125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9"/>
              </p:custDataLst>
            </p:nvPr>
          </p:nvSpPr>
          <p:spPr>
            <a:xfrm>
              <a:off x="595688" y="1207382"/>
              <a:ext cx="1368150" cy="34881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발주일</a:t>
              </a:r>
              <a:endPara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입고일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7" name="Date Field" descr="&lt;SmartSettings&gt;&lt;SmartResize enabled=&quot;True&quot; minWidth=&quot;20&quot; minHeight=&quot;13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1128055" y="1318936"/>
            <a:ext cx="1035146" cy="241092"/>
            <a:chOff x="928688" y="1261242"/>
            <a:chExt cx="1035146" cy="241092"/>
          </a:xfrm>
        </p:grpSpPr>
        <p:sp>
          <p:nvSpPr>
            <p:cNvPr id="128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0" name="Date Field" descr="&lt;SmartSettings&gt;&lt;SmartResize enabled=&quot;True&quot; minWidth=&quot;20&quot; minHeight=&quot;13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2303443" y="1318936"/>
            <a:ext cx="1035146" cy="241092"/>
            <a:chOff x="928688" y="1261242"/>
            <a:chExt cx="1035146" cy="241092"/>
          </a:xfrm>
        </p:grpSpPr>
        <p:sp>
          <p:nvSpPr>
            <p:cNvPr id="131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2163201" y="1318936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sp>
        <p:nvSpPr>
          <p:cNvPr id="135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8"/>
            </p:custDataLst>
          </p:nvPr>
        </p:nvSpPr>
        <p:spPr>
          <a:xfrm>
            <a:off x="5557231" y="1318936"/>
            <a:ext cx="807450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발주번호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4718" y="5322964"/>
            <a:ext cx="4701537" cy="65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/>
              <a:t>발주번호</a:t>
            </a:r>
            <a:r>
              <a:rPr lang="en-US" altLang="ko-KR" sz="800"/>
              <a:t>, </a:t>
            </a:r>
            <a:r>
              <a:rPr lang="ko-KR" altLang="en-US" sz="800"/>
              <a:t>발주순번</a:t>
            </a:r>
            <a:r>
              <a:rPr lang="en-US" altLang="ko-KR" sz="800"/>
              <a:t>, </a:t>
            </a:r>
            <a:r>
              <a:rPr lang="ko-KR" altLang="en-US" sz="800"/>
              <a:t>구매구분</a:t>
            </a:r>
            <a:r>
              <a:rPr lang="en-US" altLang="ko-KR" sz="800"/>
              <a:t>, </a:t>
            </a:r>
            <a:r>
              <a:rPr lang="ko-KR" altLang="en-US" sz="800"/>
              <a:t>품목코드</a:t>
            </a:r>
            <a:r>
              <a:rPr lang="en-US" altLang="ko-KR" sz="800"/>
              <a:t>,</a:t>
            </a:r>
            <a:r>
              <a:rPr lang="ko-KR" altLang="en-US" sz="800"/>
              <a:t>품목명</a:t>
            </a:r>
            <a:r>
              <a:rPr lang="en-US" altLang="ko-KR" sz="800"/>
              <a:t>_02, </a:t>
            </a:r>
            <a:r>
              <a:rPr lang="ko-KR" altLang="en-US" sz="800"/>
              <a:t>발주일</a:t>
            </a:r>
            <a:r>
              <a:rPr lang="en-US" altLang="ko-KR" sz="800"/>
              <a:t>,</a:t>
            </a:r>
            <a:r>
              <a:rPr lang="ko-KR" altLang="en-US" sz="800"/>
              <a:t>입고예정일</a:t>
            </a:r>
            <a:r>
              <a:rPr lang="en-US" altLang="ko-KR" sz="800"/>
              <a:t>, </a:t>
            </a:r>
            <a:r>
              <a:rPr lang="ko-KR" altLang="en-US" sz="800"/>
              <a:t>발주</a:t>
            </a:r>
            <a:r>
              <a:rPr lang="en-US" altLang="ko-KR" sz="800"/>
              <a:t>, </a:t>
            </a:r>
            <a:r>
              <a:rPr lang="ko-KR" altLang="en-US" sz="800"/>
              <a:t>중량</a:t>
            </a:r>
            <a:r>
              <a:rPr lang="en-US" altLang="ko-KR" sz="800"/>
              <a:t>(Ton), </a:t>
            </a:r>
            <a:r>
              <a:rPr lang="ko-KR" altLang="en-US" sz="800"/>
              <a:t>발주</a:t>
            </a:r>
            <a:r>
              <a:rPr lang="en-US" altLang="ko-KR" sz="800"/>
              <a:t>, </a:t>
            </a:r>
            <a:r>
              <a:rPr lang="ko-KR" altLang="en-US" sz="800"/>
              <a:t>수량</a:t>
            </a:r>
            <a:r>
              <a:rPr lang="en-US" altLang="ko-KR" sz="800"/>
              <a:t>(</a:t>
            </a:r>
            <a:r>
              <a:rPr lang="ko-KR" altLang="en-US" sz="800"/>
              <a:t>본</a:t>
            </a:r>
            <a:r>
              <a:rPr lang="en-US" altLang="ko-KR" sz="800"/>
              <a:t>), </a:t>
            </a:r>
            <a:r>
              <a:rPr lang="ko-KR" altLang="en-US" sz="800"/>
              <a:t>환율</a:t>
            </a:r>
            <a:r>
              <a:rPr lang="en-US" altLang="ko-KR" sz="800"/>
              <a:t>, </a:t>
            </a:r>
            <a:r>
              <a:rPr lang="ko-KR" altLang="en-US" sz="800"/>
              <a:t>거래처</a:t>
            </a:r>
            <a:r>
              <a:rPr lang="en-US" altLang="ko-KR" sz="800"/>
              <a:t>, </a:t>
            </a:r>
            <a:r>
              <a:rPr lang="ko-KR" altLang="en-US" sz="800"/>
              <a:t>입고일</a:t>
            </a:r>
            <a:r>
              <a:rPr lang="en-US" altLang="ko-KR" sz="800"/>
              <a:t>, </a:t>
            </a:r>
            <a:r>
              <a:rPr lang="ko-KR" altLang="en-US" sz="800"/>
              <a:t>마감일</a:t>
            </a:r>
            <a:r>
              <a:rPr lang="en-US" altLang="ko-KR" sz="800"/>
              <a:t>, </a:t>
            </a:r>
            <a:r>
              <a:rPr lang="ko-KR" altLang="en-US" sz="800"/>
              <a:t>마감비고</a:t>
            </a:r>
            <a:r>
              <a:rPr lang="en-US" altLang="ko-KR" sz="800"/>
              <a:t>, </a:t>
            </a:r>
            <a:r>
              <a:rPr lang="ko-KR" altLang="en-US" sz="800"/>
              <a:t>입고된</a:t>
            </a:r>
            <a:r>
              <a:rPr lang="en-US" altLang="ko-KR" sz="800"/>
              <a:t>, </a:t>
            </a:r>
            <a:r>
              <a:rPr lang="ko-KR" altLang="en-US" sz="800"/>
              <a:t>중량</a:t>
            </a:r>
            <a:r>
              <a:rPr lang="en-US" altLang="ko-KR" sz="800"/>
              <a:t>(Ton), </a:t>
            </a:r>
            <a:r>
              <a:rPr lang="ko-KR" altLang="en-US" sz="800"/>
              <a:t>입고된수량</a:t>
            </a:r>
            <a:r>
              <a:rPr lang="en-US" altLang="ko-KR" sz="800"/>
              <a:t>(</a:t>
            </a:r>
            <a:r>
              <a:rPr lang="ko-KR" altLang="en-US" sz="800"/>
              <a:t>본</a:t>
            </a:r>
            <a:r>
              <a:rPr lang="en-US" altLang="ko-KR" sz="800"/>
              <a:t>), </a:t>
            </a:r>
            <a:r>
              <a:rPr lang="ko-KR" altLang="en-US" sz="800"/>
              <a:t>입고일</a:t>
            </a:r>
            <a:r>
              <a:rPr lang="en-US" altLang="ko-KR" sz="800"/>
              <a:t>,</a:t>
            </a:r>
            <a:r>
              <a:rPr lang="ko-KR" altLang="en-US" sz="800"/>
              <a:t>입고</a:t>
            </a:r>
            <a:r>
              <a:rPr lang="en-US" altLang="ko-KR" sz="800"/>
              <a:t>,</a:t>
            </a:r>
            <a:r>
              <a:rPr lang="ko-KR" altLang="en-US" sz="800"/>
              <a:t>중량</a:t>
            </a:r>
            <a:r>
              <a:rPr lang="en-US" altLang="ko-KR" sz="800"/>
              <a:t>(Ton), </a:t>
            </a:r>
            <a:r>
              <a:rPr lang="ko-KR" altLang="en-US" sz="800"/>
              <a:t>입고수량</a:t>
            </a:r>
            <a:r>
              <a:rPr lang="en-US" altLang="ko-KR" sz="800"/>
              <a:t>(</a:t>
            </a:r>
            <a:r>
              <a:rPr lang="ko-KR" altLang="en-US" sz="800"/>
              <a:t>본</a:t>
            </a:r>
            <a:r>
              <a:rPr lang="en-US" altLang="ko-KR" sz="800"/>
              <a:t>),</a:t>
            </a:r>
            <a:r>
              <a:rPr lang="ko-KR" altLang="en-US" sz="800"/>
              <a:t>환율</a:t>
            </a:r>
            <a:r>
              <a:rPr lang="en-US" altLang="ko-KR" sz="800"/>
              <a:t>(</a:t>
            </a:r>
            <a:r>
              <a:rPr lang="ko-KR" altLang="en-US" sz="800"/>
              <a:t>입고</a:t>
            </a:r>
            <a:r>
              <a:rPr lang="en-US" altLang="ko-KR" sz="800"/>
              <a:t>),</a:t>
            </a:r>
            <a:r>
              <a:rPr lang="ko-KR" altLang="en-US" sz="800"/>
              <a:t>기준통화</a:t>
            </a:r>
            <a:r>
              <a:rPr lang="en-US" altLang="ko-KR" sz="800"/>
              <a:t>,</a:t>
            </a:r>
            <a:r>
              <a:rPr lang="ko-KR" altLang="en-US" sz="800"/>
              <a:t>단가</a:t>
            </a:r>
            <a:r>
              <a:rPr lang="en-US" altLang="ko-KR" sz="800"/>
              <a:t>(</a:t>
            </a:r>
            <a:r>
              <a:rPr lang="ko-KR" altLang="en-US" sz="800"/>
              <a:t>입고</a:t>
            </a:r>
            <a:r>
              <a:rPr lang="en-US" altLang="ko-KR" sz="800"/>
              <a:t>),</a:t>
            </a:r>
            <a:r>
              <a:rPr lang="ko-KR" altLang="en-US" sz="800"/>
              <a:t>기준통화</a:t>
            </a:r>
            <a:r>
              <a:rPr lang="en-US" altLang="ko-KR" sz="800"/>
              <a:t>,</a:t>
            </a:r>
            <a:r>
              <a:rPr lang="ko-KR" altLang="en-US" sz="800"/>
              <a:t>금액</a:t>
            </a:r>
            <a:r>
              <a:rPr lang="en-US" altLang="ko-KR" sz="800"/>
              <a:t>(</a:t>
            </a:r>
            <a:r>
              <a:rPr lang="ko-KR" altLang="en-US" sz="800"/>
              <a:t>입고</a:t>
            </a:r>
            <a:r>
              <a:rPr lang="en-US" altLang="ko-KR" sz="800"/>
              <a:t>),</a:t>
            </a:r>
            <a:r>
              <a:rPr lang="ko-KR" altLang="en-US" sz="800"/>
              <a:t>원화기준</a:t>
            </a:r>
            <a:r>
              <a:rPr lang="en-US" altLang="ko-KR" sz="800"/>
              <a:t>,</a:t>
            </a:r>
            <a:r>
              <a:rPr lang="ko-KR" altLang="en-US" sz="800"/>
              <a:t>단가</a:t>
            </a:r>
            <a:r>
              <a:rPr lang="en-US" altLang="ko-KR" sz="800"/>
              <a:t>(</a:t>
            </a:r>
            <a:r>
              <a:rPr lang="ko-KR" altLang="en-US" sz="800"/>
              <a:t>입고</a:t>
            </a:r>
            <a:r>
              <a:rPr lang="en-US" altLang="ko-KR" sz="800"/>
              <a:t>),</a:t>
            </a:r>
            <a:r>
              <a:rPr lang="ko-KR" altLang="en-US" sz="800"/>
              <a:t>원화기준금액</a:t>
            </a:r>
            <a:r>
              <a:rPr lang="en-US" altLang="ko-KR" sz="800"/>
              <a:t>(</a:t>
            </a:r>
            <a:r>
              <a:rPr lang="ko-KR" altLang="en-US" sz="800"/>
              <a:t>입고</a:t>
            </a:r>
            <a:r>
              <a:rPr lang="en-US" altLang="ko-KR" sz="800"/>
              <a:t>),</a:t>
            </a:r>
            <a:r>
              <a:rPr lang="ko-KR" altLang="en-US" sz="800"/>
              <a:t>내수구분</a:t>
            </a:r>
            <a:r>
              <a:rPr lang="en-US" altLang="ko-KR" sz="800"/>
              <a:t>,</a:t>
            </a:r>
            <a:r>
              <a:rPr lang="ko-KR" altLang="en-US" sz="800"/>
              <a:t>품목유형</a:t>
            </a:r>
            <a:r>
              <a:rPr lang="en-US" altLang="ko-KR" sz="800"/>
              <a:t>,</a:t>
            </a:r>
            <a:r>
              <a:rPr lang="ko-KR" altLang="en-US" sz="800"/>
              <a:t>형태코드</a:t>
            </a:r>
            <a:r>
              <a:rPr lang="en-US" altLang="ko-KR" sz="800"/>
              <a:t>,</a:t>
            </a:r>
            <a:r>
              <a:rPr lang="ko-KR" altLang="en-US" sz="800"/>
              <a:t> 품명코드</a:t>
            </a:r>
            <a:r>
              <a:rPr lang="en-US" altLang="ko-KR" sz="800"/>
              <a:t>,</a:t>
            </a:r>
            <a:r>
              <a:rPr lang="ko-KR" altLang="en-US" sz="800"/>
              <a:t>품명</a:t>
            </a:r>
            <a:r>
              <a:rPr lang="en-US" altLang="ko-KR" sz="800"/>
              <a:t>,</a:t>
            </a:r>
            <a:r>
              <a:rPr lang="ko-KR" altLang="en-US" sz="800"/>
              <a:t>길이</a:t>
            </a:r>
            <a:r>
              <a:rPr lang="en-US" altLang="ko-KR" sz="800"/>
              <a:t>(</a:t>
            </a:r>
            <a:r>
              <a:rPr lang="ko-KR" altLang="en-US" sz="800"/>
              <a:t>스켈프</a:t>
            </a:r>
            <a:r>
              <a:rPr lang="en-US" altLang="ko-KR" sz="800"/>
              <a:t>),</a:t>
            </a:r>
            <a:r>
              <a:rPr lang="ko-KR" altLang="en-US" sz="800"/>
              <a:t>재질</a:t>
            </a:r>
            <a:r>
              <a:rPr lang="en-US" altLang="ko-KR" sz="800"/>
              <a:t>,MILL,</a:t>
            </a:r>
            <a:r>
              <a:rPr lang="ko-KR" altLang="en-US" sz="800"/>
              <a:t>호칭</a:t>
            </a:r>
            <a:r>
              <a:rPr lang="en-US" altLang="ko-KR" sz="800"/>
              <a:t>(A),</a:t>
            </a:r>
            <a:r>
              <a:rPr lang="ko-KR" altLang="en-US" sz="800"/>
              <a:t>단가유형</a:t>
            </a:r>
            <a:r>
              <a:rPr lang="en-US" altLang="ko-KR" sz="800"/>
              <a:t>,</a:t>
            </a:r>
            <a:r>
              <a:rPr lang="ko-KR" altLang="en-US" sz="800"/>
              <a:t>단위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58351" y="1596263"/>
            <a:ext cx="8583081" cy="3086100"/>
          </a:xfrm>
          <a:prstGeom prst="rect">
            <a:avLst/>
          </a:prstGeom>
        </p:spPr>
      </p:pic>
      <p:grpSp>
        <p:nvGrpSpPr>
          <p:cNvPr id="95" name="Cutout"/>
          <p:cNvGrpSpPr/>
          <p:nvPr/>
        </p:nvGrpSpPr>
        <p:grpSpPr>
          <a:xfrm>
            <a:off x="8734390" y="1630211"/>
            <a:ext cx="269755" cy="3034434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96" name="Fill"/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Border"/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0" name="Tooltip"/>
          <p:cNvSpPr/>
          <p:nvPr/>
        </p:nvSpPr>
        <p:spPr>
          <a:xfrm>
            <a:off x="5025008" y="5544730"/>
            <a:ext cx="3422039" cy="253365"/>
          </a:xfrm>
          <a:prstGeom prst="roundRect">
            <a:avLst>
              <a:gd name="adj" fmla="val 6252"/>
            </a:avLst>
          </a:prstGeom>
          <a:solidFill>
            <a:srgbClr val="70707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마감일을 기반으로 월별 구매 비용을 산정함</a:t>
            </a:r>
            <a:endParaRPr lang="en-US" sz="1000" dirty="0">
              <a:solidFill>
                <a:srgbClr val="0000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6" name="Tooltip" descr="&lt;SmartSettings&gt;&lt;SmartResize enabled=&quot;True&quot; minWidth=&quot;6&quot; minHeight=&quot;2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5585301" y="4632217"/>
            <a:ext cx="1318951" cy="717343"/>
            <a:chOff x="3523385" y="1149496"/>
            <a:chExt cx="1318951" cy="717343"/>
          </a:xfrm>
          <a:solidFill>
            <a:srgbClr val="FFFFFF"/>
          </a:solidFill>
        </p:grpSpPr>
        <p:sp>
          <p:nvSpPr>
            <p:cNvPr id="67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8"/>
              </p:custDataLst>
            </p:nvPr>
          </p:nvSpPr>
          <p:spPr>
            <a:xfrm>
              <a:off x="3523385" y="1216186"/>
              <a:ext cx="1318951" cy="650653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달력선택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Default 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입고일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**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수정가능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마감비고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Key-In(20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0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313056" y="2502040"/>
            <a:ext cx="106062" cy="106727"/>
            <a:chOff x="554563" y="2632644"/>
            <a:chExt cx="109867" cy="110556"/>
          </a:xfrm>
        </p:grpSpPr>
        <p:sp>
          <p:nvSpPr>
            <p:cNvPr id="49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313056" y="2701633"/>
            <a:ext cx="106062" cy="106727"/>
            <a:chOff x="554563" y="2632644"/>
            <a:chExt cx="109867" cy="110556"/>
          </a:xfrm>
        </p:grpSpPr>
        <p:sp>
          <p:nvSpPr>
            <p:cNvPr id="55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313056" y="2953089"/>
            <a:ext cx="106062" cy="106727"/>
            <a:chOff x="554563" y="2632644"/>
            <a:chExt cx="109867" cy="110556"/>
          </a:xfrm>
        </p:grpSpPr>
        <p:sp>
          <p:nvSpPr>
            <p:cNvPr id="72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3"/>
            </p:custDataLst>
          </p:nvPr>
        </p:nvGrpSpPr>
        <p:grpSpPr>
          <a:xfrm>
            <a:off x="313056" y="3178257"/>
            <a:ext cx="106062" cy="106727"/>
            <a:chOff x="554563" y="2632644"/>
            <a:chExt cx="109867" cy="110556"/>
          </a:xfrm>
        </p:grpSpPr>
        <p:sp>
          <p:nvSpPr>
            <p:cNvPr id="75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4"/>
            </p:custDataLst>
          </p:nvPr>
        </p:nvGrpSpPr>
        <p:grpSpPr>
          <a:xfrm>
            <a:off x="309057" y="3825281"/>
            <a:ext cx="106062" cy="106727"/>
            <a:chOff x="554563" y="2632644"/>
            <a:chExt cx="109867" cy="110556"/>
          </a:xfrm>
        </p:grpSpPr>
        <p:sp>
          <p:nvSpPr>
            <p:cNvPr id="78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5"/>
            </p:custDataLst>
          </p:nvPr>
        </p:nvGrpSpPr>
        <p:grpSpPr>
          <a:xfrm>
            <a:off x="309057" y="4024874"/>
            <a:ext cx="106062" cy="106727"/>
            <a:chOff x="554563" y="2632644"/>
            <a:chExt cx="109867" cy="110556"/>
          </a:xfrm>
        </p:grpSpPr>
        <p:sp>
          <p:nvSpPr>
            <p:cNvPr id="82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6"/>
            </p:custDataLst>
          </p:nvPr>
        </p:nvGrpSpPr>
        <p:grpSpPr>
          <a:xfrm>
            <a:off x="309057" y="4276330"/>
            <a:ext cx="106062" cy="106727"/>
            <a:chOff x="554563" y="2632644"/>
            <a:chExt cx="109867" cy="110556"/>
          </a:xfrm>
        </p:grpSpPr>
        <p:sp>
          <p:nvSpPr>
            <p:cNvPr id="85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17"/>
            </p:custDataLst>
          </p:nvPr>
        </p:nvGrpSpPr>
        <p:grpSpPr>
          <a:xfrm>
            <a:off x="309057" y="4501498"/>
            <a:ext cx="106062" cy="106727"/>
            <a:chOff x="554563" y="2632644"/>
            <a:chExt cx="109867" cy="110556"/>
          </a:xfrm>
        </p:grpSpPr>
        <p:sp>
          <p:nvSpPr>
            <p:cNvPr id="88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2252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71114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811152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구매관리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입고현황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기간별 입고 현황에 대한 정보를 조회한다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20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입고현황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38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393821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43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8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9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4483616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62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4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6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grpSp>
        <p:nvGrpSpPr>
          <p:cNvPr id="124" name="Drop-Down Box"/>
          <p:cNvGrpSpPr/>
          <p:nvPr/>
        </p:nvGrpSpPr>
        <p:grpSpPr>
          <a:xfrm>
            <a:off x="272481" y="1265076"/>
            <a:ext cx="752251" cy="348813"/>
            <a:chOff x="595688" y="1207382"/>
            <a:chExt cx="1368150" cy="348813"/>
          </a:xfrm>
        </p:grpSpPr>
        <p:sp>
          <p:nvSpPr>
            <p:cNvPr id="125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2"/>
              </p:custDataLst>
            </p:nvPr>
          </p:nvSpPr>
          <p:spPr>
            <a:xfrm>
              <a:off x="595688" y="1207382"/>
              <a:ext cx="1368150" cy="34881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발주일</a:t>
              </a:r>
              <a:endPara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입고일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7" name="Date Field" descr="&lt;SmartSettings&gt;&lt;SmartResize enabled=&quot;True&quot; minWidth=&quot;20&quot; minHeight=&quot;13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1128055" y="1318936"/>
            <a:ext cx="1035146" cy="241092"/>
            <a:chOff x="928688" y="1261242"/>
            <a:chExt cx="1035146" cy="241092"/>
          </a:xfrm>
        </p:grpSpPr>
        <p:sp>
          <p:nvSpPr>
            <p:cNvPr id="128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0" name="Date Field" descr="&lt;SmartSettings&gt;&lt;SmartResize enabled=&quot;True&quot; minWidth=&quot;20&quot; minHeight=&quot;13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2303443" y="1318936"/>
            <a:ext cx="1035146" cy="241092"/>
            <a:chOff x="928688" y="1261242"/>
            <a:chExt cx="1035146" cy="241092"/>
          </a:xfrm>
        </p:grpSpPr>
        <p:sp>
          <p:nvSpPr>
            <p:cNvPr id="131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2163201" y="1318936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sp>
        <p:nvSpPr>
          <p:cNvPr id="135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6"/>
            </p:custDataLst>
          </p:nvPr>
        </p:nvSpPr>
        <p:spPr>
          <a:xfrm>
            <a:off x="5557231" y="1318936"/>
            <a:ext cx="807450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발주번호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7753" y="1688344"/>
            <a:ext cx="8659359" cy="1740655"/>
          </a:xfrm>
          <a:prstGeom prst="rect">
            <a:avLst/>
          </a:prstGeom>
        </p:spPr>
      </p:pic>
      <p:grpSp>
        <p:nvGrpSpPr>
          <p:cNvPr id="56" name="Drop-Down Box" descr="&lt;SmartSettings&gt;&lt;SmartResize enabled=&quot;True&quot; minWidth=&quot;18&quot; minHeight=&quot;7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6411920" y="1317256"/>
            <a:ext cx="1421398" cy="242772"/>
            <a:chOff x="595684" y="1551576"/>
            <a:chExt cx="1368147" cy="241092"/>
          </a:xfrm>
          <a:solidFill>
            <a:srgbClr val="FFFFFF"/>
          </a:solidFill>
        </p:grpSpPr>
        <p:sp>
          <p:nvSpPr>
            <p:cNvPr id="60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9"/>
              </p:custDataLst>
            </p:nvPr>
          </p:nvSpPr>
          <p:spPr>
            <a:xfrm>
              <a:off x="595684" y="1551576"/>
              <a:ext cx="1208377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발행 상태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0"/>
              </p:custDataLst>
            </p:nvPr>
          </p:nvSpPr>
          <p:spPr>
            <a:xfrm>
              <a:off x="1804061" y="1551576"/>
              <a:ext cx="15977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1853140" y="1654159"/>
              <a:ext cx="61610" cy="3592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343071"/>
              </p:ext>
            </p:extLst>
          </p:nvPr>
        </p:nvGraphicFramePr>
        <p:xfrm>
          <a:off x="255265" y="4797155"/>
          <a:ext cx="8527973" cy="1264255"/>
        </p:xfrm>
        <a:graphic>
          <a:graphicData uri="http://schemas.openxmlformats.org/drawingml/2006/table">
            <a:tbl>
              <a:tblPr/>
              <a:tblGrid>
                <a:gridCol w="305247">
                  <a:extLst>
                    <a:ext uri="{9D8B030D-6E8A-4147-A177-3AD203B41FA5}">
                      <a16:colId xmlns:a16="http://schemas.microsoft.com/office/drawing/2014/main" val="204999475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96991197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378963702"/>
                    </a:ext>
                  </a:extLst>
                </a:gridCol>
                <a:gridCol w="755549">
                  <a:extLst>
                    <a:ext uri="{9D8B030D-6E8A-4147-A177-3AD203B41FA5}">
                      <a16:colId xmlns:a16="http://schemas.microsoft.com/office/drawing/2014/main" val="4170448720"/>
                    </a:ext>
                  </a:extLst>
                </a:gridCol>
                <a:gridCol w="660230">
                  <a:extLst>
                    <a:ext uri="{9D8B030D-6E8A-4147-A177-3AD203B41FA5}">
                      <a16:colId xmlns:a16="http://schemas.microsoft.com/office/drawing/2014/main" val="4080940205"/>
                    </a:ext>
                  </a:extLst>
                </a:gridCol>
                <a:gridCol w="660230">
                  <a:extLst>
                    <a:ext uri="{9D8B030D-6E8A-4147-A177-3AD203B41FA5}">
                      <a16:colId xmlns:a16="http://schemas.microsoft.com/office/drawing/2014/main" val="2882013698"/>
                    </a:ext>
                  </a:extLst>
                </a:gridCol>
                <a:gridCol w="628762">
                  <a:extLst>
                    <a:ext uri="{9D8B030D-6E8A-4147-A177-3AD203B41FA5}">
                      <a16:colId xmlns:a16="http://schemas.microsoft.com/office/drawing/2014/main" val="2433971418"/>
                    </a:ext>
                  </a:extLst>
                </a:gridCol>
                <a:gridCol w="764199">
                  <a:extLst>
                    <a:ext uri="{9D8B030D-6E8A-4147-A177-3AD203B41FA5}">
                      <a16:colId xmlns:a16="http://schemas.microsoft.com/office/drawing/2014/main" val="4156072756"/>
                    </a:ext>
                  </a:extLst>
                </a:gridCol>
                <a:gridCol w="764199">
                  <a:extLst>
                    <a:ext uri="{9D8B030D-6E8A-4147-A177-3AD203B41FA5}">
                      <a16:colId xmlns:a16="http://schemas.microsoft.com/office/drawing/2014/main" val="1556042120"/>
                    </a:ext>
                  </a:extLst>
                </a:gridCol>
                <a:gridCol w="625254">
                  <a:extLst>
                    <a:ext uri="{9D8B030D-6E8A-4147-A177-3AD203B41FA5}">
                      <a16:colId xmlns:a16="http://schemas.microsoft.com/office/drawing/2014/main" val="3122821020"/>
                    </a:ext>
                  </a:extLst>
                </a:gridCol>
                <a:gridCol w="764199">
                  <a:extLst>
                    <a:ext uri="{9D8B030D-6E8A-4147-A177-3AD203B41FA5}">
                      <a16:colId xmlns:a16="http://schemas.microsoft.com/office/drawing/2014/main" val="2282152276"/>
                    </a:ext>
                  </a:extLst>
                </a:gridCol>
                <a:gridCol w="799904">
                  <a:extLst>
                    <a:ext uri="{9D8B030D-6E8A-4147-A177-3AD203B41FA5}">
                      <a16:colId xmlns:a16="http://schemas.microsoft.com/office/drawing/2014/main" val="3508734255"/>
                    </a:ext>
                  </a:extLst>
                </a:gridCol>
              </a:tblGrid>
              <a:tr h="894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 No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마지막 인쇄일자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마지막 인쇄자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94200"/>
                  </a:ext>
                </a:extLst>
              </a:tr>
              <a:tr h="2405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중량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원화기준 금액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속수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B/D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낱본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실폭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중량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원화기준금액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830423"/>
                  </a:ext>
                </a:extLst>
              </a:tr>
              <a:tr h="1788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12,646,529.11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CXW14520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814554"/>
                  </a:ext>
                </a:extLst>
              </a:tr>
              <a:tr h="1788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11,286,687.27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CXW14521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78092"/>
                  </a:ext>
                </a:extLst>
              </a:tr>
              <a:tr h="1788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10,803,943.42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CXW14523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68895"/>
                  </a:ext>
                </a:extLst>
              </a:tr>
              <a:tr h="1788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12,891,300.64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CXW14524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587340"/>
                  </a:ext>
                </a:extLst>
              </a:tr>
              <a:tr h="1788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18,065,498.84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CXW14525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174289"/>
                  </a:ext>
                </a:extLst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255567" y="4484431"/>
            <a:ext cx="8585751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  <a:ea typeface="+mn-ea"/>
              </a:rPr>
              <a:t>Lot </a:t>
            </a:r>
            <a:r>
              <a:rPr lang="ko-KR" altLang="en-US" sz="1000">
                <a:latin typeface="+mn-ea"/>
                <a:ea typeface="+mn-ea"/>
              </a:rPr>
              <a:t>내역</a:t>
            </a:r>
          </a:p>
        </p:txBody>
      </p:sp>
      <p:grpSp>
        <p:nvGrpSpPr>
          <p:cNvPr id="40" name="Tooltip" descr="&lt;Tags&gt;&lt;SMARTRESIZEENABLED&gt;True&lt;/SMARTRESIZEENABLED&gt;&lt;SMARTRESIZEMINSIZE&gt;6,20&lt;/SMARTRESIZEMINSIZE&gt;&lt;/Tags&gt;"/>
          <p:cNvGrpSpPr/>
          <p:nvPr/>
        </p:nvGrpSpPr>
        <p:grpSpPr>
          <a:xfrm>
            <a:off x="1261099" y="4453430"/>
            <a:ext cx="4447692" cy="273716"/>
            <a:chOff x="-911307" y="1673165"/>
            <a:chExt cx="4447692" cy="273716"/>
          </a:xfrm>
        </p:grpSpPr>
        <p:sp>
          <p:nvSpPr>
            <p:cNvPr id="41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8"/>
              </p:custDataLst>
            </p:nvPr>
          </p:nvSpPr>
          <p:spPr>
            <a:xfrm>
              <a:off x="-911307" y="1673165"/>
              <a:ext cx="4447692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코일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제품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스켈프를 하나의 그리드에 표현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각 품목유형별 존재하는 값을 표현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4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/>
          <p:cNvSpPr/>
          <p:nvPr/>
        </p:nvSpPr>
        <p:spPr>
          <a:xfrm>
            <a:off x="241927" y="2177432"/>
            <a:ext cx="8572073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Cutout"/>
          <p:cNvGrpSpPr/>
          <p:nvPr/>
        </p:nvGrpSpPr>
        <p:grpSpPr>
          <a:xfrm>
            <a:off x="8783238" y="1687731"/>
            <a:ext cx="202209" cy="1704692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96" name="Fill"/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Border"/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519251" y="3062480"/>
            <a:ext cx="4701537" cy="92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/>
              <a:t>Lot </a:t>
            </a:r>
            <a:r>
              <a:rPr lang="ko-KR" altLang="en-US" sz="800"/>
              <a:t>발행 상태</a:t>
            </a:r>
            <a:r>
              <a:rPr lang="en-US" altLang="ko-KR" sz="800"/>
              <a:t>,</a:t>
            </a:r>
            <a:r>
              <a:rPr lang="ko-KR" altLang="en-US" sz="800"/>
              <a:t>입고자</a:t>
            </a:r>
            <a:r>
              <a:rPr lang="en-US" altLang="ko-KR" sz="800"/>
              <a:t>, </a:t>
            </a:r>
            <a:r>
              <a:rPr lang="ko-KR" altLang="en-US" sz="800"/>
              <a:t>발주번호</a:t>
            </a:r>
            <a:r>
              <a:rPr lang="en-US" altLang="ko-KR" sz="800"/>
              <a:t>, </a:t>
            </a:r>
            <a:r>
              <a:rPr lang="ko-KR" altLang="en-US" sz="800"/>
              <a:t>발주순번</a:t>
            </a:r>
            <a:r>
              <a:rPr lang="en-US" altLang="ko-KR" sz="800"/>
              <a:t>, </a:t>
            </a:r>
            <a:r>
              <a:rPr lang="ko-KR" altLang="en-US" sz="800"/>
              <a:t>구매구분</a:t>
            </a:r>
            <a:r>
              <a:rPr lang="en-US" altLang="ko-KR" sz="800"/>
              <a:t>, </a:t>
            </a:r>
            <a:r>
              <a:rPr lang="ko-KR" altLang="en-US" sz="800"/>
              <a:t>품목코드</a:t>
            </a:r>
            <a:r>
              <a:rPr lang="en-US" altLang="ko-KR" sz="800"/>
              <a:t>,</a:t>
            </a:r>
            <a:r>
              <a:rPr lang="ko-KR" altLang="en-US" sz="800"/>
              <a:t>품목명</a:t>
            </a:r>
            <a:r>
              <a:rPr lang="en-US" altLang="ko-KR" sz="800"/>
              <a:t>_02, </a:t>
            </a:r>
            <a:r>
              <a:rPr lang="ko-KR" altLang="en-US" sz="800"/>
              <a:t>발주일</a:t>
            </a:r>
            <a:r>
              <a:rPr lang="en-US" altLang="ko-KR" sz="800"/>
              <a:t>,</a:t>
            </a:r>
            <a:r>
              <a:rPr lang="ko-KR" altLang="en-US" sz="800"/>
              <a:t>입고예정일</a:t>
            </a:r>
            <a:r>
              <a:rPr lang="en-US" altLang="ko-KR" sz="800"/>
              <a:t>, </a:t>
            </a:r>
            <a:r>
              <a:rPr lang="ko-KR" altLang="en-US" sz="800"/>
              <a:t>발주</a:t>
            </a:r>
            <a:r>
              <a:rPr lang="en-US" altLang="ko-KR" sz="800"/>
              <a:t>, </a:t>
            </a:r>
            <a:r>
              <a:rPr lang="ko-KR" altLang="en-US" sz="800"/>
              <a:t>중량</a:t>
            </a:r>
            <a:r>
              <a:rPr lang="en-US" altLang="ko-KR" sz="800"/>
              <a:t>(Ton), </a:t>
            </a:r>
            <a:r>
              <a:rPr lang="ko-KR" altLang="en-US" sz="800"/>
              <a:t>발주</a:t>
            </a:r>
            <a:r>
              <a:rPr lang="en-US" altLang="ko-KR" sz="800"/>
              <a:t>, </a:t>
            </a:r>
            <a:r>
              <a:rPr lang="ko-KR" altLang="en-US" sz="800"/>
              <a:t>수량</a:t>
            </a:r>
            <a:r>
              <a:rPr lang="en-US" altLang="ko-KR" sz="800"/>
              <a:t>(</a:t>
            </a:r>
            <a:r>
              <a:rPr lang="ko-KR" altLang="en-US" sz="800"/>
              <a:t>본</a:t>
            </a:r>
            <a:r>
              <a:rPr lang="en-US" altLang="ko-KR" sz="800"/>
              <a:t>), </a:t>
            </a:r>
            <a:r>
              <a:rPr lang="ko-KR" altLang="en-US" sz="800"/>
              <a:t>환율</a:t>
            </a:r>
            <a:r>
              <a:rPr lang="en-US" altLang="ko-KR" sz="800"/>
              <a:t>, </a:t>
            </a:r>
            <a:r>
              <a:rPr lang="ko-KR" altLang="en-US" sz="800"/>
              <a:t>기준통화</a:t>
            </a:r>
            <a:r>
              <a:rPr lang="en-US" altLang="ko-KR" sz="800"/>
              <a:t>, </a:t>
            </a:r>
            <a:r>
              <a:rPr lang="ko-KR" altLang="en-US" sz="800"/>
              <a:t>단가</a:t>
            </a:r>
            <a:r>
              <a:rPr lang="en-US" altLang="ko-KR" sz="800"/>
              <a:t>, </a:t>
            </a:r>
            <a:r>
              <a:rPr lang="ko-KR" altLang="en-US" sz="800"/>
              <a:t>기준통화</a:t>
            </a:r>
            <a:r>
              <a:rPr lang="en-US" altLang="ko-KR" sz="800"/>
              <a:t>, </a:t>
            </a:r>
            <a:r>
              <a:rPr lang="ko-KR" altLang="en-US" sz="800"/>
              <a:t>금액</a:t>
            </a:r>
            <a:r>
              <a:rPr lang="en-US" altLang="ko-KR" sz="800"/>
              <a:t>, </a:t>
            </a:r>
            <a:r>
              <a:rPr lang="ko-KR" altLang="en-US" sz="800"/>
              <a:t>원화기준</a:t>
            </a:r>
            <a:r>
              <a:rPr lang="en-US" altLang="ko-KR" sz="800"/>
              <a:t>,</a:t>
            </a:r>
            <a:r>
              <a:rPr lang="ko-KR" altLang="en-US" sz="800"/>
              <a:t>단가</a:t>
            </a:r>
            <a:r>
              <a:rPr lang="en-US" altLang="ko-KR" sz="800"/>
              <a:t>, </a:t>
            </a:r>
            <a:r>
              <a:rPr lang="ko-KR" altLang="en-US" sz="800"/>
              <a:t>원화기준</a:t>
            </a:r>
            <a:r>
              <a:rPr lang="en-US" altLang="ko-KR" sz="800"/>
              <a:t>, </a:t>
            </a:r>
            <a:r>
              <a:rPr lang="ko-KR" altLang="en-US" sz="800"/>
              <a:t>금액</a:t>
            </a:r>
            <a:r>
              <a:rPr lang="en-US" altLang="ko-KR" sz="800"/>
              <a:t>, </a:t>
            </a:r>
            <a:r>
              <a:rPr lang="ko-KR" altLang="en-US" sz="800"/>
              <a:t>거래처</a:t>
            </a:r>
            <a:r>
              <a:rPr lang="en-US" altLang="ko-KR" sz="800"/>
              <a:t>, </a:t>
            </a:r>
            <a:r>
              <a:rPr lang="ko-KR" altLang="en-US" sz="800"/>
              <a:t>입고된</a:t>
            </a:r>
            <a:r>
              <a:rPr lang="en-US" altLang="ko-KR" sz="800"/>
              <a:t>, </a:t>
            </a:r>
            <a:r>
              <a:rPr lang="ko-KR" altLang="en-US" sz="800"/>
              <a:t>중량</a:t>
            </a:r>
            <a:r>
              <a:rPr lang="en-US" altLang="ko-KR" sz="800"/>
              <a:t>(Ton), </a:t>
            </a:r>
            <a:r>
              <a:rPr lang="ko-KR" altLang="en-US" sz="800"/>
              <a:t>입고된수량</a:t>
            </a:r>
            <a:r>
              <a:rPr lang="en-US" altLang="ko-KR" sz="800"/>
              <a:t>(</a:t>
            </a:r>
            <a:r>
              <a:rPr lang="ko-KR" altLang="en-US" sz="800"/>
              <a:t>본</a:t>
            </a:r>
            <a:r>
              <a:rPr lang="en-US" altLang="ko-KR" sz="800"/>
              <a:t>), </a:t>
            </a:r>
            <a:r>
              <a:rPr lang="ko-KR" altLang="en-US" sz="800"/>
              <a:t>입고일</a:t>
            </a:r>
            <a:r>
              <a:rPr lang="en-US" altLang="ko-KR" sz="800"/>
              <a:t>,</a:t>
            </a:r>
            <a:r>
              <a:rPr lang="ko-KR" altLang="en-US" sz="800"/>
              <a:t>입고</a:t>
            </a:r>
            <a:r>
              <a:rPr lang="en-US" altLang="ko-KR" sz="800"/>
              <a:t>,</a:t>
            </a:r>
            <a:r>
              <a:rPr lang="ko-KR" altLang="en-US" sz="800"/>
              <a:t>중량</a:t>
            </a:r>
            <a:r>
              <a:rPr lang="en-US" altLang="ko-KR" sz="800"/>
              <a:t>(Ton),</a:t>
            </a:r>
            <a:r>
              <a:rPr lang="ko-KR" altLang="en-US" sz="800"/>
              <a:t>입고수량</a:t>
            </a:r>
            <a:r>
              <a:rPr lang="en-US" altLang="ko-KR" sz="800"/>
              <a:t>(</a:t>
            </a:r>
            <a:r>
              <a:rPr lang="ko-KR" altLang="en-US" sz="800"/>
              <a:t>본</a:t>
            </a:r>
            <a:r>
              <a:rPr lang="en-US" altLang="ko-KR" sz="800"/>
              <a:t>),</a:t>
            </a:r>
            <a:r>
              <a:rPr lang="ko-KR" altLang="en-US" sz="800"/>
              <a:t>환율</a:t>
            </a:r>
            <a:r>
              <a:rPr lang="en-US" altLang="ko-KR" sz="800"/>
              <a:t>(</a:t>
            </a:r>
            <a:r>
              <a:rPr lang="ko-KR" altLang="en-US" sz="800"/>
              <a:t>입고</a:t>
            </a:r>
            <a:r>
              <a:rPr lang="en-US" altLang="ko-KR" sz="800"/>
              <a:t>),</a:t>
            </a:r>
            <a:r>
              <a:rPr lang="ko-KR" altLang="en-US" sz="800"/>
              <a:t>기준통화</a:t>
            </a:r>
            <a:r>
              <a:rPr lang="en-US" altLang="ko-KR" sz="800"/>
              <a:t>,</a:t>
            </a:r>
            <a:r>
              <a:rPr lang="ko-KR" altLang="en-US" sz="800"/>
              <a:t>단가</a:t>
            </a:r>
            <a:r>
              <a:rPr lang="en-US" altLang="ko-KR" sz="800"/>
              <a:t>(</a:t>
            </a:r>
            <a:r>
              <a:rPr lang="ko-KR" altLang="en-US" sz="800"/>
              <a:t>입고</a:t>
            </a:r>
            <a:r>
              <a:rPr lang="en-US" altLang="ko-KR" sz="800"/>
              <a:t>),</a:t>
            </a:r>
            <a:r>
              <a:rPr lang="ko-KR" altLang="en-US" sz="800"/>
              <a:t>기준통화</a:t>
            </a:r>
            <a:r>
              <a:rPr lang="en-US" altLang="ko-KR" sz="800"/>
              <a:t>,</a:t>
            </a:r>
            <a:r>
              <a:rPr lang="ko-KR" altLang="en-US" sz="800"/>
              <a:t>금액</a:t>
            </a:r>
            <a:r>
              <a:rPr lang="en-US" altLang="ko-KR" sz="800"/>
              <a:t>(</a:t>
            </a:r>
            <a:r>
              <a:rPr lang="ko-KR" altLang="en-US" sz="800"/>
              <a:t>입고</a:t>
            </a:r>
            <a:r>
              <a:rPr lang="en-US" altLang="ko-KR" sz="800"/>
              <a:t>),</a:t>
            </a:r>
            <a:r>
              <a:rPr lang="ko-KR" altLang="en-US" sz="800"/>
              <a:t>원화기준</a:t>
            </a:r>
            <a:r>
              <a:rPr lang="en-US" altLang="ko-KR" sz="800"/>
              <a:t>,</a:t>
            </a:r>
            <a:r>
              <a:rPr lang="ko-KR" altLang="en-US" sz="800"/>
              <a:t>단가</a:t>
            </a:r>
            <a:r>
              <a:rPr lang="en-US" altLang="ko-KR" sz="800"/>
              <a:t>(</a:t>
            </a:r>
            <a:r>
              <a:rPr lang="ko-KR" altLang="en-US" sz="800"/>
              <a:t>입고</a:t>
            </a:r>
            <a:r>
              <a:rPr lang="en-US" altLang="ko-KR" sz="800"/>
              <a:t>),</a:t>
            </a:r>
            <a:r>
              <a:rPr lang="ko-KR" altLang="en-US" sz="800"/>
              <a:t>원화기준금액</a:t>
            </a:r>
            <a:r>
              <a:rPr lang="en-US" altLang="ko-KR" sz="800"/>
              <a:t>(</a:t>
            </a:r>
            <a:r>
              <a:rPr lang="ko-KR" altLang="en-US" sz="800"/>
              <a:t>입고</a:t>
            </a:r>
            <a:r>
              <a:rPr lang="en-US" altLang="ko-KR" sz="800"/>
              <a:t>),</a:t>
            </a:r>
            <a:r>
              <a:rPr lang="ko-KR" altLang="en-US" sz="800"/>
              <a:t>내수구분</a:t>
            </a:r>
            <a:r>
              <a:rPr lang="en-US" altLang="ko-KR" sz="800"/>
              <a:t>,</a:t>
            </a:r>
            <a:r>
              <a:rPr lang="ko-KR" altLang="en-US" sz="800"/>
              <a:t>품목유형</a:t>
            </a:r>
            <a:r>
              <a:rPr lang="en-US" altLang="ko-KR" sz="800"/>
              <a:t>,</a:t>
            </a:r>
            <a:r>
              <a:rPr lang="ko-KR" altLang="en-US" sz="800"/>
              <a:t>형태코드</a:t>
            </a:r>
            <a:r>
              <a:rPr lang="en-US" altLang="ko-KR" sz="800"/>
              <a:t>,</a:t>
            </a:r>
            <a:r>
              <a:rPr lang="ko-KR" altLang="en-US" sz="800"/>
              <a:t>품명코드</a:t>
            </a:r>
            <a:r>
              <a:rPr lang="en-US" altLang="ko-KR" sz="800"/>
              <a:t>,</a:t>
            </a:r>
            <a:r>
              <a:rPr lang="ko-KR" altLang="en-US" sz="800"/>
              <a:t>품명</a:t>
            </a:r>
            <a:r>
              <a:rPr lang="en-US" altLang="ko-KR" sz="800"/>
              <a:t>,</a:t>
            </a:r>
            <a:r>
              <a:rPr lang="ko-KR" altLang="en-US" sz="800"/>
              <a:t>길이</a:t>
            </a:r>
            <a:r>
              <a:rPr lang="en-US" altLang="ko-KR" sz="800"/>
              <a:t>(</a:t>
            </a:r>
            <a:r>
              <a:rPr lang="ko-KR" altLang="en-US" sz="800"/>
              <a:t>스켈프</a:t>
            </a:r>
            <a:r>
              <a:rPr lang="en-US" altLang="ko-KR" sz="800"/>
              <a:t>),</a:t>
            </a:r>
            <a:r>
              <a:rPr lang="ko-KR" altLang="en-US" sz="800"/>
              <a:t>재질</a:t>
            </a:r>
            <a:r>
              <a:rPr lang="en-US" altLang="ko-KR" sz="800"/>
              <a:t>,MILL,</a:t>
            </a:r>
            <a:r>
              <a:rPr lang="ko-KR" altLang="en-US" sz="800"/>
              <a:t>호칭</a:t>
            </a:r>
            <a:r>
              <a:rPr lang="en-US" altLang="ko-KR" sz="800"/>
              <a:t>(A),</a:t>
            </a:r>
            <a:r>
              <a:rPr lang="ko-KR" altLang="en-US" sz="800"/>
              <a:t>단가유형</a:t>
            </a:r>
            <a:r>
              <a:rPr lang="en-US" altLang="ko-KR" sz="800"/>
              <a:t>,</a:t>
            </a:r>
            <a:r>
              <a:rPr lang="ko-KR" altLang="en-US" sz="800"/>
              <a:t>단위</a:t>
            </a:r>
          </a:p>
        </p:txBody>
      </p:sp>
    </p:spTree>
    <p:extLst>
      <p:ext uri="{BB962C8B-B14F-4D97-AF65-F5344CB8AC3E}">
        <p14:creationId xmlns:p14="http://schemas.microsoft.com/office/powerpoint/2010/main" val="10480406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7053"/>
            <a:ext cx="8667750" cy="40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defRPr/>
            </a:pPr>
            <a:r>
              <a:rPr kumimoji="0" lang="en-US" altLang="ko-KR" sz="200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6. </a:t>
            </a:r>
            <a:r>
              <a:rPr kumimoji="0" lang="ko-KR" altLang="en-US" sz="200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재고관리</a:t>
            </a:r>
            <a:endParaRPr kumimoji="0" lang="en-US" altLang="ko-KR" sz="2000" dirty="0">
              <a:effectLst>
                <a:outerShdw blurRad="38100" dist="38100" dir="2700000" algn="tl">
                  <a:srgbClr val="EEECE1"/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078783"/>
              </p:ext>
            </p:extLst>
          </p:nvPr>
        </p:nvGraphicFramePr>
        <p:xfrm>
          <a:off x="200472" y="836712"/>
          <a:ext cx="9505057" cy="2284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511818657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795319061"/>
                    </a:ext>
                  </a:extLst>
                </a:gridCol>
                <a:gridCol w="4540046">
                  <a:extLst>
                    <a:ext uri="{9D8B030D-6E8A-4147-A177-3AD203B41FA5}">
                      <a16:colId xmlns:a16="http://schemas.microsoft.com/office/drawing/2014/main" val="3293976676"/>
                    </a:ext>
                  </a:extLst>
                </a:gridCol>
                <a:gridCol w="2804771">
                  <a:extLst>
                    <a:ext uri="{9D8B030D-6E8A-4147-A177-3AD203B41FA5}">
                      <a16:colId xmlns:a16="http://schemas.microsoft.com/office/drawing/2014/main" val="2280431851"/>
                    </a:ext>
                  </a:extLst>
                </a:gridCol>
              </a:tblGrid>
              <a:tr h="186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No</a:t>
                      </a:r>
                      <a:endParaRPr lang="ko-KR" altLang="en-US" sz="12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메뉴명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비고 및 이슈사항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6372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재고현황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품목별 재고현황 및 세부 내용 조회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28138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재고실사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파이프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코일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스켈프에 대한 재고 생성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폐기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이동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수량을 조정함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25866"/>
                  </a:ext>
                </a:extLst>
              </a:tr>
              <a:tr h="221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수불내역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품목별 입출고 이력 조회</a:t>
                      </a:r>
                      <a:endParaRPr lang="en-US" altLang="ko-KR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20228"/>
                  </a:ext>
                </a:extLst>
              </a:tr>
              <a:tr h="30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재고장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수불장을 기반으로 생성된 월별 재고장 조회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536605"/>
                  </a:ext>
                </a:extLst>
              </a:tr>
              <a:tr h="201871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80627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667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5971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506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257256" y="476672"/>
            <a:ext cx="792088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1</a:t>
            </a:r>
            <a:r>
              <a:rPr lang="ko-KR" altLang="en-US" sz="1000">
                <a:solidFill>
                  <a:srgbClr val="0000FF"/>
                </a:solidFill>
              </a:rPr>
              <a:t>차개발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890495" y="476672"/>
            <a:ext cx="792088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2</a:t>
            </a:r>
            <a:r>
              <a:rPr lang="ko-KR" altLang="en-US" sz="1000">
                <a:solidFill>
                  <a:schemeClr val="tx1"/>
                </a:solidFill>
              </a:rPr>
              <a:t>차개발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588326" y="458200"/>
            <a:ext cx="973186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</a:rPr>
              <a:t>추가협의필요</a:t>
            </a:r>
          </a:p>
        </p:txBody>
      </p:sp>
    </p:spTree>
    <p:extLst>
      <p:ext uri="{BB962C8B-B14F-4D97-AF65-F5344CB8AC3E}">
        <p14:creationId xmlns:p14="http://schemas.microsoft.com/office/powerpoint/2010/main" val="14684109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71114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554032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재고관리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재고현황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품목별 재고 현황을 조회한다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18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재고현황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38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272480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43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6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7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1362275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62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2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5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4"/>
            </p:custDataLst>
          </p:nvPr>
        </p:nvSpPr>
        <p:spPr>
          <a:xfrm>
            <a:off x="2435890" y="1318936"/>
            <a:ext cx="807450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명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2480" y="1657778"/>
            <a:ext cx="8496944" cy="133917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55567" y="4153793"/>
            <a:ext cx="8585751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세부내역</a:t>
            </a:r>
          </a:p>
        </p:txBody>
      </p:sp>
      <p:grpSp>
        <p:nvGrpSpPr>
          <p:cNvPr id="70" name="Tooltip" descr="&lt;SmartSettings&gt;&lt;SmartResize enabled=&quot;True&quot; minWidth=&quot;6&quot; minHeight=&quot;2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5936980" y="1224071"/>
            <a:ext cx="2815835" cy="421547"/>
            <a:chOff x="-95382" y="1525334"/>
            <a:chExt cx="2815835" cy="421547"/>
          </a:xfrm>
          <a:solidFill>
            <a:srgbClr val="FFFFCC"/>
          </a:solidFill>
        </p:grpSpPr>
        <p:sp>
          <p:nvSpPr>
            <p:cNvPr id="71" name="Box" descr="&lt;Tags&gt;&lt;SMARTRESIZEANCHORS&gt;None,Absolute,Absolute,Absolute&lt;/SMARTRESIZEANCHORS&gt;&lt;/Tags&gt;"/>
            <p:cNvSpPr/>
            <p:nvPr/>
          </p:nvSpPr>
          <p:spPr>
            <a:xfrm>
              <a:off x="-95382" y="1525334"/>
              <a:ext cx="2815835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 수량의 합을 표현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파이프의 경우 속본과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에 따라 개수를 계산해야 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3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43559" y="1003368"/>
            <a:ext cx="725065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Lot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인쇄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0451" y="4823273"/>
            <a:ext cx="8610868" cy="1428750"/>
          </a:xfrm>
          <a:prstGeom prst="rect">
            <a:avLst/>
          </a:prstGeom>
        </p:spPr>
      </p:pic>
      <p:sp>
        <p:nvSpPr>
          <p:cNvPr id="33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55567" y="4522969"/>
            <a:ext cx="725065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Lot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인쇄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3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272480" y="5456225"/>
            <a:ext cx="106062" cy="106727"/>
            <a:chOff x="554563" y="2632644"/>
            <a:chExt cx="109867" cy="110556"/>
          </a:xfrm>
        </p:grpSpPr>
        <p:sp>
          <p:nvSpPr>
            <p:cNvPr id="35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272544" y="5744257"/>
            <a:ext cx="106062" cy="106727"/>
            <a:chOff x="554563" y="2632644"/>
            <a:chExt cx="109867" cy="110556"/>
          </a:xfrm>
        </p:grpSpPr>
        <p:sp>
          <p:nvSpPr>
            <p:cNvPr id="39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273432" y="5990761"/>
            <a:ext cx="106062" cy="106727"/>
            <a:chOff x="554563" y="2632644"/>
            <a:chExt cx="109867" cy="110556"/>
          </a:xfrm>
        </p:grpSpPr>
        <p:sp>
          <p:nvSpPr>
            <p:cNvPr id="42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5" name="Tooltip" descr="&lt;SmartSettings&gt;&lt;SmartResize enabled=&quot;True&quot; minWidth=&quot;13&quot; minHeight=&quot;8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980632" y="4541805"/>
            <a:ext cx="2755890" cy="207026"/>
            <a:chOff x="2674545" y="1217147"/>
            <a:chExt cx="2755890" cy="207026"/>
          </a:xfrm>
          <a:solidFill>
            <a:srgbClr val="FFFFFF"/>
          </a:solidFill>
        </p:grpSpPr>
        <p:sp>
          <p:nvSpPr>
            <p:cNvPr id="46" name="Box" descr="&lt;SmartSettings&gt;&lt;SmartResize anchorLeft=&quot;Absolute&quot; anchorTop=&quot;Absolute&quot; anchorRight=&quot;None&quot; anchorBottom=&quot;Absolute&quot; /&gt;&lt;/SmartSettings&gt;"/>
            <p:cNvSpPr/>
            <p:nvPr>
              <p:custDataLst>
                <p:tags r:id="rId11"/>
              </p:custDataLst>
            </p:nvPr>
          </p:nvSpPr>
          <p:spPr>
            <a:xfrm>
              <a:off x="2741237" y="1217147"/>
              <a:ext cx="2689198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코일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상품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제품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스켈프별 각각의 양식에 맞게 인쇄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0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Tooltip" descr="&lt;Tags&gt;&lt;SMARTRESIZEENABLED&gt;True&lt;/SMARTRESIZEENABLED&gt;&lt;SMARTRESIZEMINSIZE&gt;6,20&lt;/SMARTRESIZEMINSIZE&gt;&lt;/Tags&gt;"/>
          <p:cNvGrpSpPr/>
          <p:nvPr/>
        </p:nvGrpSpPr>
        <p:grpSpPr>
          <a:xfrm>
            <a:off x="1266022" y="6163358"/>
            <a:ext cx="3157275" cy="273716"/>
            <a:chOff x="2604218" y="1149496"/>
            <a:chExt cx="3157275" cy="273716"/>
          </a:xfrm>
          <a:solidFill>
            <a:srgbClr val="FFFFFF"/>
          </a:solidFill>
        </p:grpSpPr>
        <p:sp>
          <p:nvSpPr>
            <p:cNvPr id="67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0"/>
              </p:custDataLst>
            </p:nvPr>
          </p:nvSpPr>
          <p:spPr>
            <a:xfrm>
              <a:off x="2604218" y="1216186"/>
              <a:ext cx="3157275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코일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제품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스켈프별 상세 정보가 상이하여 별도로 구분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4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72583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71114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512914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재고관리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재고실사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품목별 재고 현황을 조회한다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22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재고실사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2895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38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272480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43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9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0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21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1362275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62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6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5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4"/>
            </p:custDataLst>
          </p:nvPr>
        </p:nvSpPr>
        <p:spPr>
          <a:xfrm>
            <a:off x="2435890" y="1318936"/>
            <a:ext cx="807450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명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2480" y="1657778"/>
            <a:ext cx="8496944" cy="133917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55567" y="4149080"/>
            <a:ext cx="8585751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세부내역</a:t>
            </a:r>
          </a:p>
        </p:txBody>
      </p:sp>
      <p:grpSp>
        <p:nvGrpSpPr>
          <p:cNvPr id="70" name="Tooltip" descr="&lt;SmartSettings&gt;&lt;SmartResize enabled=&quot;True&quot; minWidth=&quot;6&quot; minHeight=&quot;2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5936980" y="1224071"/>
            <a:ext cx="2815835" cy="421547"/>
            <a:chOff x="-95382" y="1525334"/>
            <a:chExt cx="2815835" cy="421547"/>
          </a:xfrm>
          <a:solidFill>
            <a:srgbClr val="FFFFCC"/>
          </a:solidFill>
        </p:grpSpPr>
        <p:sp>
          <p:nvSpPr>
            <p:cNvPr id="71" name="Box" descr="&lt;Tags&gt;&lt;SMARTRESIZEANCHORS&gt;None,Absolute,Absolute,Absolute&lt;/SMARTRESIZEANCHORS&gt;&lt;/Tags&gt;"/>
            <p:cNvSpPr/>
            <p:nvPr/>
          </p:nvSpPr>
          <p:spPr>
            <a:xfrm>
              <a:off x="-95382" y="1525334"/>
              <a:ext cx="2815835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 수량의 합을 표현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파이프의 경우 속본과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에 따라 개수를 계산해야 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3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2480" y="4467556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폐기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3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65451" y="4455400"/>
            <a:ext cx="70317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창고이동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616011" y="4455400"/>
            <a:ext cx="703173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수량조정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5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83441" y="992895"/>
            <a:ext cx="883225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코일 재고생성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6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836595" y="992895"/>
            <a:ext cx="993968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스켈프 재고생성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60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900492" y="992895"/>
            <a:ext cx="1188412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상품</a:t>
            </a:r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/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제품 재고생성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49" name="Tooltip" descr="&lt;SmartSettings&gt;&lt;SmartResize enabled=&quot;True&quot; minWidth=&quot;6&quot; minHeight=&quot;2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2864768" y="4535726"/>
            <a:ext cx="643146" cy="273716"/>
            <a:chOff x="1158849" y="1673165"/>
            <a:chExt cx="643146" cy="273716"/>
          </a:xfrm>
        </p:grpSpPr>
        <p:sp>
          <p:nvSpPr>
            <p:cNvPr id="51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1158849" y="1673165"/>
              <a:ext cx="643146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별 조회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5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318200" y="5437937"/>
            <a:ext cx="106062" cy="106727"/>
            <a:chOff x="554563" y="2632644"/>
            <a:chExt cx="109867" cy="110556"/>
          </a:xfrm>
        </p:grpSpPr>
        <p:sp>
          <p:nvSpPr>
            <p:cNvPr id="92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318264" y="5725969"/>
            <a:ext cx="106062" cy="106727"/>
            <a:chOff x="554563" y="2632644"/>
            <a:chExt cx="109867" cy="110556"/>
          </a:xfrm>
        </p:grpSpPr>
        <p:sp>
          <p:nvSpPr>
            <p:cNvPr id="95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319152" y="5972473"/>
            <a:ext cx="106062" cy="106727"/>
            <a:chOff x="554563" y="2632644"/>
            <a:chExt cx="109867" cy="110556"/>
          </a:xfrm>
        </p:grpSpPr>
        <p:sp>
          <p:nvSpPr>
            <p:cNvPr id="98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0" name="Tooltip" descr="&lt;SmartSettings&gt;&lt;SmartResize enabled=&quot;True&quot; minWidth=&quot;6&quot; minHeight=&quot;2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1359924" y="4188254"/>
            <a:ext cx="1688924" cy="273716"/>
            <a:chOff x="468072" y="1673165"/>
            <a:chExt cx="1688924" cy="273716"/>
          </a:xfrm>
        </p:grpSpPr>
        <p:sp>
          <p:nvSpPr>
            <p:cNvPr id="101" name="Box" descr="&lt;SmartSettings&gt;&lt;SmartResize anchorLeft=&quot;Absolute&quot; anchorTop=&quot;None&quot; anchorRight=&quot;Absolute&quot; anchorBottom=&quot;Absolute&quot; /&gt;&lt;/SmartSettings&gt;"/>
            <p:cNvSpPr/>
            <p:nvPr>
              <p:custDataLst>
                <p:tags r:id="rId14"/>
              </p:custDataLst>
            </p:nvPr>
          </p:nvSpPr>
          <p:spPr>
            <a:xfrm>
              <a:off x="468072" y="1673165"/>
              <a:ext cx="1688924" cy="207026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수량조정은 파이프 품목만 가능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3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72481" y="4778872"/>
            <a:ext cx="8568838" cy="1343025"/>
          </a:xfrm>
          <a:prstGeom prst="rect">
            <a:avLst/>
          </a:prstGeom>
        </p:spPr>
      </p:pic>
      <p:grpSp>
        <p:nvGrpSpPr>
          <p:cNvPr id="104" name="Cutout"/>
          <p:cNvGrpSpPr/>
          <p:nvPr/>
        </p:nvGrpSpPr>
        <p:grpSpPr>
          <a:xfrm>
            <a:off x="8715966" y="4799806"/>
            <a:ext cx="296148" cy="1256498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105" name="Fill"/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Border"/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7" name="Tooltip" descr="&lt;SmartSettings&gt;&lt;SmartResize enabled=&quot;True&quot; minWidth=&quot;6&quot; minHeight=&quot;20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4660618" y="6081062"/>
            <a:ext cx="2203758" cy="421592"/>
            <a:chOff x="3080980" y="1149496"/>
            <a:chExt cx="2203758" cy="421592"/>
          </a:xfrm>
          <a:solidFill>
            <a:srgbClr val="FFFFCC"/>
          </a:solidFill>
        </p:grpSpPr>
        <p:sp>
          <p:nvSpPr>
            <p:cNvPr id="108" name="Box" descr="&lt;Tags&gt;&lt;SMARTRESIZEANCHORS&gt;Absolute,None,Absolute,Absolute&lt;/SMARTRESIZEANCHORS&gt;&lt;/Tags&gt;"/>
            <p:cNvSpPr/>
            <p:nvPr/>
          </p:nvSpPr>
          <p:spPr>
            <a:xfrm>
              <a:off x="3080980" y="1216186"/>
              <a:ext cx="2203758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이동할 창고를 표준코드에 등록되어 있는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창고 중 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0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Tooltip" descr="&lt;SmartSettings&gt;&lt;SmartResize enabled=&quot;True&quot; minWidth=&quot;6&quot; minHeight=&quot;20&quot; /&gt;&lt;/SmartSettings&gt;"/>
          <p:cNvGrpSpPr/>
          <p:nvPr>
            <p:custDataLst>
              <p:tags r:id="rId12"/>
            </p:custDataLst>
          </p:nvPr>
        </p:nvGrpSpPr>
        <p:grpSpPr>
          <a:xfrm>
            <a:off x="1064568" y="6089452"/>
            <a:ext cx="3396597" cy="717343"/>
            <a:chOff x="1201882" y="1149496"/>
            <a:chExt cx="3396597" cy="717343"/>
          </a:xfrm>
          <a:solidFill>
            <a:srgbClr val="FFFFCC"/>
          </a:solidFill>
        </p:grpSpPr>
        <p:sp>
          <p:nvSpPr>
            <p:cNvPr id="112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1201882" y="1216186"/>
              <a:ext cx="3396597" cy="650653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를 풀어서 낱본으로 변경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수정낱본은 속수를 넘을 수 없음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또한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값이 존재하는 항목을 수정할 경우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는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으로 처리함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또는 낱본에 대한 수량 수정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3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4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94148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71114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343226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재고관리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재고실사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코일 재고생성 팝업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신규 재고를 생성한다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11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재고실사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Panel"/>
          <p:cNvSpPr/>
          <p:nvPr/>
        </p:nvSpPr>
        <p:spPr>
          <a:xfrm>
            <a:off x="185964" y="915854"/>
            <a:ext cx="871114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Panel"/>
          <p:cNvSpPr/>
          <p:nvPr/>
        </p:nvSpPr>
        <p:spPr>
          <a:xfrm>
            <a:off x="342534" y="1156152"/>
            <a:ext cx="8426890" cy="508116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Label"/>
          <p:cNvSpPr txBox="1"/>
          <p:nvPr/>
        </p:nvSpPr>
        <p:spPr>
          <a:xfrm>
            <a:off x="505971" y="1195064"/>
            <a:ext cx="724814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부적합정보</a:t>
            </a:r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Info"/>
          <p:cNvSpPr>
            <a:spLocks noChangeAspect="1" noEditPoints="1"/>
          </p:cNvSpPr>
          <p:nvPr/>
        </p:nvSpPr>
        <p:spPr bwMode="auto">
          <a:xfrm>
            <a:off x="393896" y="1199690"/>
            <a:ext cx="161925" cy="161925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Close"/>
          <p:cNvSpPr>
            <a:spLocks noChangeAspect="1" noEditPoints="1"/>
          </p:cNvSpPr>
          <p:nvPr/>
        </p:nvSpPr>
        <p:spPr bwMode="auto">
          <a:xfrm>
            <a:off x="8535491" y="1207857"/>
            <a:ext cx="161925" cy="16351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Label"/>
          <p:cNvSpPr txBox="1"/>
          <p:nvPr/>
        </p:nvSpPr>
        <p:spPr>
          <a:xfrm>
            <a:off x="498664" y="1755276"/>
            <a:ext cx="1008112" cy="256480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   </a:t>
            </a:r>
            <a:r>
              <a:rPr 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9" name="Labeled Field"/>
          <p:cNvGrpSpPr/>
          <p:nvPr/>
        </p:nvGrpSpPr>
        <p:grpSpPr>
          <a:xfrm>
            <a:off x="501447" y="2031128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51" name="Text Box"/>
            <p:cNvSpPr/>
            <p:nvPr/>
          </p:nvSpPr>
          <p:spPr>
            <a:xfrm>
              <a:off x="1718100" y="2032077"/>
              <a:ext cx="1694350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Label"/>
            <p:cNvSpPr txBox="1"/>
            <p:nvPr/>
          </p:nvSpPr>
          <p:spPr>
            <a:xfrm>
              <a:off x="716602" y="2032106"/>
              <a:ext cx="965856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5" name="Button"/>
          <p:cNvSpPr>
            <a:spLocks/>
          </p:cNvSpPr>
          <p:nvPr/>
        </p:nvSpPr>
        <p:spPr bwMode="auto">
          <a:xfrm>
            <a:off x="7548396" y="5842615"/>
            <a:ext cx="463570" cy="258128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15" action="ppaction://hlinksldjump"/>
              </a:rPr>
              <a:t>저장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Button"/>
          <p:cNvSpPr>
            <a:spLocks/>
          </p:cNvSpPr>
          <p:nvPr/>
        </p:nvSpPr>
        <p:spPr bwMode="auto">
          <a:xfrm>
            <a:off x="8121352" y="5842615"/>
            <a:ext cx="512056" cy="258127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8" name="Labeled Field"/>
          <p:cNvGrpSpPr/>
          <p:nvPr/>
        </p:nvGrpSpPr>
        <p:grpSpPr>
          <a:xfrm>
            <a:off x="3361057" y="2031128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69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중분류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5" name="Labeled Field"/>
          <p:cNvGrpSpPr/>
          <p:nvPr/>
        </p:nvGrpSpPr>
        <p:grpSpPr>
          <a:xfrm>
            <a:off x="6030334" y="2031128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76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관경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8" name="Labeled Field"/>
          <p:cNvGrpSpPr/>
          <p:nvPr/>
        </p:nvGrpSpPr>
        <p:grpSpPr>
          <a:xfrm>
            <a:off x="587994" y="2303256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7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호칭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(A)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2" name="Labeled Field"/>
          <p:cNvGrpSpPr/>
          <p:nvPr/>
        </p:nvGrpSpPr>
        <p:grpSpPr>
          <a:xfrm>
            <a:off x="3447604" y="2303256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3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latin typeface="Segoe UI" panose="020B0502040204020203" pitchFamily="34" charset="0"/>
                  <a:cs typeface="Segoe UI" panose="020B0502040204020203" pitchFamily="34" charset="0"/>
                </a:rPr>
                <a:t>외경 </a:t>
              </a:r>
              <a:r>
                <a:rPr lang="en-US" sz="1000"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5" name="Labeled Field"/>
          <p:cNvGrpSpPr/>
          <p:nvPr/>
        </p:nvGrpSpPr>
        <p:grpSpPr>
          <a:xfrm>
            <a:off x="6030334" y="2303256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6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latin typeface="Segoe UI" panose="020B0502040204020203" pitchFamily="34" charset="0"/>
                  <a:cs typeface="Segoe UI" panose="020B0502040204020203" pitchFamily="34" charset="0"/>
                </a:rPr>
                <a:t>길이 </a:t>
              </a:r>
              <a:r>
                <a:rPr lang="en-US" sz="1000"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8" name="Labeled Field"/>
          <p:cNvGrpSpPr/>
          <p:nvPr/>
        </p:nvGrpSpPr>
        <p:grpSpPr>
          <a:xfrm>
            <a:off x="3447604" y="2594602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0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1" name="Labeled Field"/>
          <p:cNvGrpSpPr/>
          <p:nvPr/>
        </p:nvGrpSpPr>
        <p:grpSpPr>
          <a:xfrm>
            <a:off x="6030333" y="2587347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92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4" name="Label"/>
          <p:cNvSpPr txBox="1"/>
          <p:nvPr/>
        </p:nvSpPr>
        <p:spPr>
          <a:xfrm>
            <a:off x="587994" y="2891347"/>
            <a:ext cx="906095" cy="256480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적재창고 </a:t>
            </a:r>
            <a:r>
              <a:rPr 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8" name="Labeled Field"/>
          <p:cNvGrpSpPr/>
          <p:nvPr/>
        </p:nvGrpSpPr>
        <p:grpSpPr>
          <a:xfrm>
            <a:off x="587994" y="2586400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9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latin typeface="Segoe UI" panose="020B0502040204020203" pitchFamily="34" charset="0"/>
                  <a:cs typeface="Segoe UI" panose="020B0502040204020203" pitchFamily="34" charset="0"/>
                </a:rPr>
                <a:t>실두께 </a:t>
              </a:r>
              <a:r>
                <a:rPr lang="en-US" sz="1000"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2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1504618" y="2891347"/>
            <a:ext cx="1686450" cy="241092"/>
            <a:chOff x="595686" y="1261242"/>
            <a:chExt cx="1368150" cy="241092"/>
          </a:xfrm>
          <a:solidFill>
            <a:schemeClr val="bg1">
              <a:lumMod val="85000"/>
            </a:schemeClr>
          </a:solidFill>
        </p:grpSpPr>
        <p:sp>
          <p:nvSpPr>
            <p:cNvPr id="103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창고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1870540" y="1363700"/>
              <a:ext cx="5192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0" name="Labeled Field"/>
          <p:cNvGrpSpPr/>
          <p:nvPr/>
        </p:nvGrpSpPr>
        <p:grpSpPr>
          <a:xfrm>
            <a:off x="3361057" y="1735158"/>
            <a:ext cx="5269310" cy="256509"/>
            <a:chOff x="716602" y="2032077"/>
            <a:chExt cx="5269310" cy="256509"/>
          </a:xfrm>
          <a:solidFill>
            <a:schemeClr val="bg1"/>
          </a:solidFill>
        </p:grpSpPr>
        <p:sp>
          <p:nvSpPr>
            <p:cNvPr id="121" name="Text Box"/>
            <p:cNvSpPr/>
            <p:nvPr/>
          </p:nvSpPr>
          <p:spPr>
            <a:xfrm>
              <a:off x="1724713" y="2032077"/>
              <a:ext cx="4261199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품목명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_01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153" name="표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945024"/>
              </p:ext>
            </p:extLst>
          </p:nvPr>
        </p:nvGraphicFramePr>
        <p:xfrm>
          <a:off x="1500631" y="3512708"/>
          <a:ext cx="712973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133">
                  <a:extLst>
                    <a:ext uri="{9D8B030D-6E8A-4147-A177-3AD203B41FA5}">
                      <a16:colId xmlns:a16="http://schemas.microsoft.com/office/drawing/2014/main" val="3546459954"/>
                    </a:ext>
                  </a:extLst>
                </a:gridCol>
                <a:gridCol w="792192">
                  <a:extLst>
                    <a:ext uri="{9D8B030D-6E8A-4147-A177-3AD203B41FA5}">
                      <a16:colId xmlns:a16="http://schemas.microsoft.com/office/drawing/2014/main" val="2613300077"/>
                    </a:ext>
                  </a:extLst>
                </a:gridCol>
                <a:gridCol w="1408342">
                  <a:extLst>
                    <a:ext uri="{9D8B030D-6E8A-4147-A177-3AD203B41FA5}">
                      <a16:colId xmlns:a16="http://schemas.microsoft.com/office/drawing/2014/main" val="3060564914"/>
                    </a:ext>
                  </a:extLst>
                </a:gridCol>
                <a:gridCol w="2288555">
                  <a:extLst>
                    <a:ext uri="{9D8B030D-6E8A-4147-A177-3AD203B41FA5}">
                      <a16:colId xmlns:a16="http://schemas.microsoft.com/office/drawing/2014/main" val="2919029674"/>
                    </a:ext>
                  </a:extLst>
                </a:gridCol>
                <a:gridCol w="2112513">
                  <a:extLst>
                    <a:ext uri="{9D8B030D-6E8A-4147-A177-3AD203B41FA5}">
                      <a16:colId xmlns:a16="http://schemas.microsoft.com/office/drawing/2014/main" val="768439106"/>
                    </a:ext>
                  </a:extLst>
                </a:gridCol>
              </a:tblGrid>
              <a:tr h="213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선택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중량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원화기준 금액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Lot No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457861"/>
                  </a:ext>
                </a:extLst>
              </a:tr>
              <a:tr h="2137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12,646,529.11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CXW14520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192403"/>
                  </a:ext>
                </a:extLst>
              </a:tr>
              <a:tr h="2137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11,286,687.27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CXW14521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73631"/>
                  </a:ext>
                </a:extLst>
              </a:tr>
              <a:tr h="182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15.89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10,803,943.42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CXW14523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930430"/>
                  </a:ext>
                </a:extLst>
              </a:tr>
              <a:tr h="182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18.96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12,891,300.64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CXW14524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227416"/>
                  </a:ext>
                </a:extLst>
              </a:tr>
              <a:tr h="182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26.57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18,065,498.84 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CXW14525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581504"/>
                  </a:ext>
                </a:extLst>
              </a:tr>
            </a:tbl>
          </a:graphicData>
        </a:graphic>
      </p:graphicFrame>
      <p:sp>
        <p:nvSpPr>
          <p:cNvPr id="154" name="Label"/>
          <p:cNvSpPr txBox="1"/>
          <p:nvPr/>
        </p:nvSpPr>
        <p:spPr>
          <a:xfrm>
            <a:off x="570454" y="3501008"/>
            <a:ext cx="906095" cy="256480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코일정보 </a:t>
            </a:r>
            <a:r>
              <a:rPr 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5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6986744" y="3237604"/>
            <a:ext cx="7996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행추가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56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7850367" y="3237604"/>
            <a:ext cx="7996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행삭제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5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2398666" y="3861761"/>
            <a:ext cx="106062" cy="106727"/>
            <a:chOff x="554563" y="2632644"/>
            <a:chExt cx="109867" cy="110556"/>
          </a:xfrm>
        </p:grpSpPr>
        <p:sp>
          <p:nvSpPr>
            <p:cNvPr id="158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2398666" y="4114361"/>
            <a:ext cx="106062" cy="106727"/>
            <a:chOff x="554563" y="2632644"/>
            <a:chExt cx="109867" cy="110556"/>
          </a:xfrm>
        </p:grpSpPr>
        <p:sp>
          <p:nvSpPr>
            <p:cNvPr id="161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2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2398666" y="4356673"/>
            <a:ext cx="106062" cy="106727"/>
            <a:chOff x="554563" y="2632644"/>
            <a:chExt cx="109867" cy="110556"/>
          </a:xfrm>
        </p:grpSpPr>
        <p:sp>
          <p:nvSpPr>
            <p:cNvPr id="164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5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2398666" y="4581128"/>
            <a:ext cx="106062" cy="106727"/>
            <a:chOff x="554563" y="2632644"/>
            <a:chExt cx="109867" cy="110556"/>
          </a:xfrm>
        </p:grpSpPr>
        <p:sp>
          <p:nvSpPr>
            <p:cNvPr id="167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8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2398666" y="4834441"/>
            <a:ext cx="106062" cy="106727"/>
            <a:chOff x="554563" y="2632644"/>
            <a:chExt cx="109867" cy="110556"/>
          </a:xfrm>
        </p:grpSpPr>
        <p:sp>
          <p:nvSpPr>
            <p:cNvPr id="170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1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4" name="Text Box"/>
          <p:cNvSpPr/>
          <p:nvPr/>
        </p:nvSpPr>
        <p:spPr>
          <a:xfrm>
            <a:off x="1504618" y="1745459"/>
            <a:ext cx="1686450" cy="241092"/>
          </a:xfrm>
          <a:prstGeom prst="rect">
            <a:avLst/>
          </a:prstGeom>
          <a:solidFill>
            <a:srgbClr val="FFFF0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F0300003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5" name="Arrow Down" descr="&lt;SmartSettings&gt;&lt;SmartResize anchorLeft=&quot;None&quot; anchorTop=&quot;None&quot; anchorRight=&quot;Absolute&quot; anchorBottom=&quot;None&quot; /&gt;&lt;/SmartSettings&gt;"/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 flipH="1">
            <a:off x="3080792" y="1844824"/>
            <a:ext cx="64008" cy="36177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chemeClr val="bg1">
              <a:lumMod val="85000"/>
            </a:schemeClr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6" name="Tooltip" descr="&lt;SmartSettings&gt;&lt;SmartResize enabled=&quot;True&quot; minWidth=&quot;6&quot; minHeight=&quot;2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598217" y="1463342"/>
            <a:ext cx="3285516" cy="273716"/>
            <a:chOff x="-330222" y="1673165"/>
            <a:chExt cx="3285516" cy="273716"/>
          </a:xfrm>
          <a:solidFill>
            <a:srgbClr val="FFFFCC"/>
          </a:solidFill>
        </p:grpSpPr>
        <p:sp>
          <p:nvSpPr>
            <p:cNvPr id="177" name="Box" descr="&lt;Tags&gt;&lt;SMARTRESIZEANCHORS&gt;None,Absolute,Absolute,Absolute&lt;/SMARTRESIZEANCHORS&gt;&lt;/Tags&gt;"/>
            <p:cNvSpPr/>
            <p:nvPr/>
          </p:nvSpPr>
          <p:spPr>
            <a:xfrm>
              <a:off x="-330222" y="1673165"/>
              <a:ext cx="3285516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 마스터에서 선택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품목유형이 원자재인 건만 선택 가능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8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9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43540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71114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536042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재고관리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재고실사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스켈프 재고생성 팝업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신규 재고를 생성한다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12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재고실사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Panel"/>
          <p:cNvSpPr/>
          <p:nvPr/>
        </p:nvSpPr>
        <p:spPr>
          <a:xfrm>
            <a:off x="185964" y="915854"/>
            <a:ext cx="871114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Panel"/>
          <p:cNvSpPr/>
          <p:nvPr/>
        </p:nvSpPr>
        <p:spPr>
          <a:xfrm>
            <a:off x="342534" y="1156152"/>
            <a:ext cx="8426890" cy="508116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Label"/>
          <p:cNvSpPr txBox="1"/>
          <p:nvPr/>
        </p:nvSpPr>
        <p:spPr>
          <a:xfrm>
            <a:off x="505971" y="1195064"/>
            <a:ext cx="724814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부적합정보</a:t>
            </a:r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Info"/>
          <p:cNvSpPr>
            <a:spLocks noChangeAspect="1" noEditPoints="1"/>
          </p:cNvSpPr>
          <p:nvPr/>
        </p:nvSpPr>
        <p:spPr bwMode="auto">
          <a:xfrm>
            <a:off x="393896" y="1199690"/>
            <a:ext cx="161925" cy="161925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Close"/>
          <p:cNvSpPr>
            <a:spLocks noChangeAspect="1" noEditPoints="1"/>
          </p:cNvSpPr>
          <p:nvPr/>
        </p:nvSpPr>
        <p:spPr bwMode="auto">
          <a:xfrm>
            <a:off x="8535491" y="1207857"/>
            <a:ext cx="161925" cy="16351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Label"/>
          <p:cNvSpPr txBox="1"/>
          <p:nvPr/>
        </p:nvSpPr>
        <p:spPr>
          <a:xfrm>
            <a:off x="498664" y="1755276"/>
            <a:ext cx="1008112" cy="256480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   </a:t>
            </a:r>
            <a:r>
              <a:rPr 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9" name="Labeled Field"/>
          <p:cNvGrpSpPr/>
          <p:nvPr/>
        </p:nvGrpSpPr>
        <p:grpSpPr>
          <a:xfrm>
            <a:off x="501447" y="2031128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51" name="Text Box"/>
            <p:cNvSpPr/>
            <p:nvPr/>
          </p:nvSpPr>
          <p:spPr>
            <a:xfrm>
              <a:off x="1718100" y="2032077"/>
              <a:ext cx="1694350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Label"/>
            <p:cNvSpPr txBox="1"/>
            <p:nvPr/>
          </p:nvSpPr>
          <p:spPr>
            <a:xfrm>
              <a:off x="716602" y="2032106"/>
              <a:ext cx="965856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5" name="Button"/>
          <p:cNvSpPr>
            <a:spLocks/>
          </p:cNvSpPr>
          <p:nvPr/>
        </p:nvSpPr>
        <p:spPr bwMode="auto">
          <a:xfrm>
            <a:off x="7548396" y="5842615"/>
            <a:ext cx="463570" cy="258128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16" action="ppaction://hlinksldjump"/>
              </a:rPr>
              <a:t>저장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Button"/>
          <p:cNvSpPr>
            <a:spLocks/>
          </p:cNvSpPr>
          <p:nvPr/>
        </p:nvSpPr>
        <p:spPr bwMode="auto">
          <a:xfrm>
            <a:off x="8121352" y="5842615"/>
            <a:ext cx="512056" cy="258127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8" name="Labeled Field"/>
          <p:cNvGrpSpPr/>
          <p:nvPr/>
        </p:nvGrpSpPr>
        <p:grpSpPr>
          <a:xfrm>
            <a:off x="3361057" y="2031128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69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중분류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5" name="Labeled Field"/>
          <p:cNvGrpSpPr/>
          <p:nvPr/>
        </p:nvGrpSpPr>
        <p:grpSpPr>
          <a:xfrm>
            <a:off x="6030334" y="2031128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76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관경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8" name="Labeled Field"/>
          <p:cNvGrpSpPr/>
          <p:nvPr/>
        </p:nvGrpSpPr>
        <p:grpSpPr>
          <a:xfrm>
            <a:off x="587994" y="2303256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7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호칭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(A)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2" name="Labeled Field"/>
          <p:cNvGrpSpPr/>
          <p:nvPr/>
        </p:nvGrpSpPr>
        <p:grpSpPr>
          <a:xfrm>
            <a:off x="3447604" y="2303256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3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latin typeface="Segoe UI" panose="020B0502040204020203" pitchFamily="34" charset="0"/>
                  <a:cs typeface="Segoe UI" panose="020B0502040204020203" pitchFamily="34" charset="0"/>
                </a:rPr>
                <a:t>외경 </a:t>
              </a:r>
              <a:r>
                <a:rPr lang="en-US" sz="1000"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5" name="Labeled Field"/>
          <p:cNvGrpSpPr/>
          <p:nvPr/>
        </p:nvGrpSpPr>
        <p:grpSpPr>
          <a:xfrm>
            <a:off x="6030334" y="2303256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6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latin typeface="Segoe UI" panose="020B0502040204020203" pitchFamily="34" charset="0"/>
                  <a:cs typeface="Segoe UI" panose="020B0502040204020203" pitchFamily="34" charset="0"/>
                </a:rPr>
                <a:t>길이 </a:t>
              </a:r>
              <a:r>
                <a:rPr lang="en-US" sz="1000"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8" name="Labeled Field"/>
          <p:cNvGrpSpPr/>
          <p:nvPr/>
        </p:nvGrpSpPr>
        <p:grpSpPr>
          <a:xfrm>
            <a:off x="3447604" y="2594602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0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1" name="Labeled Field"/>
          <p:cNvGrpSpPr/>
          <p:nvPr/>
        </p:nvGrpSpPr>
        <p:grpSpPr>
          <a:xfrm>
            <a:off x="6030333" y="2587347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92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4" name="Label"/>
          <p:cNvSpPr txBox="1"/>
          <p:nvPr/>
        </p:nvSpPr>
        <p:spPr>
          <a:xfrm>
            <a:off x="587994" y="2891347"/>
            <a:ext cx="906095" cy="256480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적재창고 </a:t>
            </a:r>
            <a:r>
              <a:rPr 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8" name="Labeled Field"/>
          <p:cNvGrpSpPr/>
          <p:nvPr/>
        </p:nvGrpSpPr>
        <p:grpSpPr>
          <a:xfrm>
            <a:off x="587994" y="2586400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9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latin typeface="Segoe UI" panose="020B0502040204020203" pitchFamily="34" charset="0"/>
                  <a:cs typeface="Segoe UI" panose="020B0502040204020203" pitchFamily="34" charset="0"/>
                </a:rPr>
                <a:t>실두께 </a:t>
              </a:r>
              <a:r>
                <a:rPr lang="en-US" sz="1000"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2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1504618" y="2891347"/>
            <a:ext cx="1686450" cy="241092"/>
            <a:chOff x="595686" y="1261242"/>
            <a:chExt cx="1368150" cy="241092"/>
          </a:xfrm>
          <a:solidFill>
            <a:schemeClr val="bg1">
              <a:lumMod val="85000"/>
            </a:schemeClr>
          </a:solidFill>
        </p:grpSpPr>
        <p:sp>
          <p:nvSpPr>
            <p:cNvPr id="103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창고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1870540" y="1363700"/>
              <a:ext cx="5192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0" name="Labeled Field"/>
          <p:cNvGrpSpPr/>
          <p:nvPr/>
        </p:nvGrpSpPr>
        <p:grpSpPr>
          <a:xfrm>
            <a:off x="3361057" y="1735158"/>
            <a:ext cx="5269310" cy="256509"/>
            <a:chOff x="716602" y="2032077"/>
            <a:chExt cx="5269310" cy="256509"/>
          </a:xfrm>
          <a:solidFill>
            <a:schemeClr val="bg1"/>
          </a:solidFill>
        </p:grpSpPr>
        <p:sp>
          <p:nvSpPr>
            <p:cNvPr id="121" name="Text Box"/>
            <p:cNvSpPr/>
            <p:nvPr/>
          </p:nvSpPr>
          <p:spPr>
            <a:xfrm>
              <a:off x="1724713" y="2032077"/>
              <a:ext cx="4261199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품목명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_01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4" name="Label"/>
          <p:cNvSpPr txBox="1"/>
          <p:nvPr/>
        </p:nvSpPr>
        <p:spPr>
          <a:xfrm>
            <a:off x="570454" y="3501008"/>
            <a:ext cx="906095" cy="256480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스켈프정보 </a:t>
            </a:r>
            <a:r>
              <a:rPr 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5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6986744" y="3237604"/>
            <a:ext cx="7996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행추가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56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7850367" y="3237604"/>
            <a:ext cx="7996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행삭제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aphicFrame>
        <p:nvGraphicFramePr>
          <p:cNvPr id="106" name="표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291186"/>
              </p:ext>
            </p:extLst>
          </p:nvPr>
        </p:nvGraphicFramePr>
        <p:xfrm>
          <a:off x="1494089" y="3606162"/>
          <a:ext cx="713627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618">
                  <a:extLst>
                    <a:ext uri="{9D8B030D-6E8A-4147-A177-3AD203B41FA5}">
                      <a16:colId xmlns:a16="http://schemas.microsoft.com/office/drawing/2014/main" val="3546459954"/>
                    </a:ext>
                  </a:extLst>
                </a:gridCol>
                <a:gridCol w="482021">
                  <a:extLst>
                    <a:ext uri="{9D8B030D-6E8A-4147-A177-3AD203B41FA5}">
                      <a16:colId xmlns:a16="http://schemas.microsoft.com/office/drawing/2014/main" val="2613300077"/>
                    </a:ext>
                  </a:extLst>
                </a:gridCol>
                <a:gridCol w="1720532">
                  <a:extLst>
                    <a:ext uri="{9D8B030D-6E8A-4147-A177-3AD203B41FA5}">
                      <a16:colId xmlns:a16="http://schemas.microsoft.com/office/drawing/2014/main" val="3060564914"/>
                    </a:ext>
                  </a:extLst>
                </a:gridCol>
                <a:gridCol w="1409634">
                  <a:extLst>
                    <a:ext uri="{9D8B030D-6E8A-4147-A177-3AD203B41FA5}">
                      <a16:colId xmlns:a16="http://schemas.microsoft.com/office/drawing/2014/main" val="2919029674"/>
                    </a:ext>
                  </a:extLst>
                </a:gridCol>
                <a:gridCol w="1233430">
                  <a:extLst>
                    <a:ext uri="{9D8B030D-6E8A-4147-A177-3AD203B41FA5}">
                      <a16:colId xmlns:a16="http://schemas.microsoft.com/office/drawing/2014/main" val="768439106"/>
                    </a:ext>
                  </a:extLst>
                </a:gridCol>
                <a:gridCol w="1762043">
                  <a:extLst>
                    <a:ext uri="{9D8B030D-6E8A-4147-A177-3AD203B41FA5}">
                      <a16:colId xmlns:a16="http://schemas.microsoft.com/office/drawing/2014/main" val="2103353920"/>
                    </a:ext>
                  </a:extLst>
                </a:gridCol>
              </a:tblGrid>
              <a:tr h="213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선택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실폭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중량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원화기준금액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Lot</a:t>
                      </a:r>
                      <a:r>
                        <a:rPr lang="en-US" altLang="ko-KR" sz="1000" baseline="0">
                          <a:solidFill>
                            <a:sysClr val="windowText" lastClr="000000"/>
                          </a:solidFill>
                        </a:rPr>
                        <a:t> No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457861"/>
                  </a:ext>
                </a:extLst>
              </a:tr>
              <a:tr h="2137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G-230201-001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7192403"/>
                  </a:ext>
                </a:extLst>
              </a:tr>
              <a:tr h="2137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G-230201-002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173631"/>
                  </a:ext>
                </a:extLst>
              </a:tr>
              <a:tr h="182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G-230201-003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3930430"/>
                  </a:ext>
                </a:extLst>
              </a:tr>
              <a:tr h="182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G-230201-004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227416"/>
                  </a:ext>
                </a:extLst>
              </a:tr>
              <a:tr h="182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G-230201-005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581504"/>
                  </a:ext>
                </a:extLst>
              </a:tr>
            </a:tbl>
          </a:graphicData>
        </a:graphic>
      </p:graphicFrame>
      <p:grpSp>
        <p:nvGrpSpPr>
          <p:cNvPr id="10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2224461" y="3939483"/>
            <a:ext cx="106062" cy="106727"/>
            <a:chOff x="554563" y="2632644"/>
            <a:chExt cx="109867" cy="110556"/>
          </a:xfrm>
        </p:grpSpPr>
        <p:sp>
          <p:nvSpPr>
            <p:cNvPr id="108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2224461" y="4192083"/>
            <a:ext cx="106062" cy="106727"/>
            <a:chOff x="554563" y="2632644"/>
            <a:chExt cx="109867" cy="110556"/>
          </a:xfrm>
        </p:grpSpPr>
        <p:sp>
          <p:nvSpPr>
            <p:cNvPr id="111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2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2224461" y="4434395"/>
            <a:ext cx="106062" cy="106727"/>
            <a:chOff x="554563" y="2632644"/>
            <a:chExt cx="109867" cy="110556"/>
          </a:xfrm>
        </p:grpSpPr>
        <p:sp>
          <p:nvSpPr>
            <p:cNvPr id="114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5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2224461" y="4658850"/>
            <a:ext cx="106062" cy="106727"/>
            <a:chOff x="554563" y="2632644"/>
            <a:chExt cx="109867" cy="110556"/>
          </a:xfrm>
        </p:grpSpPr>
        <p:sp>
          <p:nvSpPr>
            <p:cNvPr id="117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2224461" y="4912163"/>
            <a:ext cx="106062" cy="106727"/>
            <a:chOff x="554563" y="2632644"/>
            <a:chExt cx="109867" cy="110556"/>
          </a:xfrm>
        </p:grpSpPr>
        <p:sp>
          <p:nvSpPr>
            <p:cNvPr id="123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6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478812" y="3322042"/>
            <a:ext cx="7996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Lot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생성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27" name="Tooltip" descr="&lt;Tags&gt;&lt;SMARTRESIZEENABLED&gt;True&lt;/SMARTRESIZEENABLED&gt;&lt;SMARTRESIZEMINSIZE&gt;13,8&lt;/SMARTRESIZEMINSIZE&gt;&lt;/Tags&gt;"/>
          <p:cNvGrpSpPr/>
          <p:nvPr/>
        </p:nvGrpSpPr>
        <p:grpSpPr>
          <a:xfrm>
            <a:off x="2209433" y="3269837"/>
            <a:ext cx="2505821" cy="354902"/>
            <a:chOff x="2674545" y="1143209"/>
            <a:chExt cx="2505821" cy="354902"/>
          </a:xfrm>
          <a:solidFill>
            <a:srgbClr val="FFFFFF"/>
          </a:solidFill>
        </p:grpSpPr>
        <p:sp>
          <p:nvSpPr>
            <p:cNvPr id="128" name="Box" descr="&lt;SmartSettings&gt;&lt;SmartResize anchorLeft=&quot;Absolute&quot; anchorTop=&quot;Absolute&quot; anchorRight=&quot;None&quot; anchorBottom=&quot;Absolute&quot; /&gt;&lt;/SmartSettings&gt;"/>
            <p:cNvSpPr/>
            <p:nvPr>
              <p:custDataLst>
                <p:tags r:id="rId10"/>
              </p:custDataLst>
            </p:nvPr>
          </p:nvSpPr>
          <p:spPr>
            <a:xfrm>
              <a:off x="2741237" y="1143209"/>
              <a:ext cx="2439129" cy="354902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버튼 클릭 시 입력된 정보를 기준으로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생성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생성된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는 재사용불가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30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Tooltip" descr="&lt;SmartSettings&gt;&lt;SmartResize enabled=&quot;True&quot; minWidth=&quot;6&quot; minHeight=&quot;2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598217" y="1463342"/>
            <a:ext cx="3285516" cy="273716"/>
            <a:chOff x="-330222" y="1673165"/>
            <a:chExt cx="3285516" cy="273716"/>
          </a:xfrm>
          <a:solidFill>
            <a:srgbClr val="FFFFCC"/>
          </a:solidFill>
        </p:grpSpPr>
        <p:sp>
          <p:nvSpPr>
            <p:cNvPr id="132" name="Box" descr="&lt;Tags&gt;&lt;SMARTRESIZEANCHORS&gt;None,Absolute,Absolute,Absolute&lt;/SMARTRESIZEANCHORS&gt;&lt;/Tags&gt;"/>
            <p:cNvSpPr/>
            <p:nvPr/>
          </p:nvSpPr>
          <p:spPr>
            <a:xfrm>
              <a:off x="-330222" y="1673165"/>
              <a:ext cx="3285516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 마스터에서 선택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품목유형이 반제품인 건만 선택 가능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3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34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Text Box"/>
          <p:cNvSpPr/>
          <p:nvPr/>
        </p:nvSpPr>
        <p:spPr>
          <a:xfrm>
            <a:off x="1504618" y="1745459"/>
            <a:ext cx="1686450" cy="241092"/>
          </a:xfrm>
          <a:prstGeom prst="rect">
            <a:avLst/>
          </a:prstGeom>
          <a:solidFill>
            <a:srgbClr val="FFFF0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F0300003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6" name="Arrow Down" descr="&lt;SmartSettings&gt;&lt;SmartResize anchorLeft=&quot;None&quot; anchorTop=&quot;None&quot; anchorRight=&quot;Absolute&quot; anchorBottom=&quot;None&quot; /&gt;&lt;/SmartSettings&gt;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 flipH="1">
            <a:off x="3080792" y="1844824"/>
            <a:ext cx="64008" cy="36177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chemeClr val="bg1">
              <a:lumMod val="85000"/>
            </a:schemeClr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4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84439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기준정보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관경관리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관경에 대하여 등록관리한다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관경관리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5" name="Button">
            <a:hlinkClick r:id="rId5" action="ppaction://hlinksldjump"/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78449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등록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aphicFrame>
        <p:nvGraphicFramePr>
          <p:cNvPr id="195" name="표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185775"/>
              </p:ext>
            </p:extLst>
          </p:nvPr>
        </p:nvGraphicFramePr>
        <p:xfrm>
          <a:off x="293363" y="1444455"/>
          <a:ext cx="6027789" cy="924840"/>
        </p:xfrm>
        <a:graphic>
          <a:graphicData uri="http://schemas.openxmlformats.org/drawingml/2006/table">
            <a:tbl>
              <a:tblPr firstRow="1" bandRow="1"/>
              <a:tblGrid>
                <a:gridCol w="822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331">
                  <a:extLst>
                    <a:ext uri="{9D8B030D-6E8A-4147-A177-3AD203B41FA5}">
                      <a16:colId xmlns:a16="http://schemas.microsoft.com/office/drawing/2014/main" val="82470330"/>
                    </a:ext>
                  </a:extLst>
                </a:gridCol>
                <a:gridCol w="1301331">
                  <a:extLst>
                    <a:ext uri="{9D8B030D-6E8A-4147-A177-3AD203B41FA5}">
                      <a16:colId xmlns:a16="http://schemas.microsoft.com/office/drawing/2014/main" val="298158591"/>
                    </a:ext>
                  </a:extLst>
                </a:gridCol>
                <a:gridCol w="1301331">
                  <a:extLst>
                    <a:ext uri="{9D8B030D-6E8A-4147-A177-3AD203B41FA5}">
                      <a16:colId xmlns:a16="http://schemas.microsoft.com/office/drawing/2014/main" val="365769341"/>
                    </a:ext>
                  </a:extLst>
                </a:gridCol>
                <a:gridCol w="1301331">
                  <a:extLst>
                    <a:ext uri="{9D8B030D-6E8A-4147-A177-3AD203B41FA5}">
                      <a16:colId xmlns:a16="http://schemas.microsoft.com/office/drawing/2014/main" val="3438463910"/>
                    </a:ext>
                  </a:extLst>
                </a:gridCol>
              </a:tblGrid>
              <a:tr h="2312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설정값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(Min)</a:t>
                      </a:r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설정값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(Max)</a:t>
                      </a:r>
                      <a:endParaRPr lang="ko-KR" altLang="en-US" sz="10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2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소경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2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63840"/>
                  </a:ext>
                </a:extLst>
              </a:tr>
              <a:tr h="2312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대경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0301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51AD8348-A213-DA6A-027B-30FFBDC133A7}"/>
              </a:ext>
            </a:extLst>
          </p:cNvPr>
          <p:cNvSpPr/>
          <p:nvPr/>
        </p:nvSpPr>
        <p:spPr>
          <a:xfrm>
            <a:off x="813512" y="3068960"/>
            <a:ext cx="4787560" cy="136815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en-US" altLang="ko-KR" dirty="0">
                <a:solidFill>
                  <a:schemeClr val="tx1"/>
                </a:solidFill>
              </a:rPr>
              <a:t>size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Min, Max </a:t>
            </a:r>
            <a:r>
              <a:rPr lang="ko-KR" altLang="en-US" dirty="0">
                <a:solidFill>
                  <a:schemeClr val="tx1"/>
                </a:solidFill>
              </a:rPr>
              <a:t>숫자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4530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71114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06028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재고관리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재고실사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제품 재고생성 팝업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신규 재고를 생성한다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12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재고실사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Panel"/>
          <p:cNvSpPr/>
          <p:nvPr/>
        </p:nvSpPr>
        <p:spPr>
          <a:xfrm>
            <a:off x="185964" y="915854"/>
            <a:ext cx="871114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Panel"/>
          <p:cNvSpPr/>
          <p:nvPr/>
        </p:nvSpPr>
        <p:spPr>
          <a:xfrm>
            <a:off x="342534" y="1156152"/>
            <a:ext cx="8426890" cy="508116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Label"/>
          <p:cNvSpPr txBox="1"/>
          <p:nvPr/>
        </p:nvSpPr>
        <p:spPr>
          <a:xfrm>
            <a:off x="505971" y="1195064"/>
            <a:ext cx="724814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부적합정보</a:t>
            </a:r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Info"/>
          <p:cNvSpPr>
            <a:spLocks noChangeAspect="1" noEditPoints="1"/>
          </p:cNvSpPr>
          <p:nvPr/>
        </p:nvSpPr>
        <p:spPr bwMode="auto">
          <a:xfrm>
            <a:off x="393896" y="1199690"/>
            <a:ext cx="161925" cy="161925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Close"/>
          <p:cNvSpPr>
            <a:spLocks noChangeAspect="1" noEditPoints="1"/>
          </p:cNvSpPr>
          <p:nvPr/>
        </p:nvSpPr>
        <p:spPr bwMode="auto">
          <a:xfrm>
            <a:off x="8535491" y="1207857"/>
            <a:ext cx="161925" cy="16351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Label"/>
          <p:cNvSpPr txBox="1"/>
          <p:nvPr/>
        </p:nvSpPr>
        <p:spPr>
          <a:xfrm>
            <a:off x="498664" y="1755276"/>
            <a:ext cx="1008112" cy="256480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   </a:t>
            </a:r>
            <a:r>
              <a:rPr 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9" name="Labeled Field"/>
          <p:cNvGrpSpPr/>
          <p:nvPr/>
        </p:nvGrpSpPr>
        <p:grpSpPr>
          <a:xfrm>
            <a:off x="501447" y="2031128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51" name="Text Box"/>
            <p:cNvSpPr/>
            <p:nvPr/>
          </p:nvSpPr>
          <p:spPr>
            <a:xfrm>
              <a:off x="1718100" y="2032077"/>
              <a:ext cx="1694350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Label"/>
            <p:cNvSpPr txBox="1"/>
            <p:nvPr/>
          </p:nvSpPr>
          <p:spPr>
            <a:xfrm>
              <a:off x="716602" y="2032106"/>
              <a:ext cx="965856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5" name="Button"/>
          <p:cNvSpPr>
            <a:spLocks/>
          </p:cNvSpPr>
          <p:nvPr/>
        </p:nvSpPr>
        <p:spPr bwMode="auto">
          <a:xfrm>
            <a:off x="7548396" y="5842615"/>
            <a:ext cx="463570" cy="258128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16" action="ppaction://hlinksldjump"/>
              </a:rPr>
              <a:t>저장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Button"/>
          <p:cNvSpPr>
            <a:spLocks/>
          </p:cNvSpPr>
          <p:nvPr/>
        </p:nvSpPr>
        <p:spPr bwMode="auto">
          <a:xfrm>
            <a:off x="8121352" y="5842615"/>
            <a:ext cx="512056" cy="258127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8" name="Labeled Field"/>
          <p:cNvGrpSpPr/>
          <p:nvPr/>
        </p:nvGrpSpPr>
        <p:grpSpPr>
          <a:xfrm>
            <a:off x="3361057" y="2031128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69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중분류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5" name="Labeled Field"/>
          <p:cNvGrpSpPr/>
          <p:nvPr/>
        </p:nvGrpSpPr>
        <p:grpSpPr>
          <a:xfrm>
            <a:off x="6030334" y="2031128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76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관경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8" name="Labeled Field"/>
          <p:cNvGrpSpPr/>
          <p:nvPr/>
        </p:nvGrpSpPr>
        <p:grpSpPr>
          <a:xfrm>
            <a:off x="587994" y="2303256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7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호칭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(A)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2" name="Labeled Field"/>
          <p:cNvGrpSpPr/>
          <p:nvPr/>
        </p:nvGrpSpPr>
        <p:grpSpPr>
          <a:xfrm>
            <a:off x="3447604" y="2303256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3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latin typeface="Segoe UI" panose="020B0502040204020203" pitchFamily="34" charset="0"/>
                  <a:cs typeface="Segoe UI" panose="020B0502040204020203" pitchFamily="34" charset="0"/>
                </a:rPr>
                <a:t>외경 </a:t>
              </a:r>
              <a:r>
                <a:rPr lang="en-US" sz="1000"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5" name="Labeled Field"/>
          <p:cNvGrpSpPr/>
          <p:nvPr/>
        </p:nvGrpSpPr>
        <p:grpSpPr>
          <a:xfrm>
            <a:off x="6030334" y="2303256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6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latin typeface="Segoe UI" panose="020B0502040204020203" pitchFamily="34" charset="0"/>
                  <a:cs typeface="Segoe UI" panose="020B0502040204020203" pitchFamily="34" charset="0"/>
                </a:rPr>
                <a:t>길이 </a:t>
              </a:r>
              <a:r>
                <a:rPr lang="en-US" sz="1000"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8" name="Labeled Field"/>
          <p:cNvGrpSpPr/>
          <p:nvPr/>
        </p:nvGrpSpPr>
        <p:grpSpPr>
          <a:xfrm>
            <a:off x="3447604" y="2594602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8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0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1" name="Labeled Field"/>
          <p:cNvGrpSpPr/>
          <p:nvPr/>
        </p:nvGrpSpPr>
        <p:grpSpPr>
          <a:xfrm>
            <a:off x="6030333" y="2587347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92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4" name="Label"/>
          <p:cNvSpPr txBox="1"/>
          <p:nvPr/>
        </p:nvSpPr>
        <p:spPr>
          <a:xfrm>
            <a:off x="587994" y="2891347"/>
            <a:ext cx="906095" cy="256480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적재창고 </a:t>
            </a:r>
            <a:r>
              <a:rPr 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8" name="Labeled Field"/>
          <p:cNvGrpSpPr/>
          <p:nvPr/>
        </p:nvGrpSpPr>
        <p:grpSpPr>
          <a:xfrm>
            <a:off x="587994" y="2586400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99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latin typeface="Segoe UI" panose="020B0502040204020203" pitchFamily="34" charset="0"/>
                  <a:cs typeface="Segoe UI" panose="020B0502040204020203" pitchFamily="34" charset="0"/>
                </a:rPr>
                <a:t>실두께 </a:t>
              </a:r>
              <a:r>
                <a:rPr lang="en-US" sz="1000"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2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1504618" y="2891347"/>
            <a:ext cx="1686450" cy="241092"/>
            <a:chOff x="595686" y="1261242"/>
            <a:chExt cx="1368150" cy="241092"/>
          </a:xfrm>
          <a:solidFill>
            <a:schemeClr val="bg1">
              <a:lumMod val="85000"/>
            </a:schemeClr>
          </a:solidFill>
        </p:grpSpPr>
        <p:sp>
          <p:nvSpPr>
            <p:cNvPr id="103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창고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1870540" y="1363700"/>
              <a:ext cx="5192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0" name="Labeled Field"/>
          <p:cNvGrpSpPr/>
          <p:nvPr/>
        </p:nvGrpSpPr>
        <p:grpSpPr>
          <a:xfrm>
            <a:off x="3361057" y="1735158"/>
            <a:ext cx="5269310" cy="256509"/>
            <a:chOff x="716602" y="2032077"/>
            <a:chExt cx="5269310" cy="256509"/>
          </a:xfrm>
          <a:solidFill>
            <a:schemeClr val="bg1"/>
          </a:solidFill>
        </p:grpSpPr>
        <p:sp>
          <p:nvSpPr>
            <p:cNvPr id="121" name="Text Box"/>
            <p:cNvSpPr/>
            <p:nvPr/>
          </p:nvSpPr>
          <p:spPr>
            <a:xfrm>
              <a:off x="1724713" y="2032077"/>
              <a:ext cx="4261199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품목명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_01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4" name="Label"/>
          <p:cNvSpPr txBox="1"/>
          <p:nvPr/>
        </p:nvSpPr>
        <p:spPr>
          <a:xfrm>
            <a:off x="570454" y="3501008"/>
            <a:ext cx="906095" cy="256480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스켈프정보 </a:t>
            </a:r>
            <a:r>
              <a:rPr 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885226"/>
              </p:ext>
            </p:extLst>
          </p:nvPr>
        </p:nvGraphicFramePr>
        <p:xfrm>
          <a:off x="1504397" y="3541432"/>
          <a:ext cx="712597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854">
                  <a:extLst>
                    <a:ext uri="{9D8B030D-6E8A-4147-A177-3AD203B41FA5}">
                      <a16:colId xmlns:a16="http://schemas.microsoft.com/office/drawing/2014/main" val="3546459954"/>
                    </a:ext>
                  </a:extLst>
                </a:gridCol>
                <a:gridCol w="791774">
                  <a:extLst>
                    <a:ext uri="{9D8B030D-6E8A-4147-A177-3AD203B41FA5}">
                      <a16:colId xmlns:a16="http://schemas.microsoft.com/office/drawing/2014/main" val="2613300077"/>
                    </a:ext>
                  </a:extLst>
                </a:gridCol>
                <a:gridCol w="1407598">
                  <a:extLst>
                    <a:ext uri="{9D8B030D-6E8A-4147-A177-3AD203B41FA5}">
                      <a16:colId xmlns:a16="http://schemas.microsoft.com/office/drawing/2014/main" val="3060564914"/>
                    </a:ext>
                  </a:extLst>
                </a:gridCol>
                <a:gridCol w="1407598">
                  <a:extLst>
                    <a:ext uri="{9D8B030D-6E8A-4147-A177-3AD203B41FA5}">
                      <a16:colId xmlns:a16="http://schemas.microsoft.com/office/drawing/2014/main" val="2919029674"/>
                    </a:ext>
                  </a:extLst>
                </a:gridCol>
                <a:gridCol w="1231648">
                  <a:extLst>
                    <a:ext uri="{9D8B030D-6E8A-4147-A177-3AD203B41FA5}">
                      <a16:colId xmlns:a16="http://schemas.microsoft.com/office/drawing/2014/main" val="768439106"/>
                    </a:ext>
                  </a:extLst>
                </a:gridCol>
                <a:gridCol w="1759498">
                  <a:extLst>
                    <a:ext uri="{9D8B030D-6E8A-4147-A177-3AD203B41FA5}">
                      <a16:colId xmlns:a16="http://schemas.microsoft.com/office/drawing/2014/main" val="2103353920"/>
                    </a:ext>
                  </a:extLst>
                </a:gridCol>
              </a:tblGrid>
              <a:tr h="213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선택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속수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B/D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낱본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Lot</a:t>
                      </a:r>
                      <a:r>
                        <a:rPr lang="en-US" altLang="ko-KR" sz="1000" baseline="0">
                          <a:solidFill>
                            <a:sysClr val="windowText" lastClr="000000"/>
                          </a:solidFill>
                        </a:rPr>
                        <a:t> No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457861"/>
                  </a:ext>
                </a:extLst>
              </a:tr>
              <a:tr h="2137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G-230201-001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7192403"/>
                  </a:ext>
                </a:extLst>
              </a:tr>
              <a:tr h="2137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G-230201-002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173631"/>
                  </a:ext>
                </a:extLst>
              </a:tr>
              <a:tr h="182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G-230201-003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3930430"/>
                  </a:ext>
                </a:extLst>
              </a:tr>
              <a:tr h="182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G-230201-004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227416"/>
                  </a:ext>
                </a:extLst>
              </a:tr>
              <a:tr h="182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G-230201-005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581504"/>
                  </a:ext>
                </a:extLst>
              </a:tr>
            </a:tbl>
          </a:graphicData>
        </a:graphic>
      </p:graphicFrame>
      <p:grpSp>
        <p:nvGrpSpPr>
          <p:cNvPr id="96" name="Labeled Field"/>
          <p:cNvGrpSpPr/>
          <p:nvPr/>
        </p:nvGrpSpPr>
        <p:grpSpPr>
          <a:xfrm>
            <a:off x="723869" y="3236576"/>
            <a:ext cx="1492827" cy="256501"/>
            <a:chOff x="792827" y="1983987"/>
            <a:chExt cx="1181594" cy="352689"/>
          </a:xfrm>
          <a:solidFill>
            <a:schemeClr val="bg1"/>
          </a:solidFill>
        </p:grpSpPr>
        <p:sp>
          <p:nvSpPr>
            <p:cNvPr id="97" name="Text Box"/>
            <p:cNvSpPr/>
            <p:nvPr/>
          </p:nvSpPr>
          <p:spPr>
            <a:xfrm>
              <a:off x="1652073" y="1983987"/>
              <a:ext cx="322348" cy="352660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Label"/>
            <p:cNvSpPr txBox="1"/>
            <p:nvPr/>
          </p:nvSpPr>
          <p:spPr>
            <a:xfrm>
              <a:off x="792827" y="1984016"/>
              <a:ext cx="850569" cy="35266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5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4158572" y="3251895"/>
            <a:ext cx="7996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Lot </a:t>
            </a:r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발행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25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2398666" y="3874753"/>
            <a:ext cx="106062" cy="106727"/>
            <a:chOff x="554563" y="2632644"/>
            <a:chExt cx="109867" cy="110556"/>
          </a:xfrm>
        </p:grpSpPr>
        <p:sp>
          <p:nvSpPr>
            <p:cNvPr id="131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2398666" y="4127353"/>
            <a:ext cx="106062" cy="106727"/>
            <a:chOff x="554563" y="2632644"/>
            <a:chExt cx="109867" cy="110556"/>
          </a:xfrm>
        </p:grpSpPr>
        <p:sp>
          <p:nvSpPr>
            <p:cNvPr id="134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5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2398666" y="4369665"/>
            <a:ext cx="106062" cy="106727"/>
            <a:chOff x="554563" y="2632644"/>
            <a:chExt cx="109867" cy="110556"/>
          </a:xfrm>
        </p:grpSpPr>
        <p:sp>
          <p:nvSpPr>
            <p:cNvPr id="137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8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2398666" y="4594120"/>
            <a:ext cx="106062" cy="106727"/>
            <a:chOff x="554563" y="2632644"/>
            <a:chExt cx="109867" cy="110556"/>
          </a:xfrm>
        </p:grpSpPr>
        <p:sp>
          <p:nvSpPr>
            <p:cNvPr id="140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2398666" y="4847433"/>
            <a:ext cx="106062" cy="106727"/>
            <a:chOff x="554563" y="2632644"/>
            <a:chExt cx="109867" cy="110556"/>
          </a:xfrm>
        </p:grpSpPr>
        <p:sp>
          <p:nvSpPr>
            <p:cNvPr id="143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4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5" name="Labeled Field"/>
          <p:cNvGrpSpPr/>
          <p:nvPr/>
        </p:nvGrpSpPr>
        <p:grpSpPr>
          <a:xfrm>
            <a:off x="1704469" y="3226349"/>
            <a:ext cx="2419798" cy="276954"/>
            <a:chOff x="792827" y="1955864"/>
            <a:chExt cx="1915305" cy="380812"/>
          </a:xfrm>
          <a:solidFill>
            <a:schemeClr val="bg1"/>
          </a:solidFill>
        </p:grpSpPr>
        <p:sp>
          <p:nvSpPr>
            <p:cNvPr id="146" name="Text Box"/>
            <p:cNvSpPr/>
            <p:nvPr/>
          </p:nvSpPr>
          <p:spPr>
            <a:xfrm>
              <a:off x="1652073" y="1983987"/>
              <a:ext cx="322348" cy="352660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7" name="Label"/>
            <p:cNvSpPr txBox="1"/>
            <p:nvPr/>
          </p:nvSpPr>
          <p:spPr>
            <a:xfrm>
              <a:off x="792827" y="1984016"/>
              <a:ext cx="850569" cy="35266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8" name="Text Box"/>
            <p:cNvSpPr/>
            <p:nvPr/>
          </p:nvSpPr>
          <p:spPr>
            <a:xfrm>
              <a:off x="2385784" y="1955864"/>
              <a:ext cx="322348" cy="352660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9" name="Label"/>
            <p:cNvSpPr txBox="1"/>
            <p:nvPr/>
          </p:nvSpPr>
          <p:spPr>
            <a:xfrm>
              <a:off x="1526538" y="1955893"/>
              <a:ext cx="850569" cy="35266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낱본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0" name="Text Box"/>
          <p:cNvSpPr/>
          <p:nvPr/>
        </p:nvSpPr>
        <p:spPr>
          <a:xfrm>
            <a:off x="1504618" y="1745459"/>
            <a:ext cx="1686450" cy="241092"/>
          </a:xfrm>
          <a:prstGeom prst="rect">
            <a:avLst/>
          </a:prstGeom>
          <a:solidFill>
            <a:srgbClr val="FFFF0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F0300003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1" name="Arrow Down" descr="&lt;SmartSettings&gt;&lt;SmartResize anchorLeft=&quot;None&quot; anchorTop=&quot;None&quot; anchorRight=&quot;Absolute&quot; anchorBottom=&quot;None&quot; /&gt;&lt;/SmartSettings&gt;"/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 flipH="1">
            <a:off x="3080792" y="1844824"/>
            <a:ext cx="64008" cy="36177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chemeClr val="bg1">
              <a:lumMod val="85000"/>
            </a:schemeClr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2" name="Tooltip" descr="&lt;SmartSettings&gt;&lt;SmartResize enabled=&quot;True&quot; minWidth=&quot;6&quot; minHeight=&quot;2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518068" y="1463342"/>
            <a:ext cx="3445815" cy="273716"/>
            <a:chOff x="-410371" y="1673165"/>
            <a:chExt cx="3445815" cy="273716"/>
          </a:xfrm>
          <a:solidFill>
            <a:srgbClr val="FFFFCC"/>
          </a:solidFill>
        </p:grpSpPr>
        <p:sp>
          <p:nvSpPr>
            <p:cNvPr id="153" name="Box" descr="&lt;Tags&gt;&lt;SMARTRESIZEANCHORS&gt;None,Absolute,Absolute,Absolute&lt;/SMARTRESIZEANCHORS&gt;&lt;/Tags&gt;"/>
            <p:cNvSpPr/>
            <p:nvPr/>
          </p:nvSpPr>
          <p:spPr>
            <a:xfrm>
              <a:off x="-410371" y="1673165"/>
              <a:ext cx="3445815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 마스터에서 선택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품목유형이 상품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제품인 건만 선택 가능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7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58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7850367" y="3237604"/>
            <a:ext cx="7996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삭제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64" name="Tooltip" descr="&lt;SmartSettings&gt;&lt;SmartResize enabled=&quot;True&quot; minWidth=&quot;6&quot; minHeight=&quot;20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7216252" y="2962958"/>
            <a:ext cx="2214709" cy="273716"/>
            <a:chOff x="205182" y="1673165"/>
            <a:chExt cx="2214709" cy="273716"/>
          </a:xfrm>
          <a:solidFill>
            <a:srgbClr val="FFFFCC"/>
          </a:solidFill>
        </p:grpSpPr>
        <p:sp>
          <p:nvSpPr>
            <p:cNvPr id="165" name="Box" descr="&lt;Tags&gt;&lt;SMARTRESIZEANCHORS&gt;None,Absolute,Absolute,Absolute&lt;/SMARTRESIZEANCHORS&gt;&lt;/Tags&gt;"/>
            <p:cNvSpPr/>
            <p:nvPr/>
          </p:nvSpPr>
          <p:spPr>
            <a:xfrm>
              <a:off x="205182" y="1673165"/>
              <a:ext cx="2214709" cy="20702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발행된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삭제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발행된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Lot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는 재사용불가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6" name="Arrow" descr="&lt;Tags&gt;&lt;SMARTRESIZEANCHORS&gt;None,Absolute,None,None&lt;/SMARTRESIZEANCHORS&gt;&lt;/Tags&gt;"/>
            <p:cNvSpPr/>
            <p:nvPr/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7" name="Gap" descr="&lt;Tags&gt;&lt;SMARTRESIZEANCHORS&gt;None,Absolute,None,None&lt;/SMARTRESIZEANCHORS&gt;&lt;/Tags&gt;"/>
            <p:cNvCxnSpPr/>
            <p:nvPr/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86359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71114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616915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재고관리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수불 내역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품목별 입출고 내역을 조회한다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15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재고현황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38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394868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43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2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4484663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62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9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0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5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4"/>
            </p:custDataLst>
          </p:nvPr>
        </p:nvSpPr>
        <p:spPr>
          <a:xfrm>
            <a:off x="5558278" y="1318936"/>
            <a:ext cx="807450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명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2" name="Drop-Down Box"/>
          <p:cNvGrpSpPr/>
          <p:nvPr/>
        </p:nvGrpSpPr>
        <p:grpSpPr>
          <a:xfrm>
            <a:off x="272481" y="1326631"/>
            <a:ext cx="752251" cy="225703"/>
            <a:chOff x="595688" y="1268937"/>
            <a:chExt cx="1368150" cy="225703"/>
          </a:xfrm>
        </p:grpSpPr>
        <p:sp>
          <p:nvSpPr>
            <p:cNvPr id="44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7"/>
              </p:custDataLst>
            </p:nvPr>
          </p:nvSpPr>
          <p:spPr>
            <a:xfrm>
              <a:off x="595688" y="1268937"/>
              <a:ext cx="1368150" cy="22570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발생일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" name="Date Field" descr="&lt;SmartSettings&gt;&lt;SmartResize enabled=&quot;True&quot; minWidth=&quot;20&quot; minHeight=&quot;13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1128055" y="1318936"/>
            <a:ext cx="1035146" cy="241092"/>
            <a:chOff x="928688" y="1261242"/>
            <a:chExt cx="1035146" cy="241092"/>
          </a:xfrm>
        </p:grpSpPr>
        <p:sp>
          <p:nvSpPr>
            <p:cNvPr id="56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6" name="Date Field" descr="&lt;SmartSettings&gt;&lt;SmartResize enabled=&quot;True&quot; minWidth=&quot;20&quot; minHeight=&quot;13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2303443" y="1318936"/>
            <a:ext cx="1035146" cy="241092"/>
            <a:chOff x="928688" y="1261242"/>
            <a:chExt cx="1035146" cy="241092"/>
          </a:xfrm>
        </p:grpSpPr>
        <p:sp>
          <p:nvSpPr>
            <p:cNvPr id="67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163201" y="1318936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2480" y="1596280"/>
            <a:ext cx="8496943" cy="471303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3216823" y="2852936"/>
            <a:ext cx="2943700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/>
              <a:t>좀더 고민</a:t>
            </a:r>
            <a:r>
              <a:rPr lang="en-US" altLang="ko-KR"/>
              <a:t>–</a:t>
            </a:r>
          </a:p>
        </p:txBody>
      </p:sp>
    </p:spTree>
    <p:extLst>
      <p:ext uri="{BB962C8B-B14F-4D97-AF65-F5344CB8AC3E}">
        <p14:creationId xmlns:p14="http://schemas.microsoft.com/office/powerpoint/2010/main" val="8349413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71114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657647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재고관리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재고장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품목별 재고정보를 조회한다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15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재고현황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38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394868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43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2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4484663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62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9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0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5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4"/>
            </p:custDataLst>
          </p:nvPr>
        </p:nvSpPr>
        <p:spPr>
          <a:xfrm>
            <a:off x="5558278" y="1318936"/>
            <a:ext cx="807450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명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2" name="Drop-Down Box"/>
          <p:cNvGrpSpPr/>
          <p:nvPr/>
        </p:nvGrpSpPr>
        <p:grpSpPr>
          <a:xfrm>
            <a:off x="272481" y="1326631"/>
            <a:ext cx="752251" cy="225703"/>
            <a:chOff x="595688" y="1268937"/>
            <a:chExt cx="1368150" cy="225703"/>
          </a:xfrm>
        </p:grpSpPr>
        <p:sp>
          <p:nvSpPr>
            <p:cNvPr id="44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7"/>
              </p:custDataLst>
            </p:nvPr>
          </p:nvSpPr>
          <p:spPr>
            <a:xfrm>
              <a:off x="595688" y="1268937"/>
              <a:ext cx="1368150" cy="22570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발생일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" name="Date Field" descr="&lt;SmartSettings&gt;&lt;SmartResize enabled=&quot;True&quot; minWidth=&quot;20&quot; minHeight=&quot;13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1128055" y="1318936"/>
            <a:ext cx="1035146" cy="241092"/>
            <a:chOff x="928688" y="1261242"/>
            <a:chExt cx="1035146" cy="241092"/>
          </a:xfrm>
        </p:grpSpPr>
        <p:sp>
          <p:nvSpPr>
            <p:cNvPr id="56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6" name="Date Field" descr="&lt;SmartSettings&gt;&lt;SmartResize enabled=&quot;True&quot; minWidth=&quot;20&quot; minHeight=&quot;13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2303443" y="1318936"/>
            <a:ext cx="1035146" cy="241092"/>
            <a:chOff x="928688" y="1261242"/>
            <a:chExt cx="1035146" cy="241092"/>
          </a:xfrm>
        </p:grpSpPr>
        <p:sp>
          <p:nvSpPr>
            <p:cNvPr id="67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163201" y="1318936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216823" y="2852936"/>
            <a:ext cx="2943700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/>
              <a:t>좀더 고민</a:t>
            </a:r>
            <a:r>
              <a:rPr lang="en-US" altLang="ko-KR"/>
              <a:t>–</a:t>
            </a:r>
          </a:p>
        </p:txBody>
      </p:sp>
    </p:spTree>
    <p:extLst>
      <p:ext uri="{BB962C8B-B14F-4D97-AF65-F5344CB8AC3E}">
        <p14:creationId xmlns:p14="http://schemas.microsoft.com/office/powerpoint/2010/main" val="22773109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7053"/>
            <a:ext cx="8667750" cy="40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defRPr/>
            </a:pPr>
            <a:r>
              <a:rPr kumimoji="0" lang="en-US" altLang="ko-KR" sz="200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7. </a:t>
            </a:r>
            <a:r>
              <a:rPr kumimoji="0" lang="ko-KR" altLang="en-US" sz="200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품질관리</a:t>
            </a:r>
            <a:endParaRPr kumimoji="0" lang="en-US" altLang="ko-KR" sz="2000" dirty="0">
              <a:effectLst>
                <a:outerShdw blurRad="38100" dist="38100" dir="2700000" algn="tl">
                  <a:srgbClr val="EEECE1"/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95639"/>
              </p:ext>
            </p:extLst>
          </p:nvPr>
        </p:nvGraphicFramePr>
        <p:xfrm>
          <a:off x="200472" y="836712"/>
          <a:ext cx="9505057" cy="3541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511818657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795319061"/>
                    </a:ext>
                  </a:extLst>
                </a:gridCol>
                <a:gridCol w="4540046">
                  <a:extLst>
                    <a:ext uri="{9D8B030D-6E8A-4147-A177-3AD203B41FA5}">
                      <a16:colId xmlns:a16="http://schemas.microsoft.com/office/drawing/2014/main" val="3293976676"/>
                    </a:ext>
                  </a:extLst>
                </a:gridCol>
                <a:gridCol w="2804771">
                  <a:extLst>
                    <a:ext uri="{9D8B030D-6E8A-4147-A177-3AD203B41FA5}">
                      <a16:colId xmlns:a16="http://schemas.microsoft.com/office/drawing/2014/main" val="2280431851"/>
                    </a:ext>
                  </a:extLst>
                </a:gridCol>
              </a:tblGrid>
              <a:tr h="186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No</a:t>
                      </a:r>
                      <a:endParaRPr lang="ko-KR" altLang="en-US" sz="12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메뉴명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비고 및 이슈사항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63721"/>
                  </a:ext>
                </a:extLst>
              </a:tr>
              <a:tr h="186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제품성적서관리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출하의뢰건별 성적서 파일 등록 및 조회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현대제철 시스템에서 검사 정보를 가져오기가 불가한 상태임 </a:t>
                      </a:r>
                      <a:r>
                        <a:rPr lang="en-US" altLang="ko-KR" sz="100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00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파일로 작성 후 첨부하는 형태로 진행 협의</a:t>
                      </a:r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281380"/>
                  </a:ext>
                </a:extLst>
              </a:tr>
              <a:tr h="186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부적합현황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현장단말기에서 등록된 부적합 내역에 대한 조회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재작업지시와 연계관련 협의 필요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019573"/>
                  </a:ext>
                </a:extLst>
              </a:tr>
              <a:tr h="174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클레임관리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출하건에 대한 클레임 정보 등록 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708991"/>
                  </a:ext>
                </a:extLst>
              </a:tr>
              <a:tr h="137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작업지시확정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조관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생산관리에서 확정 처리된 조관 작업지시에 대하여 품질에서 최종 확정 처리 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45915"/>
                  </a:ext>
                </a:extLst>
              </a:tr>
              <a:tr h="221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20228"/>
                  </a:ext>
                </a:extLst>
              </a:tr>
              <a:tr h="312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712372"/>
                  </a:ext>
                </a:extLst>
              </a:tr>
              <a:tr h="30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536605"/>
                  </a:ext>
                </a:extLst>
              </a:tr>
              <a:tr h="20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80627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667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10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5971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11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506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257256" y="476672"/>
            <a:ext cx="792088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1</a:t>
            </a:r>
            <a:r>
              <a:rPr lang="ko-KR" altLang="en-US" sz="1000">
                <a:solidFill>
                  <a:srgbClr val="0000FF"/>
                </a:solidFill>
              </a:rPr>
              <a:t>차개발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890495" y="476672"/>
            <a:ext cx="792088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2</a:t>
            </a:r>
            <a:r>
              <a:rPr lang="ko-KR" altLang="en-US" sz="1000">
                <a:solidFill>
                  <a:schemeClr val="tx1"/>
                </a:solidFill>
              </a:rPr>
              <a:t>차개발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588326" y="458200"/>
            <a:ext cx="973186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</a:rPr>
              <a:t>추가협의필요</a:t>
            </a:r>
          </a:p>
        </p:txBody>
      </p:sp>
    </p:spTree>
    <p:extLst>
      <p:ext uri="{BB962C8B-B14F-4D97-AF65-F5344CB8AC3E}">
        <p14:creationId xmlns:p14="http://schemas.microsoft.com/office/powerpoint/2010/main" val="24198877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29542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387406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품질관리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부적합현황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품목별 재고 현황을 조회한다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20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부적합현황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38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368824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43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7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8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9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4458619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62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4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5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6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Text Box"/>
          <p:cNvSpPr/>
          <p:nvPr/>
        </p:nvSpPr>
        <p:spPr>
          <a:xfrm>
            <a:off x="8547311" y="917172"/>
            <a:ext cx="1307889" cy="204158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처리완료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선택한 건의 상태를 완료로 변경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-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품목전환대상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선택한 건을 재작업지시에서 조회할 수 있도록함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품목전환취소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전환 여부를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Uncheck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하며 재작업지시에서 조회되지 않음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단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재작업지시에서 미확정인 건만 가능</a:t>
            </a:r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5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4"/>
            </p:custDataLst>
          </p:nvPr>
        </p:nvSpPr>
        <p:spPr>
          <a:xfrm>
            <a:off x="5532234" y="1318936"/>
            <a:ext cx="807450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명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4" name="Drop-Down Box"/>
          <p:cNvGrpSpPr/>
          <p:nvPr/>
        </p:nvGrpSpPr>
        <p:grpSpPr>
          <a:xfrm>
            <a:off x="272481" y="1326631"/>
            <a:ext cx="752251" cy="225703"/>
            <a:chOff x="595688" y="1268937"/>
            <a:chExt cx="1368150" cy="225703"/>
          </a:xfrm>
        </p:grpSpPr>
        <p:sp>
          <p:nvSpPr>
            <p:cNvPr id="45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12"/>
              </p:custDataLst>
            </p:nvPr>
          </p:nvSpPr>
          <p:spPr>
            <a:xfrm>
              <a:off x="595688" y="1268937"/>
              <a:ext cx="1368150" cy="22570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발생일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6" name="Date Field" descr="&lt;SmartSettings&gt;&lt;SmartResize enabled=&quot;True&quot; minWidth=&quot;20&quot; minHeight=&quot;13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1128055" y="1318936"/>
            <a:ext cx="1035146" cy="241092"/>
            <a:chOff x="928688" y="1261242"/>
            <a:chExt cx="1035146" cy="241092"/>
          </a:xfrm>
        </p:grpSpPr>
        <p:sp>
          <p:nvSpPr>
            <p:cNvPr id="60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7" name="Date Field" descr="&lt;SmartSettings&gt;&lt;SmartResize enabled=&quot;True&quot; minWidth=&quot;20&quot; minHeight=&quot;13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2303443" y="1318936"/>
            <a:ext cx="1035146" cy="241092"/>
            <a:chOff x="928688" y="1261242"/>
            <a:chExt cx="1035146" cy="241092"/>
          </a:xfrm>
        </p:grpSpPr>
        <p:sp>
          <p:nvSpPr>
            <p:cNvPr id="69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2163201" y="1318936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sp>
        <p:nvSpPr>
          <p:cNvPr id="76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7"/>
            </p:custDataLst>
          </p:nvPr>
        </p:nvSpPr>
        <p:spPr>
          <a:xfrm>
            <a:off x="6407222" y="1318936"/>
            <a:ext cx="994049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생산의뢰번호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8"/>
            </p:custDataLst>
          </p:nvPr>
        </p:nvGrpSpPr>
        <p:grpSpPr>
          <a:xfrm>
            <a:off x="345633" y="2026129"/>
            <a:ext cx="106062" cy="106727"/>
            <a:chOff x="554563" y="2632644"/>
            <a:chExt cx="109867" cy="110556"/>
          </a:xfrm>
        </p:grpSpPr>
        <p:sp>
          <p:nvSpPr>
            <p:cNvPr id="78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/>
          <p:cNvGrpSpPr/>
          <p:nvPr>
            <p:custDataLst>
              <p:tags r:id="rId9"/>
            </p:custDataLst>
          </p:nvPr>
        </p:nvGrpSpPr>
        <p:grpSpPr>
          <a:xfrm>
            <a:off x="345633" y="2386169"/>
            <a:ext cx="106062" cy="106727"/>
            <a:chOff x="554563" y="2632644"/>
            <a:chExt cx="109867" cy="110556"/>
          </a:xfrm>
        </p:grpSpPr>
        <p:sp>
          <p:nvSpPr>
            <p:cNvPr id="82" name="Box"/>
            <p:cNvSpPr/>
            <p:nvPr/>
          </p:nvSpPr>
          <p:spPr>
            <a:xfrm>
              <a:off x="554563" y="2632644"/>
              <a:ext cx="81318" cy="8683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79431" y="995324"/>
            <a:ext cx="761201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처리완료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9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1706551" y="986201"/>
            <a:ext cx="1014201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품목전환대상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40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67587" y="986201"/>
            <a:ext cx="1014201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품목전환취소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2481" y="1662486"/>
            <a:ext cx="8208911" cy="904875"/>
          </a:xfrm>
          <a:prstGeom prst="rect">
            <a:avLst/>
          </a:prstGeom>
        </p:spPr>
      </p:pic>
      <p:grpSp>
        <p:nvGrpSpPr>
          <p:cNvPr id="4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10"/>
            </p:custDataLst>
          </p:nvPr>
        </p:nvGrpSpPr>
        <p:grpSpPr>
          <a:xfrm>
            <a:off x="738080" y="1926259"/>
            <a:ext cx="279353" cy="212366"/>
            <a:chOff x="554563" y="2592239"/>
            <a:chExt cx="279353" cy="212366"/>
          </a:xfrm>
        </p:grpSpPr>
        <p:sp>
          <p:nvSpPr>
            <p:cNvPr id="42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11"/>
            </p:custDataLst>
          </p:nvPr>
        </p:nvGrpSpPr>
        <p:grpSpPr>
          <a:xfrm>
            <a:off x="732809" y="2208522"/>
            <a:ext cx="279353" cy="212366"/>
            <a:chOff x="554563" y="2592239"/>
            <a:chExt cx="279353" cy="212366"/>
          </a:xfrm>
        </p:grpSpPr>
        <p:sp>
          <p:nvSpPr>
            <p:cNvPr id="54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Check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5740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71114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724715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품질관리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부적합현황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부적합 상세 내역 조회 팝업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상세내역을 조회하고 추가 정보를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4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부적합현황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9" name="Panel"/>
          <p:cNvSpPr/>
          <p:nvPr/>
        </p:nvSpPr>
        <p:spPr>
          <a:xfrm>
            <a:off x="342534" y="1156152"/>
            <a:ext cx="8426890" cy="508116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Label"/>
          <p:cNvSpPr txBox="1"/>
          <p:nvPr/>
        </p:nvSpPr>
        <p:spPr>
          <a:xfrm>
            <a:off x="505971" y="1195064"/>
            <a:ext cx="724814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부적합정보</a:t>
            </a:r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Info"/>
          <p:cNvSpPr>
            <a:spLocks noChangeAspect="1" noEditPoints="1"/>
          </p:cNvSpPr>
          <p:nvPr/>
        </p:nvSpPr>
        <p:spPr bwMode="auto">
          <a:xfrm>
            <a:off x="393896" y="1199690"/>
            <a:ext cx="161925" cy="161925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Close"/>
          <p:cNvSpPr>
            <a:spLocks noChangeAspect="1" noEditPoints="1"/>
          </p:cNvSpPr>
          <p:nvPr/>
        </p:nvSpPr>
        <p:spPr bwMode="auto">
          <a:xfrm>
            <a:off x="8535491" y="1207857"/>
            <a:ext cx="161925" cy="16351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8" name="Labeled Field"/>
          <p:cNvGrpSpPr/>
          <p:nvPr/>
        </p:nvGrpSpPr>
        <p:grpSpPr>
          <a:xfrm>
            <a:off x="329888" y="1755247"/>
            <a:ext cx="2861180" cy="256509"/>
            <a:chOff x="551270" y="2032077"/>
            <a:chExt cx="2861180" cy="256509"/>
          </a:xfrm>
        </p:grpSpPr>
        <p:sp>
          <p:nvSpPr>
            <p:cNvPr id="49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ctr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>
                  <a:solidFill>
                    <a:srgbClr val="000000"/>
                  </a:solidFill>
                  <a:latin typeface="맑은 고딕" panose="020B0503020000020004" pitchFamily="50" charset="-127"/>
                </a:rPr>
                <a:t>P-220724-03</a:t>
              </a:r>
            </a:p>
          </p:txBody>
        </p:sp>
        <p:sp>
          <p:nvSpPr>
            <p:cNvPr id="51" name="Label"/>
            <p:cNvSpPr txBox="1"/>
            <p:nvPr/>
          </p:nvSpPr>
          <p:spPr>
            <a:xfrm>
              <a:off x="551270" y="2032106"/>
              <a:ext cx="1173444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 b="1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생산의뢰번호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 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4" name="Labeled Field"/>
          <p:cNvGrpSpPr/>
          <p:nvPr/>
        </p:nvGrpSpPr>
        <p:grpSpPr>
          <a:xfrm>
            <a:off x="3354830" y="1755247"/>
            <a:ext cx="2695848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55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품목코드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0" name="Labeled Field"/>
          <p:cNvGrpSpPr/>
          <p:nvPr/>
        </p:nvGrpSpPr>
        <p:grpSpPr>
          <a:xfrm>
            <a:off x="501447" y="2031128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71" name="Text Box"/>
            <p:cNvSpPr/>
            <p:nvPr/>
          </p:nvSpPr>
          <p:spPr>
            <a:xfrm>
              <a:off x="1718100" y="2032077"/>
              <a:ext cx="1694350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Label"/>
            <p:cNvSpPr txBox="1"/>
            <p:nvPr/>
          </p:nvSpPr>
          <p:spPr>
            <a:xfrm>
              <a:off x="716602" y="2032106"/>
              <a:ext cx="965856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5" name="Button"/>
          <p:cNvSpPr>
            <a:spLocks/>
          </p:cNvSpPr>
          <p:nvPr/>
        </p:nvSpPr>
        <p:spPr bwMode="auto">
          <a:xfrm>
            <a:off x="7548396" y="5842615"/>
            <a:ext cx="463570" cy="258128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8" action="ppaction://hlinksldjump"/>
              </a:rPr>
              <a:t>저장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Button"/>
          <p:cNvSpPr>
            <a:spLocks/>
          </p:cNvSpPr>
          <p:nvPr/>
        </p:nvSpPr>
        <p:spPr bwMode="auto">
          <a:xfrm>
            <a:off x="8121352" y="5842615"/>
            <a:ext cx="512056" cy="258127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4" name="Labeled Field"/>
          <p:cNvGrpSpPr/>
          <p:nvPr/>
        </p:nvGrpSpPr>
        <p:grpSpPr>
          <a:xfrm>
            <a:off x="5937560" y="1755247"/>
            <a:ext cx="2695848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95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라인  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7" name="Labeled Field"/>
          <p:cNvGrpSpPr/>
          <p:nvPr/>
        </p:nvGrpSpPr>
        <p:grpSpPr>
          <a:xfrm>
            <a:off x="3361057" y="2031128"/>
            <a:ext cx="2689621" cy="256509"/>
            <a:chOff x="716602" y="2032077"/>
            <a:chExt cx="2695848" cy="256509"/>
          </a:xfrm>
          <a:solidFill>
            <a:schemeClr val="bg1"/>
          </a:solidFill>
        </p:grpSpPr>
        <p:sp>
          <p:nvSpPr>
            <p:cNvPr id="98" name="Text Box"/>
            <p:cNvSpPr/>
            <p:nvPr/>
          </p:nvSpPr>
          <p:spPr>
            <a:xfrm>
              <a:off x="1724714" y="2032077"/>
              <a:ext cx="1687736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Label"/>
            <p:cNvSpPr txBox="1"/>
            <p:nvPr/>
          </p:nvSpPr>
          <p:spPr>
            <a:xfrm>
              <a:off x="716602" y="2032106"/>
              <a:ext cx="1008112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중분류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0" name="Labeled Field"/>
          <p:cNvGrpSpPr/>
          <p:nvPr/>
        </p:nvGrpSpPr>
        <p:grpSpPr>
          <a:xfrm>
            <a:off x="6030334" y="2031128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01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관경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3" name="Labeled Field"/>
          <p:cNvGrpSpPr/>
          <p:nvPr/>
        </p:nvGrpSpPr>
        <p:grpSpPr>
          <a:xfrm>
            <a:off x="587994" y="2303256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04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호칭</a:t>
              </a:r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(A)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6" name="Labeled Field"/>
          <p:cNvGrpSpPr/>
          <p:nvPr/>
        </p:nvGrpSpPr>
        <p:grpSpPr>
          <a:xfrm>
            <a:off x="3447604" y="2303256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07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외경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9" name="Labeled Field"/>
          <p:cNvGrpSpPr/>
          <p:nvPr/>
        </p:nvGrpSpPr>
        <p:grpSpPr>
          <a:xfrm>
            <a:off x="6030334" y="2303256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10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길이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2" name="Labeled Field"/>
          <p:cNvGrpSpPr/>
          <p:nvPr/>
        </p:nvGrpSpPr>
        <p:grpSpPr>
          <a:xfrm>
            <a:off x="3447604" y="2594602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13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4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속수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5" name="Labeled Field"/>
          <p:cNvGrpSpPr/>
          <p:nvPr/>
        </p:nvGrpSpPr>
        <p:grpSpPr>
          <a:xfrm>
            <a:off x="6030333" y="2587347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16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no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B/D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0" name="Label"/>
          <p:cNvSpPr txBox="1"/>
          <p:nvPr/>
        </p:nvSpPr>
        <p:spPr>
          <a:xfrm>
            <a:off x="587994" y="2891347"/>
            <a:ext cx="906095" cy="256480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불량유형 </a:t>
            </a:r>
            <a:r>
              <a:rPr 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1" name="Labeled Field"/>
          <p:cNvGrpSpPr/>
          <p:nvPr/>
        </p:nvGrpSpPr>
        <p:grpSpPr>
          <a:xfrm>
            <a:off x="3301574" y="2891347"/>
            <a:ext cx="2749104" cy="256509"/>
            <a:chOff x="655745" y="2032077"/>
            <a:chExt cx="2580638" cy="256509"/>
          </a:xfrm>
          <a:solidFill>
            <a:schemeClr val="bg1"/>
          </a:solidFill>
        </p:grpSpPr>
        <p:sp>
          <p:nvSpPr>
            <p:cNvPr id="122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3" name="Label"/>
            <p:cNvSpPr txBox="1"/>
            <p:nvPr/>
          </p:nvSpPr>
          <p:spPr>
            <a:xfrm>
              <a:off x="655745" y="2032106"/>
              <a:ext cx="987651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불량수량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9" name="Labeled Field"/>
          <p:cNvGrpSpPr/>
          <p:nvPr/>
        </p:nvGrpSpPr>
        <p:grpSpPr>
          <a:xfrm>
            <a:off x="587994" y="2586400"/>
            <a:ext cx="2603074" cy="256509"/>
            <a:chOff x="792827" y="2032077"/>
            <a:chExt cx="2443556" cy="256509"/>
          </a:xfrm>
          <a:solidFill>
            <a:schemeClr val="bg1"/>
          </a:solidFill>
        </p:grpSpPr>
        <p:sp>
          <p:nvSpPr>
            <p:cNvPr id="140" name="Text Box"/>
            <p:cNvSpPr/>
            <p:nvPr/>
          </p:nvSpPr>
          <p:spPr>
            <a:xfrm>
              <a:off x="1652072" y="2032077"/>
              <a:ext cx="1584311" cy="256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Label"/>
            <p:cNvSpPr txBox="1"/>
            <p:nvPr/>
          </p:nvSpPr>
          <p:spPr>
            <a:xfrm>
              <a:off x="792827" y="2032106"/>
              <a:ext cx="850569" cy="256480"/>
            </a:xfrm>
            <a:prstGeom prst="rect">
              <a:avLst/>
            </a:prstGeom>
            <a:grpFill/>
          </p:spPr>
          <p:txBody>
            <a:bodyPr wrap="square" lIns="73152" tIns="50800" rIns="73152" bIns="5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000">
                  <a:solidFill>
                    <a:srgbClr val="0000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실두께</a:t>
              </a:r>
              <a:r>
                <a:rPr lang="ko-KR" alt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3" name="Label"/>
          <p:cNvSpPr txBox="1"/>
          <p:nvPr/>
        </p:nvSpPr>
        <p:spPr>
          <a:xfrm>
            <a:off x="6000599" y="2891347"/>
            <a:ext cx="906095" cy="256480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불량중량 </a:t>
            </a:r>
            <a:r>
              <a:rPr 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4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1504618" y="2891347"/>
            <a:ext cx="1686450" cy="241092"/>
            <a:chOff x="595686" y="1261242"/>
            <a:chExt cx="1368150" cy="241092"/>
          </a:xfrm>
          <a:solidFill>
            <a:schemeClr val="bg1">
              <a:lumMod val="85000"/>
            </a:schemeClr>
          </a:solidFill>
        </p:grpSpPr>
        <p:sp>
          <p:nvSpPr>
            <p:cNvPr id="145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찍힘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1870540" y="1363700"/>
              <a:ext cx="5192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7" name="Text Box"/>
          <p:cNvSpPr/>
          <p:nvPr/>
        </p:nvSpPr>
        <p:spPr>
          <a:xfrm>
            <a:off x="6963222" y="2891347"/>
            <a:ext cx="1687737" cy="256480"/>
          </a:xfrm>
          <a:prstGeom prst="rect">
            <a:avLst/>
          </a:prstGeom>
          <a:solidFill>
            <a:srgbClr val="FFFF0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24</a:t>
            </a:r>
            <a:endParaRPr lang="en-US" sz="1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Label"/>
          <p:cNvSpPr txBox="1"/>
          <p:nvPr/>
        </p:nvSpPr>
        <p:spPr>
          <a:xfrm>
            <a:off x="587994" y="3159591"/>
            <a:ext cx="906095" cy="256480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불량내용 </a:t>
            </a:r>
            <a:r>
              <a:rPr lang="en-US" altLang="ko-KR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7" name="Text Box"/>
          <p:cNvSpPr/>
          <p:nvPr/>
        </p:nvSpPr>
        <p:spPr>
          <a:xfrm>
            <a:off x="1512675" y="3203832"/>
            <a:ext cx="7138284" cy="410369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0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en-US" sz="1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8" name="Label"/>
          <p:cNvSpPr txBox="1"/>
          <p:nvPr/>
        </p:nvSpPr>
        <p:spPr>
          <a:xfrm>
            <a:off x="576813" y="3654009"/>
            <a:ext cx="906095" cy="256480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불량원인 </a:t>
            </a:r>
            <a:r>
              <a:rPr lang="en-US" altLang="ko-KR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Text Box"/>
          <p:cNvSpPr/>
          <p:nvPr/>
        </p:nvSpPr>
        <p:spPr>
          <a:xfrm>
            <a:off x="1501494" y="3698250"/>
            <a:ext cx="7138284" cy="410369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0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en-US" sz="1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0" name="Label"/>
          <p:cNvSpPr txBox="1"/>
          <p:nvPr/>
        </p:nvSpPr>
        <p:spPr>
          <a:xfrm>
            <a:off x="569408" y="4131064"/>
            <a:ext cx="906095" cy="256480"/>
          </a:xfrm>
          <a:prstGeom prst="rect">
            <a:avLst/>
          </a:prstGeom>
          <a:noFill/>
        </p:spPr>
        <p:txBody>
          <a:bodyPr wrap="square" lIns="73152" tIns="50800" rIns="73152" bIns="5080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불량대책 </a:t>
            </a:r>
            <a:r>
              <a:rPr lang="en-US" altLang="ko-KR" sz="10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0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1" name="Text Box"/>
          <p:cNvSpPr/>
          <p:nvPr/>
        </p:nvSpPr>
        <p:spPr>
          <a:xfrm>
            <a:off x="1494089" y="4175305"/>
            <a:ext cx="7138284" cy="410369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0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en-US" sz="1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2" name="Panel"/>
          <p:cNvSpPr/>
          <p:nvPr/>
        </p:nvSpPr>
        <p:spPr>
          <a:xfrm>
            <a:off x="1482908" y="4665023"/>
            <a:ext cx="7147460" cy="80090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3" name="Label"/>
          <p:cNvSpPr txBox="1"/>
          <p:nvPr/>
        </p:nvSpPr>
        <p:spPr>
          <a:xfrm>
            <a:off x="776536" y="4656794"/>
            <a:ext cx="699166" cy="212366"/>
          </a:xfrm>
          <a:prstGeom prst="rect">
            <a:avLst/>
          </a:prstGeom>
          <a:solidFill>
            <a:schemeClr val="bg1"/>
          </a:solidFill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파일 첨부 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64" name="표 1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522755"/>
              </p:ext>
            </p:extLst>
          </p:nvPr>
        </p:nvGraphicFramePr>
        <p:xfrm>
          <a:off x="1534671" y="5031773"/>
          <a:ext cx="6928364" cy="396240"/>
        </p:xfrm>
        <a:graphic>
          <a:graphicData uri="http://schemas.openxmlformats.org/drawingml/2006/table">
            <a:tbl>
              <a:tblPr firstRow="1" bandRow="1"/>
              <a:tblGrid>
                <a:gridCol w="440261">
                  <a:extLst>
                    <a:ext uri="{9D8B030D-6E8A-4147-A177-3AD203B41FA5}">
                      <a16:colId xmlns:a16="http://schemas.microsoft.com/office/drawing/2014/main" val="2127960801"/>
                    </a:ext>
                  </a:extLst>
                </a:gridCol>
                <a:gridCol w="4839650">
                  <a:extLst>
                    <a:ext uri="{9D8B030D-6E8A-4147-A177-3AD203B41FA5}">
                      <a16:colId xmlns:a16="http://schemas.microsoft.com/office/drawing/2014/main" val="2591373797"/>
                    </a:ext>
                  </a:extLst>
                </a:gridCol>
                <a:gridCol w="1648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7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파일명</a:t>
                      </a:r>
                      <a:endParaRPr lang="en-US" sz="7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다운로드</a:t>
                      </a:r>
                      <a:endParaRPr lang="en-US" sz="7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7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부적합관련 파일</a:t>
                      </a:r>
                      <a:r>
                        <a:rPr lang="en-US" altLang="ko-KR" sz="700" b="1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r>
                        <a:rPr lang="en-US" altLang="ko-KR" sz="700" b="1" baseline="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pdf</a:t>
                      </a:r>
                      <a:endParaRPr lang="en-US" sz="7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113010"/>
                  </a:ext>
                </a:extLst>
              </a:tr>
            </a:tbl>
          </a:graphicData>
        </a:graphic>
      </p:graphicFrame>
      <p:sp>
        <p:nvSpPr>
          <p:cNvPr id="165" name="Text Box"/>
          <p:cNvSpPr/>
          <p:nvPr/>
        </p:nvSpPr>
        <p:spPr>
          <a:xfrm>
            <a:off x="1534671" y="4756843"/>
            <a:ext cx="957825" cy="24109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27432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파일 찾기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6" name="Text Box"/>
          <p:cNvSpPr/>
          <p:nvPr/>
        </p:nvSpPr>
        <p:spPr>
          <a:xfrm>
            <a:off x="2555015" y="4747352"/>
            <a:ext cx="957825" cy="24109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27432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파일 삭제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7" name="Checkbox"/>
          <p:cNvSpPr>
            <a:spLocks noChangeAspect="1" noEditPoints="1"/>
          </p:cNvSpPr>
          <p:nvPr/>
        </p:nvSpPr>
        <p:spPr bwMode="auto">
          <a:xfrm>
            <a:off x="1640632" y="5258418"/>
            <a:ext cx="114300" cy="114300"/>
          </a:xfrm>
          <a:custGeom>
            <a:avLst/>
            <a:gdLst>
              <a:gd name="T0" fmla="*/ 562 w 635"/>
              <a:gd name="T1" fmla="*/ 0 h 635"/>
              <a:gd name="T2" fmla="*/ 68 w 635"/>
              <a:gd name="T3" fmla="*/ 0 h 635"/>
              <a:gd name="T4" fmla="*/ 0 w 635"/>
              <a:gd name="T5" fmla="*/ 73 h 635"/>
              <a:gd name="T6" fmla="*/ 0 w 635"/>
              <a:gd name="T7" fmla="*/ 567 h 635"/>
              <a:gd name="T8" fmla="*/ 68 w 635"/>
              <a:gd name="T9" fmla="*/ 635 h 635"/>
              <a:gd name="T10" fmla="*/ 562 w 635"/>
              <a:gd name="T11" fmla="*/ 635 h 635"/>
              <a:gd name="T12" fmla="*/ 635 w 635"/>
              <a:gd name="T13" fmla="*/ 567 h 635"/>
              <a:gd name="T14" fmla="*/ 635 w 635"/>
              <a:gd name="T15" fmla="*/ 73 h 635"/>
              <a:gd name="T16" fmla="*/ 562 w 635"/>
              <a:gd name="T17" fmla="*/ 0 h 635"/>
              <a:gd name="T18" fmla="*/ 564 w 635"/>
              <a:gd name="T19" fmla="*/ 71 h 635"/>
              <a:gd name="T20" fmla="*/ 564 w 635"/>
              <a:gd name="T21" fmla="*/ 567 h 635"/>
              <a:gd name="T22" fmla="*/ 71 w 635"/>
              <a:gd name="T23" fmla="*/ 567 h 635"/>
              <a:gd name="T24" fmla="*/ 71 w 635"/>
              <a:gd name="T25" fmla="*/ 70 h 635"/>
              <a:gd name="T26" fmla="*/ 564 w 635"/>
              <a:gd name="T27" fmla="*/ 7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635">
                <a:moveTo>
                  <a:pt x="562" y="0"/>
                </a:moveTo>
                <a:lnTo>
                  <a:pt x="68" y="0"/>
                </a:lnTo>
                <a:cubicBezTo>
                  <a:pt x="29" y="0"/>
                  <a:pt x="0" y="34"/>
                  <a:pt x="0" y="73"/>
                </a:cubicBezTo>
                <a:lnTo>
                  <a:pt x="0" y="567"/>
                </a:lnTo>
                <a:cubicBezTo>
                  <a:pt x="0" y="606"/>
                  <a:pt x="29" y="635"/>
                  <a:pt x="68" y="635"/>
                </a:cubicBezTo>
                <a:lnTo>
                  <a:pt x="562" y="635"/>
                </a:lnTo>
                <a:cubicBezTo>
                  <a:pt x="600" y="635"/>
                  <a:pt x="635" y="606"/>
                  <a:pt x="635" y="567"/>
                </a:cubicBezTo>
                <a:lnTo>
                  <a:pt x="635" y="73"/>
                </a:lnTo>
                <a:cubicBezTo>
                  <a:pt x="635" y="34"/>
                  <a:pt x="600" y="0"/>
                  <a:pt x="562" y="0"/>
                </a:cubicBezTo>
                <a:moveTo>
                  <a:pt x="564" y="71"/>
                </a:moveTo>
                <a:lnTo>
                  <a:pt x="564" y="567"/>
                </a:lnTo>
                <a:lnTo>
                  <a:pt x="71" y="567"/>
                </a:lnTo>
                <a:lnTo>
                  <a:pt x="71" y="70"/>
                </a:lnTo>
                <a:lnTo>
                  <a:pt x="564" y="70"/>
                </a:lnTo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Checkbox"/>
          <p:cNvSpPr>
            <a:spLocks noChangeAspect="1" noEditPoints="1"/>
          </p:cNvSpPr>
          <p:nvPr/>
        </p:nvSpPr>
        <p:spPr bwMode="auto">
          <a:xfrm>
            <a:off x="1640632" y="5076509"/>
            <a:ext cx="114300" cy="114300"/>
          </a:xfrm>
          <a:custGeom>
            <a:avLst/>
            <a:gdLst>
              <a:gd name="T0" fmla="*/ 562 w 635"/>
              <a:gd name="T1" fmla="*/ 0 h 635"/>
              <a:gd name="T2" fmla="*/ 68 w 635"/>
              <a:gd name="T3" fmla="*/ 0 h 635"/>
              <a:gd name="T4" fmla="*/ 0 w 635"/>
              <a:gd name="T5" fmla="*/ 73 h 635"/>
              <a:gd name="T6" fmla="*/ 0 w 635"/>
              <a:gd name="T7" fmla="*/ 567 h 635"/>
              <a:gd name="T8" fmla="*/ 68 w 635"/>
              <a:gd name="T9" fmla="*/ 635 h 635"/>
              <a:gd name="T10" fmla="*/ 562 w 635"/>
              <a:gd name="T11" fmla="*/ 635 h 635"/>
              <a:gd name="T12" fmla="*/ 635 w 635"/>
              <a:gd name="T13" fmla="*/ 567 h 635"/>
              <a:gd name="T14" fmla="*/ 635 w 635"/>
              <a:gd name="T15" fmla="*/ 73 h 635"/>
              <a:gd name="T16" fmla="*/ 562 w 635"/>
              <a:gd name="T17" fmla="*/ 0 h 635"/>
              <a:gd name="T18" fmla="*/ 564 w 635"/>
              <a:gd name="T19" fmla="*/ 71 h 635"/>
              <a:gd name="T20" fmla="*/ 564 w 635"/>
              <a:gd name="T21" fmla="*/ 567 h 635"/>
              <a:gd name="T22" fmla="*/ 71 w 635"/>
              <a:gd name="T23" fmla="*/ 567 h 635"/>
              <a:gd name="T24" fmla="*/ 71 w 635"/>
              <a:gd name="T25" fmla="*/ 70 h 635"/>
              <a:gd name="T26" fmla="*/ 564 w 635"/>
              <a:gd name="T27" fmla="*/ 7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635">
                <a:moveTo>
                  <a:pt x="562" y="0"/>
                </a:moveTo>
                <a:lnTo>
                  <a:pt x="68" y="0"/>
                </a:lnTo>
                <a:cubicBezTo>
                  <a:pt x="29" y="0"/>
                  <a:pt x="0" y="34"/>
                  <a:pt x="0" y="73"/>
                </a:cubicBezTo>
                <a:lnTo>
                  <a:pt x="0" y="567"/>
                </a:lnTo>
                <a:cubicBezTo>
                  <a:pt x="0" y="606"/>
                  <a:pt x="29" y="635"/>
                  <a:pt x="68" y="635"/>
                </a:cubicBezTo>
                <a:lnTo>
                  <a:pt x="562" y="635"/>
                </a:lnTo>
                <a:cubicBezTo>
                  <a:pt x="600" y="635"/>
                  <a:pt x="635" y="606"/>
                  <a:pt x="635" y="567"/>
                </a:cubicBezTo>
                <a:lnTo>
                  <a:pt x="635" y="73"/>
                </a:lnTo>
                <a:cubicBezTo>
                  <a:pt x="635" y="34"/>
                  <a:pt x="600" y="0"/>
                  <a:pt x="562" y="0"/>
                </a:cubicBezTo>
                <a:moveTo>
                  <a:pt x="564" y="71"/>
                </a:moveTo>
                <a:lnTo>
                  <a:pt x="564" y="567"/>
                </a:lnTo>
                <a:lnTo>
                  <a:pt x="71" y="567"/>
                </a:lnTo>
                <a:lnTo>
                  <a:pt x="71" y="70"/>
                </a:lnTo>
                <a:lnTo>
                  <a:pt x="564" y="70"/>
                </a:lnTo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9" name="Download"/>
          <p:cNvSpPr>
            <a:spLocks noChangeAspect="1" noEditPoints="1"/>
          </p:cNvSpPr>
          <p:nvPr/>
        </p:nvSpPr>
        <p:spPr bwMode="auto">
          <a:xfrm>
            <a:off x="7571829" y="5235399"/>
            <a:ext cx="117475" cy="160337"/>
          </a:xfrm>
          <a:custGeom>
            <a:avLst/>
            <a:gdLst>
              <a:gd name="T0" fmla="*/ 239 w 480"/>
              <a:gd name="T1" fmla="*/ 1 h 655"/>
              <a:gd name="T2" fmla="*/ 227 w 480"/>
              <a:gd name="T3" fmla="*/ 15 h 655"/>
              <a:gd name="T4" fmla="*/ 227 w 480"/>
              <a:gd name="T5" fmla="*/ 422 h 655"/>
              <a:gd name="T6" fmla="*/ 143 w 480"/>
              <a:gd name="T7" fmla="*/ 339 h 655"/>
              <a:gd name="T8" fmla="*/ 131 w 480"/>
              <a:gd name="T9" fmla="*/ 335 h 655"/>
              <a:gd name="T10" fmla="*/ 124 w 480"/>
              <a:gd name="T11" fmla="*/ 358 h 655"/>
              <a:gd name="T12" fmla="*/ 240 w 480"/>
              <a:gd name="T13" fmla="*/ 474 h 655"/>
              <a:gd name="T14" fmla="*/ 356 w 480"/>
              <a:gd name="T15" fmla="*/ 358 h 655"/>
              <a:gd name="T16" fmla="*/ 356 w 480"/>
              <a:gd name="T17" fmla="*/ 339 h 655"/>
              <a:gd name="T18" fmla="*/ 337 w 480"/>
              <a:gd name="T19" fmla="*/ 339 h 655"/>
              <a:gd name="T20" fmla="*/ 254 w 480"/>
              <a:gd name="T21" fmla="*/ 422 h 655"/>
              <a:gd name="T22" fmla="*/ 254 w 480"/>
              <a:gd name="T23" fmla="*/ 15 h 655"/>
              <a:gd name="T24" fmla="*/ 239 w 480"/>
              <a:gd name="T25" fmla="*/ 1 h 655"/>
              <a:gd name="T26" fmla="*/ 0 w 480"/>
              <a:gd name="T27" fmla="*/ 201 h 655"/>
              <a:gd name="T28" fmla="*/ 0 w 480"/>
              <a:gd name="T29" fmla="*/ 655 h 655"/>
              <a:gd name="T30" fmla="*/ 480 w 480"/>
              <a:gd name="T31" fmla="*/ 655 h 655"/>
              <a:gd name="T32" fmla="*/ 480 w 480"/>
              <a:gd name="T33" fmla="*/ 201 h 655"/>
              <a:gd name="T34" fmla="*/ 347 w 480"/>
              <a:gd name="T35" fmla="*/ 201 h 655"/>
              <a:gd name="T36" fmla="*/ 333 w 480"/>
              <a:gd name="T37" fmla="*/ 215 h 655"/>
              <a:gd name="T38" fmla="*/ 347 w 480"/>
              <a:gd name="T39" fmla="*/ 228 h 655"/>
              <a:gd name="T40" fmla="*/ 454 w 480"/>
              <a:gd name="T41" fmla="*/ 228 h 655"/>
              <a:gd name="T42" fmla="*/ 454 w 480"/>
              <a:gd name="T43" fmla="*/ 628 h 655"/>
              <a:gd name="T44" fmla="*/ 27 w 480"/>
              <a:gd name="T45" fmla="*/ 628 h 655"/>
              <a:gd name="T46" fmla="*/ 27 w 480"/>
              <a:gd name="T47" fmla="*/ 228 h 655"/>
              <a:gd name="T48" fmla="*/ 134 w 480"/>
              <a:gd name="T49" fmla="*/ 228 h 655"/>
              <a:gd name="T50" fmla="*/ 147 w 480"/>
              <a:gd name="T51" fmla="*/ 215 h 655"/>
              <a:gd name="T52" fmla="*/ 134 w 480"/>
              <a:gd name="T53" fmla="*/ 201 h 655"/>
              <a:gd name="T54" fmla="*/ 0 w 480"/>
              <a:gd name="T55" fmla="*/ 201 h 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80" h="655">
                <a:moveTo>
                  <a:pt x="239" y="1"/>
                </a:moveTo>
                <a:cubicBezTo>
                  <a:pt x="231" y="2"/>
                  <a:pt x="227" y="5"/>
                  <a:pt x="227" y="15"/>
                </a:cubicBezTo>
                <a:lnTo>
                  <a:pt x="227" y="422"/>
                </a:lnTo>
                <a:lnTo>
                  <a:pt x="143" y="339"/>
                </a:lnTo>
                <a:cubicBezTo>
                  <a:pt x="140" y="335"/>
                  <a:pt x="135" y="334"/>
                  <a:pt x="131" y="335"/>
                </a:cubicBezTo>
                <a:cubicBezTo>
                  <a:pt x="121" y="337"/>
                  <a:pt x="117" y="351"/>
                  <a:pt x="124" y="358"/>
                </a:cubicBezTo>
                <a:cubicBezTo>
                  <a:pt x="163" y="396"/>
                  <a:pt x="201" y="436"/>
                  <a:pt x="240" y="474"/>
                </a:cubicBezTo>
                <a:cubicBezTo>
                  <a:pt x="279" y="435"/>
                  <a:pt x="318" y="396"/>
                  <a:pt x="356" y="358"/>
                </a:cubicBezTo>
                <a:cubicBezTo>
                  <a:pt x="361" y="353"/>
                  <a:pt x="361" y="344"/>
                  <a:pt x="356" y="339"/>
                </a:cubicBezTo>
                <a:cubicBezTo>
                  <a:pt x="351" y="334"/>
                  <a:pt x="342" y="334"/>
                  <a:pt x="337" y="339"/>
                </a:cubicBezTo>
                <a:lnTo>
                  <a:pt x="254" y="422"/>
                </a:lnTo>
                <a:lnTo>
                  <a:pt x="254" y="15"/>
                </a:lnTo>
                <a:cubicBezTo>
                  <a:pt x="254" y="7"/>
                  <a:pt x="246" y="0"/>
                  <a:pt x="239" y="1"/>
                </a:cubicBezTo>
                <a:close/>
                <a:moveTo>
                  <a:pt x="0" y="201"/>
                </a:moveTo>
                <a:lnTo>
                  <a:pt x="0" y="655"/>
                </a:lnTo>
                <a:lnTo>
                  <a:pt x="480" y="655"/>
                </a:lnTo>
                <a:lnTo>
                  <a:pt x="480" y="201"/>
                </a:lnTo>
                <a:lnTo>
                  <a:pt x="347" y="201"/>
                </a:lnTo>
                <a:cubicBezTo>
                  <a:pt x="340" y="201"/>
                  <a:pt x="333" y="208"/>
                  <a:pt x="333" y="215"/>
                </a:cubicBezTo>
                <a:cubicBezTo>
                  <a:pt x="333" y="222"/>
                  <a:pt x="340" y="228"/>
                  <a:pt x="347" y="228"/>
                </a:cubicBezTo>
                <a:lnTo>
                  <a:pt x="454" y="228"/>
                </a:lnTo>
                <a:lnTo>
                  <a:pt x="454" y="628"/>
                </a:lnTo>
                <a:lnTo>
                  <a:pt x="27" y="628"/>
                </a:lnTo>
                <a:lnTo>
                  <a:pt x="27" y="228"/>
                </a:lnTo>
                <a:lnTo>
                  <a:pt x="134" y="228"/>
                </a:lnTo>
                <a:cubicBezTo>
                  <a:pt x="141" y="228"/>
                  <a:pt x="147" y="222"/>
                  <a:pt x="147" y="215"/>
                </a:cubicBezTo>
                <a:cubicBezTo>
                  <a:pt x="147" y="208"/>
                  <a:pt x="141" y="201"/>
                  <a:pt x="134" y="201"/>
                </a:cubicBezTo>
                <a:lnTo>
                  <a:pt x="0" y="201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5284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71114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369961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품질관리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스켈프 품질정보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스켈프 공정에서 작업지시별 입력한 품질정보를 조회한다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16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스켈프 품질정보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38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368824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43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4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4458619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62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0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1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5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4"/>
            </p:custDataLst>
          </p:nvPr>
        </p:nvSpPr>
        <p:spPr>
          <a:xfrm>
            <a:off x="5532234" y="1318936"/>
            <a:ext cx="807450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명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4" name="Drop-Down Box"/>
          <p:cNvGrpSpPr/>
          <p:nvPr/>
        </p:nvGrpSpPr>
        <p:grpSpPr>
          <a:xfrm>
            <a:off x="272481" y="1326631"/>
            <a:ext cx="752251" cy="225703"/>
            <a:chOff x="595688" y="1268937"/>
            <a:chExt cx="1368150" cy="225703"/>
          </a:xfrm>
        </p:grpSpPr>
        <p:sp>
          <p:nvSpPr>
            <p:cNvPr id="45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8"/>
              </p:custDataLst>
            </p:nvPr>
          </p:nvSpPr>
          <p:spPr>
            <a:xfrm>
              <a:off x="595688" y="1268937"/>
              <a:ext cx="1368150" cy="22570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등록일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6" name="Date Field" descr="&lt;SmartSettings&gt;&lt;SmartResize enabled=&quot;True&quot; minWidth=&quot;20&quot; minHeight=&quot;13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1128055" y="1318936"/>
            <a:ext cx="1035146" cy="241092"/>
            <a:chOff x="928688" y="1261242"/>
            <a:chExt cx="1035146" cy="241092"/>
          </a:xfrm>
        </p:grpSpPr>
        <p:sp>
          <p:nvSpPr>
            <p:cNvPr id="60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7" name="Date Field" descr="&lt;SmartSettings&gt;&lt;SmartResize enabled=&quot;True&quot; minWidth=&quot;20&quot; minHeight=&quot;13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2303443" y="1318936"/>
            <a:ext cx="1035146" cy="241092"/>
            <a:chOff x="928688" y="1261242"/>
            <a:chExt cx="1035146" cy="241092"/>
          </a:xfrm>
        </p:grpSpPr>
        <p:sp>
          <p:nvSpPr>
            <p:cNvPr id="69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2163201" y="1318936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sp>
        <p:nvSpPr>
          <p:cNvPr id="76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7"/>
            </p:custDataLst>
          </p:nvPr>
        </p:nvSpPr>
        <p:spPr>
          <a:xfrm>
            <a:off x="6407222" y="1318936"/>
            <a:ext cx="994049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생산의뢰번호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2110" y="1634860"/>
            <a:ext cx="8487314" cy="158115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55567" y="4149080"/>
            <a:ext cx="8585751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품질정보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084011"/>
              </p:ext>
            </p:extLst>
          </p:nvPr>
        </p:nvGraphicFramePr>
        <p:xfrm>
          <a:off x="272481" y="4487922"/>
          <a:ext cx="8303518" cy="144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2269">
                  <a:extLst>
                    <a:ext uri="{9D8B030D-6E8A-4147-A177-3AD203B41FA5}">
                      <a16:colId xmlns:a16="http://schemas.microsoft.com/office/drawing/2014/main" val="1018760198"/>
                    </a:ext>
                  </a:extLst>
                </a:gridCol>
                <a:gridCol w="1492269">
                  <a:extLst>
                    <a:ext uri="{9D8B030D-6E8A-4147-A177-3AD203B41FA5}">
                      <a16:colId xmlns:a16="http://schemas.microsoft.com/office/drawing/2014/main" val="2063393225"/>
                    </a:ext>
                  </a:extLst>
                </a:gridCol>
                <a:gridCol w="1063796">
                  <a:extLst>
                    <a:ext uri="{9D8B030D-6E8A-4147-A177-3AD203B41FA5}">
                      <a16:colId xmlns:a16="http://schemas.microsoft.com/office/drawing/2014/main" val="734561353"/>
                    </a:ext>
                  </a:extLst>
                </a:gridCol>
                <a:gridCol w="1063796">
                  <a:extLst>
                    <a:ext uri="{9D8B030D-6E8A-4147-A177-3AD203B41FA5}">
                      <a16:colId xmlns:a16="http://schemas.microsoft.com/office/drawing/2014/main" val="2893484905"/>
                    </a:ext>
                  </a:extLst>
                </a:gridCol>
                <a:gridCol w="1063796">
                  <a:extLst>
                    <a:ext uri="{9D8B030D-6E8A-4147-A177-3AD203B41FA5}">
                      <a16:colId xmlns:a16="http://schemas.microsoft.com/office/drawing/2014/main" val="2805300009"/>
                    </a:ext>
                  </a:extLst>
                </a:gridCol>
                <a:gridCol w="1063796">
                  <a:extLst>
                    <a:ext uri="{9D8B030D-6E8A-4147-A177-3AD203B41FA5}">
                      <a16:colId xmlns:a16="http://schemas.microsoft.com/office/drawing/2014/main" val="3435582807"/>
                    </a:ext>
                  </a:extLst>
                </a:gridCol>
                <a:gridCol w="1063796">
                  <a:extLst>
                    <a:ext uri="{9D8B030D-6E8A-4147-A177-3AD203B41FA5}">
                      <a16:colId xmlns:a16="http://schemas.microsoft.com/office/drawing/2014/main" val="67332922"/>
                    </a:ext>
                  </a:extLst>
                </a:gridCol>
              </a:tblGrid>
              <a:tr h="24323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코일치수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스켈프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51363"/>
                  </a:ext>
                </a:extLst>
              </a:tr>
              <a:tr h="428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위치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실폭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실두께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외관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절단면상태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표면상태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외관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58548"/>
                  </a:ext>
                </a:extLst>
              </a:tr>
              <a:tr h="2560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TOP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u="none" strike="noStrike">
                          <a:effectLst/>
                        </a:rPr>
                        <a:t>            </a:t>
                      </a:r>
                      <a:r>
                        <a:rPr lang="en-US" altLang="ko-KR" sz="1000" u="none" strike="noStrike">
                          <a:effectLst/>
                        </a:rPr>
                        <a:t>1,130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u="none" strike="noStrike">
                          <a:effectLst/>
                        </a:rPr>
                        <a:t>         </a:t>
                      </a:r>
                      <a:r>
                        <a:rPr lang="en-US" altLang="ko-KR" sz="1000" u="none" strike="noStrike">
                          <a:effectLst/>
                        </a:rPr>
                        <a:t>2.4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846953"/>
                  </a:ext>
                </a:extLst>
              </a:tr>
              <a:tr h="2560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CENTER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u="none" strike="noStrike">
                          <a:effectLst/>
                        </a:rPr>
                        <a:t>            </a:t>
                      </a:r>
                      <a:r>
                        <a:rPr lang="en-US" altLang="ko-KR" sz="1000" u="none" strike="noStrike">
                          <a:effectLst/>
                        </a:rPr>
                        <a:t>1,132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u="none" strike="noStrike">
                          <a:effectLst/>
                        </a:rPr>
                        <a:t>         </a:t>
                      </a:r>
                      <a:r>
                        <a:rPr lang="en-US" altLang="ko-KR" sz="1000" u="none" strike="noStrike">
                          <a:effectLst/>
                        </a:rPr>
                        <a:t>2.4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845547"/>
                  </a:ext>
                </a:extLst>
              </a:tr>
              <a:tr h="2560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END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u="none" strike="noStrike">
                          <a:effectLst/>
                        </a:rPr>
                        <a:t>            </a:t>
                      </a:r>
                      <a:r>
                        <a:rPr lang="en-US" altLang="ko-KR" sz="1000" u="none" strike="noStrike">
                          <a:effectLst/>
                        </a:rPr>
                        <a:t>1,132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u="none" strike="noStrike">
                          <a:effectLst/>
                        </a:rPr>
                        <a:t>         </a:t>
                      </a:r>
                      <a:r>
                        <a:rPr lang="en-US" altLang="ko-KR" sz="1000" u="none" strike="noStrike">
                          <a:effectLst/>
                        </a:rPr>
                        <a:t>2.4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171756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1808145" y="3298927"/>
            <a:ext cx="5480593" cy="782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스켈프 품질정보는 </a:t>
            </a:r>
            <a:r>
              <a:rPr lang="en-US" altLang="ko-KR"/>
              <a:t>1</a:t>
            </a:r>
            <a:r>
              <a:rPr lang="ko-KR" altLang="en-US"/>
              <a:t>개의 작업지시에 </a:t>
            </a:r>
            <a:r>
              <a:rPr lang="en-US" altLang="ko-KR"/>
              <a:t>1</a:t>
            </a:r>
            <a:r>
              <a:rPr lang="ko-KR" altLang="en-US"/>
              <a:t>회만 입력</a:t>
            </a:r>
            <a:r>
              <a:rPr lang="en-US" altLang="ko-KR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9751711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4" y="915854"/>
            <a:ext cx="871114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9158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품질관리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 측정정보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조관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투입공정에서 투입되는 스캘프에 대한 측정 정보를 입력한 값을 조회한다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1295115" cy="240301"/>
            <a:chOff x="595686" y="1261240"/>
            <a:chExt cx="788212" cy="240301"/>
          </a:xfrm>
          <a:solidFill>
            <a:srgbClr val="FFFFFF"/>
          </a:solidFill>
        </p:grpSpPr>
        <p:cxnSp>
          <p:nvCxnSpPr>
            <p:cNvPr id="58" name="Line 1" descr="&lt;SmartSettings&gt;&lt;SmartResize anchorLeft=&quot;Absolute&quot; anchorTop=&quot;Absolute&quot; anchorRight=&quot;None&quot; anchorBottom=&quot;None&quot; /&gt;&lt;/SmartSettings&gt;"/>
            <p:cNvCxnSpPr/>
            <p:nvPr>
              <p:custDataLst>
                <p:tags r:id="rId16"/>
              </p:custDataLst>
            </p:nvPr>
          </p:nvCxnSpPr>
          <p:spPr>
            <a:xfrm flipH="1">
              <a:off x="595686" y="1261242"/>
              <a:ext cx="57947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653632" y="1261240"/>
              <a:ext cx="730266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조관측정정보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1341170" y="593214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38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368824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43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3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품목유형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4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4458619" y="1318936"/>
            <a:ext cx="973440" cy="241092"/>
            <a:chOff x="595684" y="1551576"/>
            <a:chExt cx="1368148" cy="241092"/>
          </a:xfrm>
          <a:solidFill>
            <a:srgbClr val="FFFFFF"/>
          </a:solidFill>
        </p:grpSpPr>
        <p:sp>
          <p:nvSpPr>
            <p:cNvPr id="62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10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11"/>
              </p:custDataLst>
            </p:nvPr>
          </p:nvSpPr>
          <p:spPr>
            <a:xfrm>
              <a:off x="1730538" y="1551576"/>
              <a:ext cx="233294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Text Box"/>
          <p:cNvSpPr/>
          <p:nvPr/>
        </p:nvSpPr>
        <p:spPr>
          <a:xfrm>
            <a:off x="8927159" y="917172"/>
            <a:ext cx="928041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5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4"/>
            </p:custDataLst>
          </p:nvPr>
        </p:nvSpPr>
        <p:spPr>
          <a:xfrm>
            <a:off x="5532234" y="1318936"/>
            <a:ext cx="807450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품목코드</a:t>
            </a:r>
            <a:r>
              <a: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명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4" name="Drop-Down Box"/>
          <p:cNvGrpSpPr/>
          <p:nvPr/>
        </p:nvGrpSpPr>
        <p:grpSpPr>
          <a:xfrm>
            <a:off x="272481" y="1326631"/>
            <a:ext cx="752251" cy="225703"/>
            <a:chOff x="595688" y="1268937"/>
            <a:chExt cx="1368150" cy="225703"/>
          </a:xfrm>
        </p:grpSpPr>
        <p:sp>
          <p:nvSpPr>
            <p:cNvPr id="45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8"/>
              </p:custDataLst>
            </p:nvPr>
          </p:nvSpPr>
          <p:spPr>
            <a:xfrm>
              <a:off x="595688" y="1268937"/>
              <a:ext cx="1368150" cy="22570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등록일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6" name="Date Field" descr="&lt;SmartSettings&gt;&lt;SmartResize enabled=&quot;True&quot; minWidth=&quot;20&quot; minHeight=&quot;13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1128055" y="1318936"/>
            <a:ext cx="1035146" cy="241092"/>
            <a:chOff x="928688" y="1261242"/>
            <a:chExt cx="1035146" cy="241092"/>
          </a:xfrm>
        </p:grpSpPr>
        <p:sp>
          <p:nvSpPr>
            <p:cNvPr id="60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7" name="Date Field" descr="&lt;SmartSettings&gt;&lt;SmartResize enabled=&quot;True&quot; minWidth=&quot;20&quot; minHeight=&quot;13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2303443" y="1318936"/>
            <a:ext cx="1035146" cy="241092"/>
            <a:chOff x="928688" y="1261242"/>
            <a:chExt cx="1035146" cy="241092"/>
          </a:xfrm>
        </p:grpSpPr>
        <p:sp>
          <p:nvSpPr>
            <p:cNvPr id="69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2163201" y="1318936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  <p:sp>
        <p:nvSpPr>
          <p:cNvPr id="76" name="Text Box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7"/>
            </p:custDataLst>
          </p:nvPr>
        </p:nvSpPr>
        <p:spPr>
          <a:xfrm>
            <a:off x="6407222" y="1318936"/>
            <a:ext cx="994049" cy="24109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생산의뢰번호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55567" y="4149080"/>
            <a:ext cx="8585751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측정정보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804978" y="3261216"/>
            <a:ext cx="5480593" cy="782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조관</a:t>
            </a:r>
            <a:r>
              <a:rPr lang="en-US" altLang="ko-KR"/>
              <a:t>_</a:t>
            </a:r>
            <a:r>
              <a:rPr lang="ko-KR" altLang="en-US"/>
              <a:t>투입 시 스켈프에 대한 측정 정보를 입력하는데 스켈프에서 품질정보와 중첩되는 정보 존재</a:t>
            </a:r>
            <a:endParaRPr lang="en-US" altLang="ko-KR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766559"/>
              </p:ext>
            </p:extLst>
          </p:nvPr>
        </p:nvGraphicFramePr>
        <p:xfrm>
          <a:off x="255567" y="4444435"/>
          <a:ext cx="8585753" cy="839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7962">
                  <a:extLst>
                    <a:ext uri="{9D8B030D-6E8A-4147-A177-3AD203B41FA5}">
                      <a16:colId xmlns:a16="http://schemas.microsoft.com/office/drawing/2014/main" val="1697074857"/>
                    </a:ext>
                  </a:extLst>
                </a:gridCol>
                <a:gridCol w="814194">
                  <a:extLst>
                    <a:ext uri="{9D8B030D-6E8A-4147-A177-3AD203B41FA5}">
                      <a16:colId xmlns:a16="http://schemas.microsoft.com/office/drawing/2014/main" val="78650756"/>
                    </a:ext>
                  </a:extLst>
                </a:gridCol>
                <a:gridCol w="510867">
                  <a:extLst>
                    <a:ext uri="{9D8B030D-6E8A-4147-A177-3AD203B41FA5}">
                      <a16:colId xmlns:a16="http://schemas.microsoft.com/office/drawing/2014/main" val="921410727"/>
                    </a:ext>
                  </a:extLst>
                </a:gridCol>
                <a:gridCol w="510867">
                  <a:extLst>
                    <a:ext uri="{9D8B030D-6E8A-4147-A177-3AD203B41FA5}">
                      <a16:colId xmlns:a16="http://schemas.microsoft.com/office/drawing/2014/main" val="4037855591"/>
                    </a:ext>
                  </a:extLst>
                </a:gridCol>
                <a:gridCol w="510867">
                  <a:extLst>
                    <a:ext uri="{9D8B030D-6E8A-4147-A177-3AD203B41FA5}">
                      <a16:colId xmlns:a16="http://schemas.microsoft.com/office/drawing/2014/main" val="534162900"/>
                    </a:ext>
                  </a:extLst>
                </a:gridCol>
                <a:gridCol w="510867">
                  <a:extLst>
                    <a:ext uri="{9D8B030D-6E8A-4147-A177-3AD203B41FA5}">
                      <a16:colId xmlns:a16="http://schemas.microsoft.com/office/drawing/2014/main" val="2565457350"/>
                    </a:ext>
                  </a:extLst>
                </a:gridCol>
                <a:gridCol w="510867">
                  <a:extLst>
                    <a:ext uri="{9D8B030D-6E8A-4147-A177-3AD203B41FA5}">
                      <a16:colId xmlns:a16="http://schemas.microsoft.com/office/drawing/2014/main" val="4204138900"/>
                    </a:ext>
                  </a:extLst>
                </a:gridCol>
                <a:gridCol w="510867">
                  <a:extLst>
                    <a:ext uri="{9D8B030D-6E8A-4147-A177-3AD203B41FA5}">
                      <a16:colId xmlns:a16="http://schemas.microsoft.com/office/drawing/2014/main" val="1810162334"/>
                    </a:ext>
                  </a:extLst>
                </a:gridCol>
                <a:gridCol w="510867">
                  <a:extLst>
                    <a:ext uri="{9D8B030D-6E8A-4147-A177-3AD203B41FA5}">
                      <a16:colId xmlns:a16="http://schemas.microsoft.com/office/drawing/2014/main" val="2160781036"/>
                    </a:ext>
                  </a:extLst>
                </a:gridCol>
                <a:gridCol w="510867">
                  <a:extLst>
                    <a:ext uri="{9D8B030D-6E8A-4147-A177-3AD203B41FA5}">
                      <a16:colId xmlns:a16="http://schemas.microsoft.com/office/drawing/2014/main" val="2952069582"/>
                    </a:ext>
                  </a:extLst>
                </a:gridCol>
                <a:gridCol w="407097">
                  <a:extLst>
                    <a:ext uri="{9D8B030D-6E8A-4147-A177-3AD203B41FA5}">
                      <a16:colId xmlns:a16="http://schemas.microsoft.com/office/drawing/2014/main" val="647082174"/>
                    </a:ext>
                  </a:extLst>
                </a:gridCol>
                <a:gridCol w="510867">
                  <a:extLst>
                    <a:ext uri="{9D8B030D-6E8A-4147-A177-3AD203B41FA5}">
                      <a16:colId xmlns:a16="http://schemas.microsoft.com/office/drawing/2014/main" val="1612881514"/>
                    </a:ext>
                  </a:extLst>
                </a:gridCol>
                <a:gridCol w="407097">
                  <a:extLst>
                    <a:ext uri="{9D8B030D-6E8A-4147-A177-3AD203B41FA5}">
                      <a16:colId xmlns:a16="http://schemas.microsoft.com/office/drawing/2014/main" val="2081805603"/>
                    </a:ext>
                  </a:extLst>
                </a:gridCol>
                <a:gridCol w="751931">
                  <a:extLst>
                    <a:ext uri="{9D8B030D-6E8A-4147-A177-3AD203B41FA5}">
                      <a16:colId xmlns:a16="http://schemas.microsoft.com/office/drawing/2014/main" val="2165491303"/>
                    </a:ext>
                  </a:extLst>
                </a:gridCol>
                <a:gridCol w="689669">
                  <a:extLst>
                    <a:ext uri="{9D8B030D-6E8A-4147-A177-3AD203B41FA5}">
                      <a16:colId xmlns:a16="http://schemas.microsoft.com/office/drawing/2014/main" val="567420440"/>
                    </a:ext>
                  </a:extLst>
                </a:gridCol>
              </a:tblGrid>
              <a:tr h="16788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SKELP </a:t>
                      </a:r>
                      <a:r>
                        <a:rPr lang="ko-KR" altLang="en-US" sz="800" b="1" u="none" strike="noStrike">
                          <a:effectLst/>
                        </a:rPr>
                        <a:t>번호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>
                          <a:effectLst/>
                        </a:rPr>
                        <a:t>외관상태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실측정 두께</a:t>
                      </a:r>
                      <a:r>
                        <a:rPr lang="en-US" altLang="ko-KR" sz="900" b="1" u="none" strike="noStrike">
                          <a:effectLst/>
                        </a:rPr>
                        <a:t>(</a:t>
                      </a:r>
                      <a:r>
                        <a:rPr lang="en-US" sz="900" b="1" u="none" strike="noStrike">
                          <a:effectLst/>
                        </a:rPr>
                        <a:t>MM)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실측정 폭</a:t>
                      </a:r>
                      <a:r>
                        <a:rPr lang="en-US" altLang="ko-KR" sz="900" b="1" u="none" strike="noStrike">
                          <a:effectLst/>
                        </a:rPr>
                        <a:t>(</a:t>
                      </a:r>
                      <a:r>
                        <a:rPr lang="en-US" sz="900" b="1" u="none" strike="noStrike">
                          <a:effectLst/>
                        </a:rPr>
                        <a:t>MM)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>
                          <a:effectLst/>
                        </a:rPr>
                        <a:t>실중량</a:t>
                      </a:r>
                      <a:r>
                        <a:rPr lang="en-US" altLang="ko-KR" sz="800" b="1" u="none" strike="noStrike">
                          <a:effectLst/>
                        </a:rPr>
                        <a:t>(</a:t>
                      </a:r>
                      <a:r>
                        <a:rPr lang="en-US" sz="800" b="1" u="none" strike="noStrike">
                          <a:effectLst/>
                        </a:rPr>
                        <a:t>kg)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전단 절단길이</a:t>
                      </a:r>
                      <a:endParaRPr lang="en-US" altLang="ko-KR" sz="800" b="1" u="none" strike="noStrike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(mm)</a:t>
                      </a:r>
                      <a:endParaRPr lang="ko-KR" altLang="en-US" sz="8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후단 절단길이</a:t>
                      </a:r>
                      <a:endParaRPr lang="en-US" altLang="ko-KR" sz="800" b="1" u="none" strike="noStrike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(mm)</a:t>
                      </a:r>
                      <a:endParaRPr lang="ko-KR" altLang="en-US" sz="8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678132"/>
                  </a:ext>
                </a:extLst>
              </a:tr>
              <a:tr h="1678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TOP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CENTER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END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TOP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CENTER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END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562586"/>
                  </a:ext>
                </a:extLst>
              </a:tr>
              <a:tr h="1678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S/T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S/E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S/T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S/E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S/T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S/E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TAG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>
                          <a:effectLst/>
                        </a:rPr>
                        <a:t>계근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458406"/>
                  </a:ext>
                </a:extLst>
              </a:tr>
              <a:tr h="1678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양호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809342"/>
                  </a:ext>
                </a:extLst>
              </a:tr>
              <a:tr h="1678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CAW97380-02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양호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155463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789310"/>
              </p:ext>
            </p:extLst>
          </p:nvPr>
        </p:nvGraphicFramePr>
        <p:xfrm>
          <a:off x="272475" y="1692159"/>
          <a:ext cx="8568838" cy="1071609"/>
        </p:xfrm>
        <a:graphic>
          <a:graphicData uri="http://schemas.openxmlformats.org/drawingml/2006/table">
            <a:tbl>
              <a:tblPr/>
              <a:tblGrid>
                <a:gridCol w="408303">
                  <a:extLst>
                    <a:ext uri="{9D8B030D-6E8A-4147-A177-3AD203B41FA5}">
                      <a16:colId xmlns:a16="http://schemas.microsoft.com/office/drawing/2014/main" val="1814902866"/>
                    </a:ext>
                  </a:extLst>
                </a:gridCol>
                <a:gridCol w="215187">
                  <a:extLst>
                    <a:ext uri="{9D8B030D-6E8A-4147-A177-3AD203B41FA5}">
                      <a16:colId xmlns:a16="http://schemas.microsoft.com/office/drawing/2014/main" val="2648566630"/>
                    </a:ext>
                  </a:extLst>
                </a:gridCol>
                <a:gridCol w="242774">
                  <a:extLst>
                    <a:ext uri="{9D8B030D-6E8A-4147-A177-3AD203B41FA5}">
                      <a16:colId xmlns:a16="http://schemas.microsoft.com/office/drawing/2014/main" val="2846775777"/>
                    </a:ext>
                  </a:extLst>
                </a:gridCol>
                <a:gridCol w="215187">
                  <a:extLst>
                    <a:ext uri="{9D8B030D-6E8A-4147-A177-3AD203B41FA5}">
                      <a16:colId xmlns:a16="http://schemas.microsoft.com/office/drawing/2014/main" val="4163321174"/>
                    </a:ext>
                  </a:extLst>
                </a:gridCol>
                <a:gridCol w="331056">
                  <a:extLst>
                    <a:ext uri="{9D8B030D-6E8A-4147-A177-3AD203B41FA5}">
                      <a16:colId xmlns:a16="http://schemas.microsoft.com/office/drawing/2014/main" val="1428096652"/>
                    </a:ext>
                  </a:extLst>
                </a:gridCol>
                <a:gridCol w="331056">
                  <a:extLst>
                    <a:ext uri="{9D8B030D-6E8A-4147-A177-3AD203B41FA5}">
                      <a16:colId xmlns:a16="http://schemas.microsoft.com/office/drawing/2014/main" val="4024485310"/>
                    </a:ext>
                  </a:extLst>
                </a:gridCol>
                <a:gridCol w="331056">
                  <a:extLst>
                    <a:ext uri="{9D8B030D-6E8A-4147-A177-3AD203B41FA5}">
                      <a16:colId xmlns:a16="http://schemas.microsoft.com/office/drawing/2014/main" val="1493064234"/>
                    </a:ext>
                  </a:extLst>
                </a:gridCol>
                <a:gridCol w="430374">
                  <a:extLst>
                    <a:ext uri="{9D8B030D-6E8A-4147-A177-3AD203B41FA5}">
                      <a16:colId xmlns:a16="http://schemas.microsoft.com/office/drawing/2014/main" val="2738863140"/>
                    </a:ext>
                  </a:extLst>
                </a:gridCol>
                <a:gridCol w="430374">
                  <a:extLst>
                    <a:ext uri="{9D8B030D-6E8A-4147-A177-3AD203B41FA5}">
                      <a16:colId xmlns:a16="http://schemas.microsoft.com/office/drawing/2014/main" val="2565555253"/>
                    </a:ext>
                  </a:extLst>
                </a:gridCol>
                <a:gridCol w="292433">
                  <a:extLst>
                    <a:ext uri="{9D8B030D-6E8A-4147-A177-3AD203B41FA5}">
                      <a16:colId xmlns:a16="http://schemas.microsoft.com/office/drawing/2014/main" val="3901199316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3579788188"/>
                    </a:ext>
                  </a:extLst>
                </a:gridCol>
                <a:gridCol w="292433">
                  <a:extLst>
                    <a:ext uri="{9D8B030D-6E8A-4147-A177-3AD203B41FA5}">
                      <a16:colId xmlns:a16="http://schemas.microsoft.com/office/drawing/2014/main" val="1074721589"/>
                    </a:ext>
                  </a:extLst>
                </a:gridCol>
                <a:gridCol w="364162">
                  <a:extLst>
                    <a:ext uri="{9D8B030D-6E8A-4147-A177-3AD203B41FA5}">
                      <a16:colId xmlns:a16="http://schemas.microsoft.com/office/drawing/2014/main" val="570704808"/>
                    </a:ext>
                  </a:extLst>
                </a:gridCol>
                <a:gridCol w="292433">
                  <a:extLst>
                    <a:ext uri="{9D8B030D-6E8A-4147-A177-3AD203B41FA5}">
                      <a16:colId xmlns:a16="http://schemas.microsoft.com/office/drawing/2014/main" val="3754490293"/>
                    </a:ext>
                  </a:extLst>
                </a:gridCol>
                <a:gridCol w="292433">
                  <a:extLst>
                    <a:ext uri="{9D8B030D-6E8A-4147-A177-3AD203B41FA5}">
                      <a16:colId xmlns:a16="http://schemas.microsoft.com/office/drawing/2014/main" val="2185451990"/>
                    </a:ext>
                  </a:extLst>
                </a:gridCol>
                <a:gridCol w="253810">
                  <a:extLst>
                    <a:ext uri="{9D8B030D-6E8A-4147-A177-3AD203B41FA5}">
                      <a16:colId xmlns:a16="http://schemas.microsoft.com/office/drawing/2014/main" val="2152640793"/>
                    </a:ext>
                  </a:extLst>
                </a:gridCol>
                <a:gridCol w="292433">
                  <a:extLst>
                    <a:ext uri="{9D8B030D-6E8A-4147-A177-3AD203B41FA5}">
                      <a16:colId xmlns:a16="http://schemas.microsoft.com/office/drawing/2014/main" val="3254171643"/>
                    </a:ext>
                  </a:extLst>
                </a:gridCol>
                <a:gridCol w="292433">
                  <a:extLst>
                    <a:ext uri="{9D8B030D-6E8A-4147-A177-3AD203B41FA5}">
                      <a16:colId xmlns:a16="http://schemas.microsoft.com/office/drawing/2014/main" val="3564407097"/>
                    </a:ext>
                  </a:extLst>
                </a:gridCol>
                <a:gridCol w="292433">
                  <a:extLst>
                    <a:ext uri="{9D8B030D-6E8A-4147-A177-3AD203B41FA5}">
                      <a16:colId xmlns:a16="http://schemas.microsoft.com/office/drawing/2014/main" val="520364795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114508665"/>
                    </a:ext>
                  </a:extLst>
                </a:gridCol>
                <a:gridCol w="160011">
                  <a:extLst>
                    <a:ext uri="{9D8B030D-6E8A-4147-A177-3AD203B41FA5}">
                      <a16:colId xmlns:a16="http://schemas.microsoft.com/office/drawing/2014/main" val="747307854"/>
                    </a:ext>
                  </a:extLst>
                </a:gridCol>
                <a:gridCol w="148976">
                  <a:extLst>
                    <a:ext uri="{9D8B030D-6E8A-4147-A177-3AD203B41FA5}">
                      <a16:colId xmlns:a16="http://schemas.microsoft.com/office/drawing/2014/main" val="1106032434"/>
                    </a:ext>
                  </a:extLst>
                </a:gridCol>
                <a:gridCol w="160011">
                  <a:extLst>
                    <a:ext uri="{9D8B030D-6E8A-4147-A177-3AD203B41FA5}">
                      <a16:colId xmlns:a16="http://schemas.microsoft.com/office/drawing/2014/main" val="117153331"/>
                    </a:ext>
                  </a:extLst>
                </a:gridCol>
                <a:gridCol w="160011">
                  <a:extLst>
                    <a:ext uri="{9D8B030D-6E8A-4147-A177-3AD203B41FA5}">
                      <a16:colId xmlns:a16="http://schemas.microsoft.com/office/drawing/2014/main" val="3310530915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3175679071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1582389186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581318044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1513296680"/>
                    </a:ext>
                  </a:extLst>
                </a:gridCol>
                <a:gridCol w="446925">
                  <a:extLst>
                    <a:ext uri="{9D8B030D-6E8A-4147-A177-3AD203B41FA5}">
                      <a16:colId xmlns:a16="http://schemas.microsoft.com/office/drawing/2014/main" val="1467177599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460321295"/>
                    </a:ext>
                  </a:extLst>
                </a:gridCol>
              </a:tblGrid>
              <a:tr h="1530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생산의뢰번호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품목코드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중분류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호칭</a:t>
                      </a: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외경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실제두께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이론두께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B/D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낱본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실제중량</a:t>
                      </a:r>
                      <a:b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</a:t>
                      </a: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이론중량</a:t>
                      </a:r>
                      <a:b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</a:t>
                      </a: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실제중량</a:t>
                      </a:r>
                      <a:b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Kg)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이론중량</a:t>
                      </a:r>
                      <a:b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Kg)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마킹사양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206294"/>
                  </a:ext>
                </a:extLst>
              </a:tr>
              <a:tr h="153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G-230209-001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미확정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2022-08-24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2022-09-04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P-220724-01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75.86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75.50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10,393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10,344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구조용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노마킹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090226"/>
                  </a:ext>
                </a:extLst>
              </a:tr>
              <a:tr h="153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G-230209-001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미확정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2022-08-25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2022-09-05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P-220724-02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6,487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6,484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구조용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노마킹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673940"/>
                  </a:ext>
                </a:extLst>
              </a:tr>
              <a:tr h="153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G-230209-002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미확정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2022-08-26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2022-09-06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P-220724-03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40.26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7,582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7,529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구조용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노마킹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414612"/>
                  </a:ext>
                </a:extLst>
              </a:tr>
              <a:tr h="153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G-230209-002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미확정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2022-08-25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2022-09-05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P-220725-01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75.86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75.50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9,103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9,060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구조용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노마킹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212766"/>
                  </a:ext>
                </a:extLst>
              </a:tr>
              <a:tr h="153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G-230209-003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2022-08-26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2022-09-06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P-220725-02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63.52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5,780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5,744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구조용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노마킹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724954"/>
                  </a:ext>
                </a:extLst>
              </a:tr>
              <a:tr h="153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G-230209-003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2022-08-24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2022-09-04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P-220725-03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백관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구조용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도금용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노마킹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435789"/>
                  </a:ext>
                </a:extLst>
              </a:tr>
            </a:tbl>
          </a:graphicData>
        </a:graphic>
      </p:graphicFrame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00000000-0008-0000-3F00-00000E000000}"/>
              </a:ext>
            </a:extLst>
          </p:cNvPr>
          <p:cNvSpPr/>
          <p:nvPr/>
        </p:nvSpPr>
        <p:spPr>
          <a:xfrm rot="10800000">
            <a:off x="13251791" y="2008095"/>
            <a:ext cx="84055" cy="10795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71713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7053"/>
            <a:ext cx="8667750" cy="40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defRPr/>
            </a:pPr>
            <a:r>
              <a:rPr kumimoji="0" lang="en-US" altLang="ko-KR" sz="200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8. </a:t>
            </a:r>
            <a:r>
              <a:rPr kumimoji="0" lang="ko-KR" altLang="en-US" sz="200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설비관리</a:t>
            </a:r>
            <a:endParaRPr kumimoji="0" lang="en-US" altLang="ko-KR" sz="2000" dirty="0">
              <a:effectLst>
                <a:outerShdw blurRad="38100" dist="38100" dir="2700000" algn="tl">
                  <a:srgbClr val="EEECE1"/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017909"/>
              </p:ext>
            </p:extLst>
          </p:nvPr>
        </p:nvGraphicFramePr>
        <p:xfrm>
          <a:off x="200472" y="836712"/>
          <a:ext cx="9505057" cy="3084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511818657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795319061"/>
                    </a:ext>
                  </a:extLst>
                </a:gridCol>
                <a:gridCol w="4540046">
                  <a:extLst>
                    <a:ext uri="{9D8B030D-6E8A-4147-A177-3AD203B41FA5}">
                      <a16:colId xmlns:a16="http://schemas.microsoft.com/office/drawing/2014/main" val="3293976676"/>
                    </a:ext>
                  </a:extLst>
                </a:gridCol>
                <a:gridCol w="2804771">
                  <a:extLst>
                    <a:ext uri="{9D8B030D-6E8A-4147-A177-3AD203B41FA5}">
                      <a16:colId xmlns:a16="http://schemas.microsoft.com/office/drawing/2014/main" val="2280431851"/>
                    </a:ext>
                  </a:extLst>
                </a:gridCol>
              </a:tblGrid>
              <a:tr h="186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No</a:t>
                      </a:r>
                      <a:endParaRPr lang="ko-KR" altLang="en-US" sz="12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메뉴명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비고 및 이슈사항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63721"/>
                  </a:ext>
                </a:extLst>
              </a:tr>
              <a:tr h="186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설비관리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전체설비 목록 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281380"/>
                  </a:ext>
                </a:extLst>
              </a:tr>
              <a:tr h="186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보전항목관리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보전항목에 대한 등록관리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삭제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019573"/>
                  </a:ext>
                </a:extLst>
              </a:tr>
              <a:tr h="174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보전계획관리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보전계획 등록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삭제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708991"/>
                  </a:ext>
                </a:extLst>
              </a:tr>
              <a:tr h="137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설비체크시트관리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설비정기점검 체크시트 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FF0000"/>
                          </a:solidFill>
                        </a:rPr>
                        <a:t>삭제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45915"/>
                  </a:ext>
                </a:extLst>
              </a:tr>
              <a:tr h="221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설비점검관리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설비점검 시트 등록 관리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20228"/>
                  </a:ext>
                </a:extLst>
              </a:tr>
              <a:tr h="312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rgbClr val="0000FF"/>
                          </a:solidFill>
                        </a:rPr>
                        <a:t>설비점검현황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기간별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설비별 점검 현황을 조회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712372"/>
                  </a:ext>
                </a:extLst>
              </a:tr>
              <a:tr h="30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536605"/>
                  </a:ext>
                </a:extLst>
              </a:tr>
              <a:tr h="20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80627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667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10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5971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11</a:t>
                      </a:r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506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257256" y="476672"/>
            <a:ext cx="792088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1</a:t>
            </a:r>
            <a:r>
              <a:rPr lang="ko-KR" altLang="en-US" sz="1000">
                <a:solidFill>
                  <a:srgbClr val="0000FF"/>
                </a:solidFill>
              </a:rPr>
              <a:t>차개발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890495" y="476672"/>
            <a:ext cx="792088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2</a:t>
            </a:r>
            <a:r>
              <a:rPr lang="ko-KR" altLang="en-US" sz="1000">
                <a:solidFill>
                  <a:schemeClr val="tx1"/>
                </a:solidFill>
              </a:rPr>
              <a:t>차개발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588326" y="458200"/>
            <a:ext cx="973186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</a:rPr>
              <a:t>추가협의필요</a:t>
            </a:r>
          </a:p>
        </p:txBody>
      </p:sp>
    </p:spTree>
    <p:extLst>
      <p:ext uri="{BB962C8B-B14F-4D97-AF65-F5344CB8AC3E}">
        <p14:creationId xmlns:p14="http://schemas.microsoft.com/office/powerpoint/2010/main" val="37769312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859952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설비관리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설비관리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설비정보를 관리한다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Kworks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의 설비관리 모듈을 사용한다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설비관리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39" y="1335951"/>
            <a:ext cx="7566881" cy="151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90535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기준정보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강관가격관리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강관에 대한 가격을 등록관리한다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 -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품목의 형태코드가 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PIPE :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파이프원형인 건에 적용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강관가격관리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5" name="Button">
            <a:hlinkClick r:id="rId8" action="ppaction://hlinksldjump"/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878449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등록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636414"/>
              </p:ext>
            </p:extLst>
          </p:nvPr>
        </p:nvGraphicFramePr>
        <p:xfrm>
          <a:off x="291043" y="1484784"/>
          <a:ext cx="4860514" cy="4525976"/>
        </p:xfrm>
        <a:graphic>
          <a:graphicData uri="http://schemas.openxmlformats.org/drawingml/2006/table">
            <a:tbl>
              <a:tblPr/>
              <a:tblGrid>
                <a:gridCol w="503268">
                  <a:extLst>
                    <a:ext uri="{9D8B030D-6E8A-4147-A177-3AD203B41FA5}">
                      <a16:colId xmlns:a16="http://schemas.microsoft.com/office/drawing/2014/main" val="2337730048"/>
                    </a:ext>
                  </a:extLst>
                </a:gridCol>
                <a:gridCol w="871449">
                  <a:extLst>
                    <a:ext uri="{9D8B030D-6E8A-4147-A177-3AD203B41FA5}">
                      <a16:colId xmlns:a16="http://schemas.microsoft.com/office/drawing/2014/main" val="411848284"/>
                    </a:ext>
                  </a:extLst>
                </a:gridCol>
                <a:gridCol w="871449">
                  <a:extLst>
                    <a:ext uri="{9D8B030D-6E8A-4147-A177-3AD203B41FA5}">
                      <a16:colId xmlns:a16="http://schemas.microsoft.com/office/drawing/2014/main" val="3514115687"/>
                    </a:ext>
                  </a:extLst>
                </a:gridCol>
                <a:gridCol w="871449">
                  <a:extLst>
                    <a:ext uri="{9D8B030D-6E8A-4147-A177-3AD203B41FA5}">
                      <a16:colId xmlns:a16="http://schemas.microsoft.com/office/drawing/2014/main" val="3717748464"/>
                    </a:ext>
                  </a:extLst>
                </a:gridCol>
                <a:gridCol w="871449">
                  <a:extLst>
                    <a:ext uri="{9D8B030D-6E8A-4147-A177-3AD203B41FA5}">
                      <a16:colId xmlns:a16="http://schemas.microsoft.com/office/drawing/2014/main" val="2706638648"/>
                    </a:ext>
                  </a:extLst>
                </a:gridCol>
                <a:gridCol w="435725">
                  <a:extLst>
                    <a:ext uri="{9D8B030D-6E8A-4147-A177-3AD203B41FA5}">
                      <a16:colId xmlns:a16="http://schemas.microsoft.com/office/drawing/2014/main" val="3764249428"/>
                    </a:ext>
                  </a:extLst>
                </a:gridCol>
                <a:gridCol w="435725">
                  <a:extLst>
                    <a:ext uri="{9D8B030D-6E8A-4147-A177-3AD203B41FA5}">
                      <a16:colId xmlns:a16="http://schemas.microsoft.com/office/drawing/2014/main" val="3471442943"/>
                    </a:ext>
                  </a:extLst>
                </a:gridCol>
              </a:tblGrid>
              <a:tr h="1141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호칭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A)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품명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중분류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이론두께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품목구분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  <a:endParaRPr lang="en-US" altLang="ko-KR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  <a:endParaRPr lang="en-US" altLang="ko-KR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755841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15A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1,744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698319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20A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2,248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769222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25A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3,447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61980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32A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4,428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732425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40A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5,087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247596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50A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7,165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0824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65A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9,158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998022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80A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11,895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66523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100A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17,061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018770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125A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22,597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44200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150A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26,848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273917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200A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42,508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924530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250A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60,422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09931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300A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78,878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382317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350A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95,669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559822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400A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113,881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429623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450A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145,357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01503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500A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SPP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161,787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074283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1,274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114444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1,635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351480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33.5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2,040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072937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2,600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32448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2,980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232358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59.9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3,941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487784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76.3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5,055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8150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89.1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6,532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172026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114.3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8,425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08909"/>
                  </a:ext>
                </a:extLst>
              </a:tr>
              <a:tr h="157567"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139.8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SGT275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흑관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14,196 </a:t>
                      </a: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활성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33" marR="5433" marT="54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503517"/>
                  </a:ext>
                </a:extLst>
              </a:tr>
            </a:tbl>
          </a:graphicData>
        </a:graphic>
      </p:graphicFrame>
      <p:sp>
        <p:nvSpPr>
          <p:cNvPr id="14" name="Label"/>
          <p:cNvSpPr txBox="1"/>
          <p:nvPr/>
        </p:nvSpPr>
        <p:spPr>
          <a:xfrm>
            <a:off x="828555" y="5914806"/>
            <a:ext cx="812077" cy="212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Label"/>
          <p:cNvSpPr txBox="1"/>
          <p:nvPr/>
        </p:nvSpPr>
        <p:spPr>
          <a:xfrm>
            <a:off x="1724249" y="5914806"/>
            <a:ext cx="805879" cy="212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Label"/>
          <p:cNvSpPr txBox="1"/>
          <p:nvPr/>
        </p:nvSpPr>
        <p:spPr>
          <a:xfrm>
            <a:off x="2576736" y="5914806"/>
            <a:ext cx="825041" cy="212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Label"/>
          <p:cNvSpPr txBox="1"/>
          <p:nvPr/>
        </p:nvSpPr>
        <p:spPr>
          <a:xfrm>
            <a:off x="3512840" y="5914806"/>
            <a:ext cx="578088" cy="212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이등변 삼각형 17"/>
          <p:cNvSpPr/>
          <p:nvPr/>
        </p:nvSpPr>
        <p:spPr>
          <a:xfrm rot="10800000">
            <a:off x="2361213" y="5948981"/>
            <a:ext cx="144016" cy="14401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800000">
            <a:off x="3922013" y="5948981"/>
            <a:ext cx="144016" cy="14401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Label"/>
          <p:cNvSpPr txBox="1"/>
          <p:nvPr/>
        </p:nvSpPr>
        <p:spPr>
          <a:xfrm>
            <a:off x="4304928" y="5914806"/>
            <a:ext cx="432048" cy="212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Tooltip" descr="&lt;SmartSettings&gt;&lt;SmartResize enabled=&quot;True&quot; minWidth=&quot;13&quot; minHeight=&quot;8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5238569" y="5445035"/>
            <a:ext cx="4379363" cy="1094280"/>
            <a:chOff x="2674545" y="773521"/>
            <a:chExt cx="4379363" cy="1094280"/>
          </a:xfrm>
          <a:solidFill>
            <a:srgbClr val="FFFFFF"/>
          </a:solidFill>
        </p:grpSpPr>
        <p:sp>
          <p:nvSpPr>
            <p:cNvPr id="26" name="Box" descr="&lt;SmartSettings&gt;&lt;SmartResize anchorLeft=&quot;Absolute&quot; anchorTop=&quot;Absolute&quot; anchorRight=&quot;None&quot; anchorBottom=&quot;Absolute&quot; /&gt;&lt;/SmartSettings&gt;"/>
            <p:cNvSpPr/>
            <p:nvPr>
              <p:custDataLst>
                <p:tags r:id="rId4"/>
              </p:custDataLst>
            </p:nvPr>
          </p:nvSpPr>
          <p:spPr>
            <a:xfrm>
              <a:off x="2741237" y="773521"/>
              <a:ext cx="4312671" cy="1094280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호칭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(A) 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품목마스터에서 형태코드가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PIPE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인 품목의 호칭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(A)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를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Group by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하여 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품명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중분류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표준코드에서 관리하는 품명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중분류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에서 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이론두께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Key-In</a:t>
              </a: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품목구분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표준코드에서 관리하느 품목구분에서 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  - B 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흑관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G 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백관 중 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가격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Key-In</a:t>
              </a: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상태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활성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비활성 중 선택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Arrow" descr="&lt;Tags&gt;&lt;SMARTRESIZEANCHORS&gt;None,None,Absolute,None&lt;/SMARTRESIZEANCHORS&gt;&lt;/Tags&gt;"/>
            <p:cNvSpPr/>
            <p:nvPr/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9" name="Gap" descr="&lt;Tags&gt;&lt;SMARTRESIZEANCHORS&gt;None,None,Absolute,None&lt;/SMARTRESIZEANCHORS&gt;&lt;/Tags&gt;"/>
            <p:cNvCxnSpPr/>
            <p:nvPr/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이등변 삼각형 29"/>
          <p:cNvSpPr/>
          <p:nvPr/>
        </p:nvSpPr>
        <p:spPr>
          <a:xfrm rot="10800000">
            <a:off x="1451204" y="5948981"/>
            <a:ext cx="144016" cy="14401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Notification 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u/8+k/jb2XJW5vV362y1ymsG471+Ms+nb/PZyTxbXuQz/4UoYJmH6jKv62KWp5OqKtOzZdFunfnTAF5Mm84Ho/TseLVKCYs7DqA3TXgmNH9jhtd/Gy8GyOARxtt6UbUFCWeG5k+qd6/n2Spv0mX0UxpWfpVG39iiPsavc0hrPpOPpF8P4wjWeIrzdCva3/is6fTVATYAEM/du+nxbJZ+dEZz9lE6VXmLt32veSUCRHhj6yyE8fuHQO54HOo/Z8+zSV4yAvLbZ725H9Mw+LstHsujj4ZgWSDjL7L6olgqsi+z2Ywmeqv79fh5ft6Oem+N31SryKevios5td4ZHIg39s/rar1iEPJbfEzdF7Y2jYtbDI/L/9obV/CxHVfwqY6r9/mTihBbpJ+k9zeh1deCDlA4RJo8artx7jrAxspBGG5cOKbo8bNAHPHZGIDevx/l1PQTGcSt5GHs/7Ghy6jOHyaVNt9IrT7Ir08whfW1evvZJFvE2g0TjRtvJFkX3NcnGEP6Gj39bBIrbt+H6WXabyRZBOjXp5oB9vX6+yZoF++4ztt1vUzbep1HUPsl/Y/y0riK/jNgiBX6eUYv3Qze+/OXbPKeLqtilj4tmlXV5FvDThFci1tTK/1dxW27hcdyW5Bji2Jk6LeG0vdy8QT0wcMeYKzDkJLq4DIFz0IUOl7LVjX5afLn0iZfzvJ6JH7PcX3RpPkwyQPHuw6EUeCkWRM06gwLU+a/ppOS/sJf6EMzUnHzXHXFkMme3t5sdvH5TOSvY0Ujjim//H59QbCGOuyboPfsc9jKbeq2q8rfs9MhS7Gpy4gSfM9ePU3bf5HV9CswODGkH68QpH4QE8G9ra9vrf2+4SArRDgaYJlnACE8HxZwmWdDB3g2GUeeuEF7ZB4K4b7I3tIsrWszVQXktyGb0rRVTcYwO6eUSNrMqysi8915gYiA/kRXm2GHhNQ53+olrE6ol/EXTfWmLl63pDXHC/y+zod8BjwRgznwceSj82KZleXt+YvCFRpuOX5FAyD1f1ItvmSd3eGUGL4bLa/51f1m7Ea+XC96Eueada0BKbpR+JHqoc6nrCg6nxkxDjBzf9wlBnncrBcUXF4fhR+/LharkjAkccqmlA1s0rZSvkir8zRLP/JHkBJ/fjTuAL7bh2xIILm0uEw/Ss/EBGeT0nOSOmSxWSpN68QtvGnFoNOCSAlay1+3eOFKCP1e7+SYhvd64xfpJEVeCl8bmC7zFVJXRVYWP8CcsQp83ORE6zo//yyYLUvrj+4eEVGaNltS9vO8pnC9nZOiWOVTzPys34UwgDfRFq3IZONRrzOui307Yn+NZurwROS3nRfNWCaf/o2qQxDlGY3M9bXl+uoKdc8hVPQl09jV7Deid5G3/Q8H1JA6+SGLep5bjxW97zos576Jd4Wnz3P61q3U3Hux5ed5SyqDbAx+gr/Y55iRiJfZNVkgykfhU9/aEcHffRiTsZUM9SqeD5wkmP3bGvgbvIdgosc/WTQFaTv4b7e3oMMd4FGGuq3jbB7rVnYZ7oeJ4+Z0Eh6LZsj7P0wkN6Vw8FgUe7L2w8TyhpRJT5jNQ+L2ND/P1mWbXmblOpKtwPOeTBZx15ofvvg1V0U7nadbPK6v755PyVuMj/zR5hfxDIj/7dlhA+OZZ1iCb9fNs4GEU/cZEsFvtpcNUvTNdjSp8+ztDe3ic69q6xuZ/m9gIB86/7dksx9Nv28Q/v8y+bft58Nm/5Ys9v+ByTd29kfz/7PRywczwC0Z7TbzPxO36BYT3c7r6ooDcUr5rxeU+j99N81XGMjWR18tm/VqVdWUYepHLuyajAcX1vB87STZUJA7tCCEJ+IKnVC6rO6tyrxvcPjRS0q/USKCQ8CLgpZH/KSFC9qRqThHEMmZA2qdteR8riiNSVTFy33Qq6xuOVf1odFlsNzTTydEsxjvQ7/+d3B0HSyECZFVNfOIDx6F8z559rDP8ZvrFXc8KF08bLSCePECMVIRHoSTak1TQyB28QWvC+DLr9qibMaUFHiRLYJcDJr2k4rv794zLtxVk17g97M2X2BRwMPtc/v5BgkDRTwA8bVN/7khYIjOhv/c8D4eyADlDtq0oAHtHtKPx595oxSi08effHJDvIjnFv3hYVoK9VK/s+8V37+FSsXD+bNpttQc+2sF1d5OKeO5kXbmueWY8FiOf09mf1bnOc3D4hYUNs97YIWnlyAyKsCK2BjSwxKDgJMzXUOiMvS8J054ugl0RuWWM+g/fVY4v6Uj4D8DFnDoGcxsbSCuRnQ/LPpG1hv+v0ni7iLIIIE5Zvphkbe3NPP/TeJG1osG6WvCkh8WiWNrWf+fofItm96y2eBCdOx5D1KDBTqkec95HV7yZmC3JPAtyHBDkxu+vhUBb0G4weE6V+amMW/A9GvHYXjI0UUm+uTLL2xkmOaxlPbAMOFVP68uLvJask9bHz3LipIiSlqsL+xycPqLd35JZ523IVpMEXrylDfjj0bU7whrdfBytu6wBokHJ3jiwR+eD1wsfJXbZUIvDvwib5rsIo+uW3/dSE6HELaIkLnviw0HAgOzNMiAAdwhHuw6XbdbpeU3Y87ON4d9F/TQACJezfuNIb6+/Q2MIAQ8hH/PbXg/7AeX2r+BAfRgD40hZpdvNwzvT/2VfvyS/wc8FqjCnzgAAA==&lt;/Code&gt;&lt;CodeSignature&gt;qKo2vMZusdL0jk58LXpmjaZWccRB3NvXPqAPmtJrrpsvxSBE2Iz7ujHLp+ED86qq/9ijZs2rihfbq1/3MmGf9dmzZBZ1TOT9rW/1agrQ+9p5ce7SjcP8D14UxmPIx9nFWPnnMd3klwn94nEH2LTGk4Ev4XGd6pNnMjpxEcdV4D1yIwLe1SECQTzHOftrWNA9oFeec4FrS03y5LmjCPSw3dUf70Sa7zB9+S6noebuNugquLzYDfmGquxpdTUNOaF+DqsFyMp+hQ7CvZ0tmuvKOvYQ9MzK4/0YM3Eri3p87kwV5FmJp7u6NKRQjj5kSOhflRCVZXHTXY+7UjCLKSI2pQ==&lt;/CodeSignature&gt;&lt;/SmartOptions&gt;&lt;SmartResize enabled=&quot;True&quot; minWidth=&quot;55&quot; minHeight=&quot;25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5313040" y="1547952"/>
            <a:ext cx="3423424" cy="1778518"/>
            <a:chOff x="1652587" y="2331792"/>
            <a:chExt cx="3423424" cy="1778518"/>
          </a:xfrm>
          <a:solidFill>
            <a:srgbClr val="FFFFCC"/>
          </a:solidFill>
        </p:grpSpPr>
        <p:sp>
          <p:nvSpPr>
            <p:cNvPr id="32" name="Box"/>
            <p:cNvSpPr/>
            <p:nvPr/>
          </p:nvSpPr>
          <p:spPr>
            <a:xfrm>
              <a:off x="1652587" y="2331792"/>
              <a:ext cx="3423424" cy="1778518"/>
            </a:xfrm>
            <a:prstGeom prst="roundRect">
              <a:avLst>
                <a:gd name="adj" fmla="val 0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30352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강관가격관리는 영업관리 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&gt; 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판매확정관리에서 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Base 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단가로 활용됨</a:t>
              </a:r>
              <a:endParaRPr lang="en-US" altLang="ko-KR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300"/>
                </a:spcAft>
              </a:pPr>
              <a:endParaRPr lang="en-US" altLang="ko-KR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300"/>
                </a:spcAft>
              </a:pP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Base 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단가는 각 필드와 판매확정처리하는 품목의 필드값이 일치하는 것을 가져옴 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품명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(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중분류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) 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값이 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SGT275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인건은 이론두께까지 일치해야 함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. 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그외 항목은 이론두께를 제외하고 일치해야함</a:t>
              </a:r>
              <a:endParaRPr lang="en-US" altLang="ko-KR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endParaRPr>
            </a:p>
            <a:p>
              <a:pPr>
                <a:spcAft>
                  <a:spcPts val="300"/>
                </a:spcAft>
              </a:pPr>
              <a:endParaRPr lang="en-US" altLang="ko-KR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endParaRPr>
            </a:p>
            <a:p>
              <a:pPr>
                <a:spcAft>
                  <a:spcPts val="300"/>
                </a:spcAft>
              </a:pP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** 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동일한 값으로 행이 등록되면 안됨</a:t>
              </a:r>
              <a:endParaRPr lang="en-US" altLang="ko-KR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endParaRPr>
            </a:p>
            <a:p>
              <a:pPr>
                <a:spcAft>
                  <a:spcPts val="300"/>
                </a:spcAft>
              </a:pP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** 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최초 등록은 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Excel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로 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DB Import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로 등록</a:t>
              </a:r>
              <a:endParaRPr lang="en-US" altLang="ko-KR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300"/>
                </a:spcAft>
              </a:pP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3" name="Icons"/>
            <p:cNvGrpSpPr/>
            <p:nvPr/>
          </p:nvGrpSpPr>
          <p:grpSpPr>
            <a:xfrm>
              <a:off x="1752599" y="2419085"/>
              <a:ext cx="340520" cy="295590"/>
              <a:chOff x="773534" y="1669713"/>
              <a:chExt cx="457200" cy="396875"/>
            </a:xfrm>
            <a:grpFill/>
          </p:grpSpPr>
          <p:sp>
            <p:nvSpPr>
              <p:cNvPr id="34" name="Info Icon"/>
              <p:cNvSpPr>
                <a:spLocks noChangeAspect="1" noEditPoints="1"/>
              </p:cNvSpPr>
              <p:nvPr/>
            </p:nvSpPr>
            <p:spPr bwMode="auto">
              <a:xfrm>
                <a:off x="803697" y="1670507"/>
                <a:ext cx="396875" cy="395287"/>
              </a:xfrm>
              <a:custGeom>
                <a:avLst/>
                <a:gdLst>
                  <a:gd name="T0" fmla="*/ 550 w 1101"/>
                  <a:gd name="T1" fmla="*/ 231 h 1101"/>
                  <a:gd name="T2" fmla="*/ 480 w 1101"/>
                  <a:gd name="T3" fmla="*/ 301 h 1101"/>
                  <a:gd name="T4" fmla="*/ 550 w 1101"/>
                  <a:gd name="T5" fmla="*/ 372 h 1101"/>
                  <a:gd name="T6" fmla="*/ 621 w 1101"/>
                  <a:gd name="T7" fmla="*/ 301 h 1101"/>
                  <a:gd name="T8" fmla="*/ 550 w 1101"/>
                  <a:gd name="T9" fmla="*/ 231 h 1101"/>
                  <a:gd name="T10" fmla="*/ 494 w 1101"/>
                  <a:gd name="T11" fmla="*/ 455 h 1101"/>
                  <a:gd name="T12" fmla="*/ 494 w 1101"/>
                  <a:gd name="T13" fmla="*/ 851 h 1101"/>
                  <a:gd name="T14" fmla="*/ 607 w 1101"/>
                  <a:gd name="T15" fmla="*/ 851 h 1101"/>
                  <a:gd name="T16" fmla="*/ 607 w 1101"/>
                  <a:gd name="T17" fmla="*/ 455 h 1101"/>
                  <a:gd name="T18" fmla="*/ 494 w 1101"/>
                  <a:gd name="T19" fmla="*/ 455 h 1101"/>
                  <a:gd name="T20" fmla="*/ 1101 w 1101"/>
                  <a:gd name="T21" fmla="*/ 551 h 1101"/>
                  <a:gd name="T22" fmla="*/ 550 w 1101"/>
                  <a:gd name="T23" fmla="*/ 1101 h 1101"/>
                  <a:gd name="T24" fmla="*/ 0 w 1101"/>
                  <a:gd name="T25" fmla="*/ 551 h 1101"/>
                  <a:gd name="T26" fmla="*/ 550 w 1101"/>
                  <a:gd name="T27" fmla="*/ 0 h 1101"/>
                  <a:gd name="T28" fmla="*/ 1101 w 1101"/>
                  <a:gd name="T29" fmla="*/ 55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1" h="1101">
                    <a:moveTo>
                      <a:pt x="550" y="231"/>
                    </a:moveTo>
                    <a:cubicBezTo>
                      <a:pt x="511" y="231"/>
                      <a:pt x="480" y="262"/>
                      <a:pt x="480" y="301"/>
                    </a:cubicBezTo>
                    <a:cubicBezTo>
                      <a:pt x="480" y="340"/>
                      <a:pt x="511" y="372"/>
                      <a:pt x="550" y="372"/>
                    </a:cubicBezTo>
                    <a:cubicBezTo>
                      <a:pt x="589" y="372"/>
                      <a:pt x="621" y="340"/>
                      <a:pt x="621" y="301"/>
                    </a:cubicBezTo>
                    <a:cubicBezTo>
                      <a:pt x="621" y="262"/>
                      <a:pt x="589" y="231"/>
                      <a:pt x="550" y="231"/>
                    </a:cubicBezTo>
                    <a:close/>
                    <a:moveTo>
                      <a:pt x="494" y="455"/>
                    </a:moveTo>
                    <a:lnTo>
                      <a:pt x="494" y="851"/>
                    </a:lnTo>
                    <a:lnTo>
                      <a:pt x="607" y="851"/>
                    </a:lnTo>
                    <a:lnTo>
                      <a:pt x="607" y="455"/>
                    </a:lnTo>
                    <a:lnTo>
                      <a:pt x="494" y="455"/>
                    </a:lnTo>
                    <a:close/>
                    <a:moveTo>
                      <a:pt x="1101" y="551"/>
                    </a:moveTo>
                    <a:cubicBezTo>
                      <a:pt x="1101" y="855"/>
                      <a:pt x="854" y="1101"/>
                      <a:pt x="550" y="1101"/>
                    </a:cubicBezTo>
                    <a:cubicBezTo>
                      <a:pt x="247" y="1101"/>
                      <a:pt x="0" y="855"/>
                      <a:pt x="0" y="551"/>
                    </a:cubicBezTo>
                    <a:cubicBezTo>
                      <a:pt x="0" y="247"/>
                      <a:pt x="247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</a:path>
                </a:pathLst>
              </a:custGeom>
              <a:grp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Warning Icon" hidden="1"/>
              <p:cNvSpPr>
                <a:spLocks noChangeAspect="1" noEditPoints="1"/>
              </p:cNvSpPr>
              <p:nvPr/>
            </p:nvSpPr>
            <p:spPr bwMode="auto">
              <a:xfrm>
                <a:off x="773534" y="1670507"/>
                <a:ext cx="457200" cy="395287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grp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" name="Error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70507"/>
                <a:ext cx="398463" cy="395287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grp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Question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69713"/>
                <a:ext cx="398463" cy="396875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grp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9" name="Button"/>
          <p:cNvSpPr>
            <a:spLocks/>
          </p:cNvSpPr>
          <p:nvPr/>
        </p:nvSpPr>
        <p:spPr bwMode="auto">
          <a:xfrm>
            <a:off x="1908358" y="6156420"/>
            <a:ext cx="484100" cy="241995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적용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Button"/>
          <p:cNvSpPr>
            <a:spLocks/>
          </p:cNvSpPr>
          <p:nvPr/>
        </p:nvSpPr>
        <p:spPr bwMode="auto">
          <a:xfrm>
            <a:off x="2435135" y="6156420"/>
            <a:ext cx="501637" cy="241995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Label"/>
          <p:cNvSpPr txBox="1"/>
          <p:nvPr/>
        </p:nvSpPr>
        <p:spPr>
          <a:xfrm>
            <a:off x="4799092" y="5914806"/>
            <a:ext cx="578088" cy="212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5208265" y="5948981"/>
            <a:ext cx="144016" cy="14401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1932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4671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설비관리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설비점검관리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설비별 점검 결과를 등록한다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설비관리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178917"/>
              </p:ext>
            </p:extLst>
          </p:nvPr>
        </p:nvGraphicFramePr>
        <p:xfrm>
          <a:off x="274675" y="1700808"/>
          <a:ext cx="205731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59">
                  <a:extLst>
                    <a:ext uri="{9D8B030D-6E8A-4147-A177-3AD203B41FA5}">
                      <a16:colId xmlns:a16="http://schemas.microsoft.com/office/drawing/2014/main" val="2585614447"/>
                    </a:ext>
                  </a:extLst>
                </a:gridCol>
                <a:gridCol w="1028659">
                  <a:extLst>
                    <a:ext uri="{9D8B030D-6E8A-4147-A177-3AD203B41FA5}">
                      <a16:colId xmlns:a16="http://schemas.microsoft.com/office/drawing/2014/main" val="897029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설비코드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설비명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796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EN001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언코일러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910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EN002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코일카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184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EN003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시어웰더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58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608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231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988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3052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74676" y="1422571"/>
            <a:ext cx="2057318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설비목록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20703" y="1422571"/>
            <a:ext cx="5484625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보전내역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751425"/>
              </p:ext>
            </p:extLst>
          </p:nvPr>
        </p:nvGraphicFramePr>
        <p:xfrm>
          <a:off x="2449321" y="2093064"/>
          <a:ext cx="5456003" cy="116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39">
                  <a:extLst>
                    <a:ext uri="{9D8B030D-6E8A-4147-A177-3AD203B41FA5}">
                      <a16:colId xmlns:a16="http://schemas.microsoft.com/office/drawing/2014/main" val="2585614447"/>
                    </a:ext>
                  </a:extLst>
                </a:gridCol>
                <a:gridCol w="852094">
                  <a:extLst>
                    <a:ext uri="{9D8B030D-6E8A-4147-A177-3AD203B41FA5}">
                      <a16:colId xmlns:a16="http://schemas.microsoft.com/office/drawing/2014/main" val="2489079153"/>
                    </a:ext>
                  </a:extLst>
                </a:gridCol>
                <a:gridCol w="852094">
                  <a:extLst>
                    <a:ext uri="{9D8B030D-6E8A-4147-A177-3AD203B41FA5}">
                      <a16:colId xmlns:a16="http://schemas.microsoft.com/office/drawing/2014/main" val="897029652"/>
                    </a:ext>
                  </a:extLst>
                </a:gridCol>
                <a:gridCol w="852094">
                  <a:extLst>
                    <a:ext uri="{9D8B030D-6E8A-4147-A177-3AD203B41FA5}">
                      <a16:colId xmlns:a16="http://schemas.microsoft.com/office/drawing/2014/main" val="3166913798"/>
                    </a:ext>
                  </a:extLst>
                </a:gridCol>
                <a:gridCol w="852094">
                  <a:extLst>
                    <a:ext uri="{9D8B030D-6E8A-4147-A177-3AD203B41FA5}">
                      <a16:colId xmlns:a16="http://schemas.microsoft.com/office/drawing/2014/main" val="2041679523"/>
                    </a:ext>
                  </a:extLst>
                </a:gridCol>
                <a:gridCol w="696080">
                  <a:extLst>
                    <a:ext uri="{9D8B030D-6E8A-4147-A177-3AD203B41FA5}">
                      <a16:colId xmlns:a16="http://schemas.microsoft.com/office/drawing/2014/main" val="3230975015"/>
                    </a:ext>
                  </a:extLst>
                </a:gridCol>
                <a:gridCol w="1008108">
                  <a:extLst>
                    <a:ext uri="{9D8B030D-6E8A-4147-A177-3AD203B41FA5}">
                      <a16:colId xmlns:a16="http://schemas.microsoft.com/office/drawing/2014/main" val="3806477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보전일자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보전구분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보전내역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보전비용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원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보전담당자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796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2023-02-01 14:00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점검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부품정기점검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100,000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부품에 대한 정기점검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910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184280"/>
                  </a:ext>
                </a:extLst>
              </a:tr>
            </a:tbl>
          </a:graphicData>
        </a:graphic>
      </p:graphicFrame>
      <p:sp>
        <p:nvSpPr>
          <p:cNvPr id="15" name="Selection Overlay"/>
          <p:cNvSpPr/>
          <p:nvPr/>
        </p:nvSpPr>
        <p:spPr>
          <a:xfrm>
            <a:off x="274675" y="2074066"/>
            <a:ext cx="2057318" cy="370124"/>
          </a:xfrm>
          <a:prstGeom prst="rect">
            <a:avLst/>
          </a:prstGeom>
          <a:solidFill>
            <a:srgbClr val="5B9BD5">
              <a:alpha val="21961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449321" y="1752841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추가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2554047" y="2179817"/>
            <a:ext cx="279353" cy="212366"/>
            <a:chOff x="554563" y="2592239"/>
            <a:chExt cx="279353" cy="212366"/>
          </a:xfrm>
        </p:grpSpPr>
        <p:sp>
          <p:nvSpPr>
            <p:cNvPr id="18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2546256" y="2568562"/>
            <a:ext cx="279353" cy="212366"/>
            <a:chOff x="554563" y="2592239"/>
            <a:chExt cx="279353" cy="212366"/>
          </a:xfrm>
        </p:grpSpPr>
        <p:sp>
          <p:nvSpPr>
            <p:cNvPr id="22" name="Box"/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Label"/>
            <p:cNvSpPr txBox="1"/>
            <p:nvPr/>
          </p:nvSpPr>
          <p:spPr>
            <a:xfrm>
              <a:off x="686119" y="2592239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Check" hidden="1"/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5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3105486" y="1752841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삭제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6" name="Label"/>
          <p:cNvSpPr txBox="1"/>
          <p:nvPr/>
        </p:nvSpPr>
        <p:spPr>
          <a:xfrm>
            <a:off x="2817014" y="2997712"/>
            <a:ext cx="812077" cy="212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Label"/>
          <p:cNvSpPr txBox="1"/>
          <p:nvPr/>
        </p:nvSpPr>
        <p:spPr>
          <a:xfrm>
            <a:off x="3712709" y="2997712"/>
            <a:ext cx="749564" cy="212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Label"/>
          <p:cNvSpPr txBox="1"/>
          <p:nvPr/>
        </p:nvSpPr>
        <p:spPr>
          <a:xfrm>
            <a:off x="4565196" y="2997712"/>
            <a:ext cx="722104" cy="212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Label"/>
          <p:cNvSpPr txBox="1"/>
          <p:nvPr/>
        </p:nvSpPr>
        <p:spPr>
          <a:xfrm>
            <a:off x="5501299" y="2997712"/>
            <a:ext cx="578088" cy="212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300904" y="3031887"/>
            <a:ext cx="144016" cy="14401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Label"/>
          <p:cNvSpPr txBox="1"/>
          <p:nvPr/>
        </p:nvSpPr>
        <p:spPr>
          <a:xfrm>
            <a:off x="6293386" y="2997712"/>
            <a:ext cx="531821" cy="212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이등변 삼각형 33"/>
          <p:cNvSpPr/>
          <p:nvPr/>
        </p:nvSpPr>
        <p:spPr>
          <a:xfrm rot="10800000">
            <a:off x="3439663" y="3031887"/>
            <a:ext cx="144016" cy="14401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Button"/>
          <p:cNvSpPr>
            <a:spLocks/>
          </p:cNvSpPr>
          <p:nvPr/>
        </p:nvSpPr>
        <p:spPr bwMode="auto">
          <a:xfrm>
            <a:off x="4628786" y="3256384"/>
            <a:ext cx="484100" cy="241995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적용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Button"/>
          <p:cNvSpPr>
            <a:spLocks/>
          </p:cNvSpPr>
          <p:nvPr/>
        </p:nvSpPr>
        <p:spPr bwMode="auto">
          <a:xfrm>
            <a:off x="5155563" y="3256384"/>
            <a:ext cx="501637" cy="241995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Label"/>
          <p:cNvSpPr txBox="1"/>
          <p:nvPr/>
        </p:nvSpPr>
        <p:spPr>
          <a:xfrm>
            <a:off x="7111216" y="2997712"/>
            <a:ext cx="578088" cy="212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0" name="Tooltip" descr="&lt;SmartSettings&gt;&lt;SmartResize enabled=&quot;True&quot; minWidth=&quot;6&quot; minHeight=&quot;20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2926541" y="3383582"/>
            <a:ext cx="2251011" cy="1013094"/>
            <a:chOff x="3057357" y="1149496"/>
            <a:chExt cx="2251011" cy="1013094"/>
          </a:xfrm>
          <a:solidFill>
            <a:srgbClr val="FFFFFF"/>
          </a:solidFill>
        </p:grpSpPr>
        <p:sp>
          <p:nvSpPr>
            <p:cNvPr id="41" name="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6"/>
              </p:custDataLst>
            </p:nvPr>
          </p:nvSpPr>
          <p:spPr>
            <a:xfrm>
              <a:off x="3057357" y="1216186"/>
              <a:ext cx="2251011" cy="946404"/>
            </a:xfrm>
            <a:prstGeom prst="roundRect">
              <a:avLst>
                <a:gd name="adj" fmla="val 11391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보전일자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달력선택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보전구분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표준코드의 보전구분에서 선택</a:t>
              </a:r>
              <a:endParaRPr lang="en-US" altLang="ko-KR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보전내역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Key-In(20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보전비용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원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: Key-In(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숫자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보전담당자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Key-In(10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비고 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Key-in(50</a:t>
              </a:r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</a:t>
              </a:r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Arrow" descr="&lt;Tags&gt;&lt;SMARTRESIZEANCHORS&gt;Absolute,None,None,None&lt;/SMARTRESIZEANCHORS&gt;&lt;/Tags&gt;"/>
            <p:cNvSpPr/>
            <p:nvPr/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3" name="Gap" descr="&lt;Tags&gt;&lt;SMARTRESIZEANCHORS&gt;Absolute,None,None,None&lt;/SMARTRESIZEANCHORS&gt;&lt;/Tags&gt;"/>
            <p:cNvCxnSpPr/>
            <p:nvPr/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Notification 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u/8+k/jb2XJW5vV362y1ymsG471+Ms+nb/PZyTxbXuQz/4UoYJmH6jKv62KWp5OqKtOzZdFunfnTAF5Mm84Ho/TseLVKCYs7DqA3TXgmNH9jhtd/Gy8GyOARxtt6UbUFCWeG5k+qd6/n2Spv0mX0UxpWfpVG39iiPsavc0hrPpOPpF8P4wjWeIrzdCva3/is6fTVATYAEM/du+nxbJZ+dEZz9lE6VXmLt32veSUCRHhj6yyE8fuHQO54HOo/Z8+zSV4yAvLbZ725H9Mw+LstHsujj4ZgWSDjL7L6olgqsi+z2Ywmeqv79fh5ft6Oem+N31SryKevios5td4ZHIg39s/rar1iEPJbfEzdF7Y2jYtbDI/L/9obV/CxHVfwqY6r9/mTihBbpJ+k9zeh1deCDlA4RJo8artx7jrAxspBGG5cOKbo8bNAHPHZGIDevx/l1PQTGcSt5GHs/7Ghy6jOHyaVNt9IrT7Ir08whfW1evvZJFvE2g0TjRtvJFkX3NcnGEP6Gj39bBIrbt+H6WXabyRZBOjXp5oB9vX6+yZoF++4ztt1vUzbep1HUPsl/Y/y0riK/jNgiBX6eUYv3Qze+/OXbPKeLqtilj4tmlXV5FvDThFci1tTK/1dxW27hcdyW5Bji2Jk6LeG0vdy8QT0wcMeYKzDkJLq4DIFz0IUOl7LVjX5afLn0iZfzvJ6JH7PcX3RpPkwyQPHuw6EUeCkWRM06gwLU+a/ppOS/sJf6EMzUnHzXHXFkMme3t5sdvH5TOSvY0Ujjim//H59QbCGOuyboPfsc9jKbeq2q8rfs9MhS7Gpy4gSfM9ePU3bf5HV9CswODGkH68QpH4QE8G9ra9vrf2+4SArRDgaYJlnACE8HxZwmWdDB3g2GUeeuEF7ZB4K4b7I3tIsrWszVQXktyGb0rRVTcYwO6eUSNrMqysi8915gYiA/kRXm2GHhNQ53+olrE6ol/EXTfWmLl63pDXHC/y+zod8BjwRgznwceSj82KZleXt+YvCFRpuOX5FAyD1f1ItvmSd3eGUGL4bLa/51f1m7Ea+XC96Eueada0BKbpR+JHqoc6nrCg6nxkxDjBzf9wlBnncrBcUXF4fhR+/LharkjAkccqmlA1s0rZSvkir8zRLP/JHkBJ/fjTuAL7bh2xIILm0uEw/Ss/EBGeT0nOSOmSxWSpN68QtvGnFoNOCSAlay1+3eOFKCP1e7+SYhvd64xfpJEVeCl8bmC7zFVJXRVYWP8CcsQp83ORE6zo//yyYLUvrj+4eEVGaNltS9vO8pnC9nZOiWOVTzPys34UwgDfRFq3IZONRrzOui307Yn+NZurwROS3nRfNWCaf/o2qQxDlGY3M9bXl+uoKdc8hVPQl09jV7Deid5G3/Q8H1JA6+SGLep5bjxW97zos576Jd4Wnz3P61q3U3Hux5ed5SyqDbAx+gr/Y55iRiJfZNVkgykfhU9/aEcHffRiTsZUM9SqeD5wkmP3bGvgbvIdgosc/WTQFaTv4b7e3oMMd4FGGuq3jbB7rVnYZ7oeJ4+Z0Eh6LZsj7P0wkN6Vw8FgUe7L2w8TyhpRJT5jNQ+L2ND/P1mWbXmblOpKtwPOeTBZx15ofvvg1V0U7nadbPK6v755PyVuMj/zR5hfxDIj/7dlhA+OZZ1iCb9fNs4GEU/cZEsFvtpcNUvTNdjSp8+ztDe3ic69q6xuZ/m9gIB86/7dksx9Nv28Q/v8y+bft58Nm/5Ys9v+ByTd29kfz/7PRywczwC0Z7TbzPxO36BYT3c7r6ooDcUr5rxeU+j99N81XGMjWR18tm/VqVdWUYepHLuyajAcX1vB87STZUJA7tCCEJ+IKnVC6rO6tyrxvcPjRS0q/USKCQ8CLgpZH/KSFC9qRqThHEMmZA2qdteR8riiNSVTFy33Qq6xuOVf1odFlsNzTTydEsxjvQ7/+d3B0HSyECZFVNfOIDx6F8z559rDP8ZvrFXc8KF08bLSCePECMVIRHoSTak1TQyB28QWvC+DLr9qibMaUFHiRLYJcDJr2k4rv794zLtxVk17g97M2X2BRwMPtc/v5BgkDRTwA8bVN/7khYIjOhv/c8D4eyADlDtq0oAHtHtKPx595oxSi08effHJDvIjnFv3hYVoK9VK/s+8V37+FSsXD+bNpttQc+2sF1d5OKeO5kXbmueWY8FiOf09mf1bnOc3D4hYUNs97YIWnlyAyKsCK2BjSwxKDgJMzXUOiMvS8J054ugl0RuWWM+g/fVY4v6Uj4D8DFnDoGcxsbSCuRnQ/LPpG1hv+v0ni7iLIIIE5Zvphkbe3NPP/TeJG1osG6WvCkh8WiWNrWf+fofItm96y2eBCdOx5D1KDBTqkec95HV7yZmC3JPAtyHBDkxu+vhUBb0G4weE6V+amMW/A9GvHYXjI0UUm+uTLL2xkmOaxlPbAMOFVP68uLvJask9bHz3LipIiSlqsL+xycPqLd35JZ523IVpMEXrylDfjj0bU7whrdfBytu6wBokHJ3jiwR+eD1wsfJXbZUIvDvwib5rsIo+uW3/dSE6HELaIkLnviw0HAgOzNMiAAdwhHuw6XbdbpeU3Y87ON4d9F/TQACJezfuNIb6+/Q2MIAQ8hH/PbXg/7AeX2r+BAfRgD40hZpdvNwzvT/2VfvyS/wc8FqjCnzgAAA==&lt;/Code&gt;&lt;CodeSignature&gt;qKo2vMZusdL0jk58LXpmjaZWccRB3NvXPqAPmtJrrpsvxSBE2Iz7ujHLp+ED86qq/9ijZs2rihfbq1/3MmGf9dmzZBZ1TOT9rW/1agrQ+9p5ce7SjcP8D14UxmPIx9nFWPnnMd3klwn94nEH2LTGk4Ev4XGd6pNnMjpxEcdV4D1yIwLe1SECQTzHOftrWNA9oFeec4FrS03y5LmjCPSw3dUf70Sa7zB9+S6noebuNugquLzYDfmGquxpdTUNOaF+DqsFyMp+hQ7CvZ0tmuvKOvYQ9MzK4/0YM3Eri3p87kwV5FmJp7u6NKRQjj5kSOhflRCVZXHTXY+7UjCLKSI2pQ==&lt;/CodeSignature&gt;&lt;/SmartOptions&gt;&lt;SmartResize enabled=&quot;True&quot; minWidth=&quot;55&quot; minHeight=&quot;25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2587291" y="5196450"/>
            <a:ext cx="3423424" cy="470173"/>
            <a:chOff x="1652587" y="2331792"/>
            <a:chExt cx="3423424" cy="470173"/>
          </a:xfrm>
        </p:grpSpPr>
        <p:sp>
          <p:nvSpPr>
            <p:cNvPr id="49" name="Box"/>
            <p:cNvSpPr/>
            <p:nvPr/>
          </p:nvSpPr>
          <p:spPr>
            <a:xfrm>
              <a:off x="1652587" y="2331792"/>
              <a:ext cx="3423424" cy="470173"/>
            </a:xfrm>
            <a:prstGeom prst="roundRect">
              <a:avLst>
                <a:gd name="adj" fmla="val 0"/>
              </a:avLst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30352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보전구분</a:t>
              </a:r>
              <a:endParaRPr lang="en-US" altLang="ko-KR" sz="900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점검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보충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수리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구매</a:t>
              </a:r>
              <a:r>
                <a:rPr lang="en-US" altLang="ko-KR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900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교체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0" name="Icons"/>
            <p:cNvGrpSpPr/>
            <p:nvPr/>
          </p:nvGrpSpPr>
          <p:grpSpPr>
            <a:xfrm>
              <a:off x="1752599" y="2419085"/>
              <a:ext cx="340520" cy="295590"/>
              <a:chOff x="773534" y="1669713"/>
              <a:chExt cx="457200" cy="396875"/>
            </a:xfrm>
          </p:grpSpPr>
          <p:sp>
            <p:nvSpPr>
              <p:cNvPr id="51" name="Info Icon"/>
              <p:cNvSpPr>
                <a:spLocks noChangeAspect="1" noEditPoints="1"/>
              </p:cNvSpPr>
              <p:nvPr/>
            </p:nvSpPr>
            <p:spPr bwMode="auto">
              <a:xfrm>
                <a:off x="803697" y="1670507"/>
                <a:ext cx="396875" cy="395287"/>
              </a:xfrm>
              <a:custGeom>
                <a:avLst/>
                <a:gdLst>
                  <a:gd name="T0" fmla="*/ 550 w 1101"/>
                  <a:gd name="T1" fmla="*/ 231 h 1101"/>
                  <a:gd name="T2" fmla="*/ 480 w 1101"/>
                  <a:gd name="T3" fmla="*/ 301 h 1101"/>
                  <a:gd name="T4" fmla="*/ 550 w 1101"/>
                  <a:gd name="T5" fmla="*/ 372 h 1101"/>
                  <a:gd name="T6" fmla="*/ 621 w 1101"/>
                  <a:gd name="T7" fmla="*/ 301 h 1101"/>
                  <a:gd name="T8" fmla="*/ 550 w 1101"/>
                  <a:gd name="T9" fmla="*/ 231 h 1101"/>
                  <a:gd name="T10" fmla="*/ 494 w 1101"/>
                  <a:gd name="T11" fmla="*/ 455 h 1101"/>
                  <a:gd name="T12" fmla="*/ 494 w 1101"/>
                  <a:gd name="T13" fmla="*/ 851 h 1101"/>
                  <a:gd name="T14" fmla="*/ 607 w 1101"/>
                  <a:gd name="T15" fmla="*/ 851 h 1101"/>
                  <a:gd name="T16" fmla="*/ 607 w 1101"/>
                  <a:gd name="T17" fmla="*/ 455 h 1101"/>
                  <a:gd name="T18" fmla="*/ 494 w 1101"/>
                  <a:gd name="T19" fmla="*/ 455 h 1101"/>
                  <a:gd name="T20" fmla="*/ 1101 w 1101"/>
                  <a:gd name="T21" fmla="*/ 551 h 1101"/>
                  <a:gd name="T22" fmla="*/ 550 w 1101"/>
                  <a:gd name="T23" fmla="*/ 1101 h 1101"/>
                  <a:gd name="T24" fmla="*/ 0 w 1101"/>
                  <a:gd name="T25" fmla="*/ 551 h 1101"/>
                  <a:gd name="T26" fmla="*/ 550 w 1101"/>
                  <a:gd name="T27" fmla="*/ 0 h 1101"/>
                  <a:gd name="T28" fmla="*/ 1101 w 1101"/>
                  <a:gd name="T29" fmla="*/ 55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1" h="1101">
                    <a:moveTo>
                      <a:pt x="550" y="231"/>
                    </a:moveTo>
                    <a:cubicBezTo>
                      <a:pt x="511" y="231"/>
                      <a:pt x="480" y="262"/>
                      <a:pt x="480" y="301"/>
                    </a:cubicBezTo>
                    <a:cubicBezTo>
                      <a:pt x="480" y="340"/>
                      <a:pt x="511" y="372"/>
                      <a:pt x="550" y="372"/>
                    </a:cubicBezTo>
                    <a:cubicBezTo>
                      <a:pt x="589" y="372"/>
                      <a:pt x="621" y="340"/>
                      <a:pt x="621" y="301"/>
                    </a:cubicBezTo>
                    <a:cubicBezTo>
                      <a:pt x="621" y="262"/>
                      <a:pt x="589" y="231"/>
                      <a:pt x="550" y="231"/>
                    </a:cubicBezTo>
                    <a:close/>
                    <a:moveTo>
                      <a:pt x="494" y="455"/>
                    </a:moveTo>
                    <a:lnTo>
                      <a:pt x="494" y="851"/>
                    </a:lnTo>
                    <a:lnTo>
                      <a:pt x="607" y="851"/>
                    </a:lnTo>
                    <a:lnTo>
                      <a:pt x="607" y="455"/>
                    </a:lnTo>
                    <a:lnTo>
                      <a:pt x="494" y="455"/>
                    </a:lnTo>
                    <a:close/>
                    <a:moveTo>
                      <a:pt x="1101" y="551"/>
                    </a:moveTo>
                    <a:cubicBezTo>
                      <a:pt x="1101" y="855"/>
                      <a:pt x="854" y="1101"/>
                      <a:pt x="550" y="1101"/>
                    </a:cubicBezTo>
                    <a:cubicBezTo>
                      <a:pt x="247" y="1101"/>
                      <a:pt x="0" y="855"/>
                      <a:pt x="0" y="551"/>
                    </a:cubicBezTo>
                    <a:cubicBezTo>
                      <a:pt x="0" y="247"/>
                      <a:pt x="247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Warning Icon" hidden="1"/>
              <p:cNvSpPr>
                <a:spLocks noChangeAspect="1" noEditPoints="1"/>
              </p:cNvSpPr>
              <p:nvPr/>
            </p:nvSpPr>
            <p:spPr bwMode="auto">
              <a:xfrm>
                <a:off x="773534" y="1670507"/>
                <a:ext cx="457200" cy="395287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Error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70507"/>
                <a:ext cx="398463" cy="395287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Question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69713"/>
                <a:ext cx="398463" cy="396875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47855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nel"/>
          <p:cNvSpPr/>
          <p:nvPr/>
        </p:nvSpPr>
        <p:spPr>
          <a:xfrm>
            <a:off x="185965" y="915854"/>
            <a:ext cx="7780988" cy="5465474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562051"/>
              </p:ext>
            </p:extLst>
          </p:nvPr>
        </p:nvGraphicFramePr>
        <p:xfrm>
          <a:off x="128466" y="25186"/>
          <a:ext cx="9649069" cy="48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70260976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50550732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설비관리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설비점검현황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PG 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설비점검에 대한 현황을 조회한다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5751" marB="4575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J9UbVstmAS3RHaRvSsW60W6XC8mec0YZ5PmvREk9k2/yN4RKg1htLvzYShM51mdTWlem/S8qtOM6dYSO34AXuDm5/nyop0TgvdCBM07zEHfzpazMq+/W2erFaGDbk/m2fIin/lfE5DluixDMMJU1WVe18UsTydVVaZny6LdOvN56llVL9Km88EoPTterVLq844D6PEcngkx45jh9d/GiwEyeESKtoRBXs+zVd6AlO4PGkR+pQwkH2ljy18Mefw6h17JZ9JGevPwjOCKpzhPt/zuxmeNQO+8OvA6Hprk49kMXLDAjLJ6iLfskmRM7z3PJnm59RG48tFHIE/sxTNwxnGdZzzV/MtnUWim3dZHH43SvZ2dIYAGzPi7xYy5jdre1BSwqWVArTfV67amCdzqT6x5QJ62zabzNAdvpnNhzuHOBjiZmCDC+1tmxL//G/fqjaP22qaffDbU69j/Y3B8dd6u62Xa1us80u0v6X+Ul0Zf+88Acyn084xeuhm89+cv2ST1l1UxS58Wzapq8q1hYWbhGJiR31WUy80SNkRc231kWDcqNL9xMFI8rINi4EOaqEJlWsS4aKti9yRt8uUsr0fCfcf1RZPmwyRr6+sbKfLDVHkDKOB5H9VnnqD9V6sZEfBZXS1Ata2tLaum7gjN7rCgxSZ4mG/xTLOW1MXW6btpzuotzd/dzGcgyPPq4gJyW9dVvfXRs6wo4dBU6ZoxBUVTQj9tgP+YNCTB7TOT96v7Y4N/8LpYrMrivKCJy6bkozbokbto4Chk6Ufa70fv4xqw1xewyKP0TJg6m5SeAumQwgAwpjouM6aV57S19teBts+Lpn3MuByhccCr3nc9gTbv89dEora4zN/o+5uxkyZlscx336v1Xqd12H5gKs1XcF6KrCx+gPnkwT1ucpqQOj//7CN/Qj66e0S+W9NmS/Lhz0kKxJFe5VMww6wPWXjCYwKLTYQR8KjaHlAE3oyNZPCvoLekG/416rDhianpedGMhV/o35hORgPXpfUElGP6L4CQUA4OtS2HWkTuomMX/1QV042DuMjb9Bcbm9nhNDVYhxHd81788XneklyTEsFPnnEG386zlnpe1XmDEI+/ma7rmv4orxUXUOx9pj9g7ONgOB9Cih4J8NBw+h9usBy/q1UBHBNnJAlblzBNMQtknnZeV1csU2RH1wuijdXxWx/JMIsmXVYtSd4iN6GWwbsZfzTsZgKn/owLRvE3BgaHp2fF/WfDe3hgEa4KGDBS1YUE7OS+sE+z+c3zsiIeIuo8z8/haTPyY/wREcfoi2+qlX2Pfr/htYZdd35PXHv2KUC6r9qiRAanZcMuRLwBGKJYgnRGdv+d6AbjVeCTL88dlM1w3KCBUDChtyGFHXv/7ZsJ0hn/a3/86nH1qRP2cucmOlnCfK9Pog6o75u5vJFoETqJYb4FxfpUkle/NrlCgCPDX7cnjGGj7/fm8EZCkPCJV8p+QHMDy5LK8JyLeETTfW6QfjzOsRZDGaS/QN+f+RnPdna+l/TYDUiYx2FvA3mjPrb9L2/BBnjikWns8WB/Oy8u5spuGFzQ8c1MFDFF/mPmSF26/4/N0S0QweMGaKfxi6ydjykr6A1exPqTfuttb9JF//HnI8pxnt8kdebpduMY6RMf5i2g3TCheG7HZ+9PPMuKMephUgPiaettx7gyUPn861LP15+WdgLyFsBuIN6Grzd8peH0yZdfbIio/ecGymc3R9qevxsNs/1nAPPIxzd57t00lzo4LkkZNo8MUxo+WRclpS/SZqLhbfDxQK4TGuX9k8eUNc4zzI7oN2MEyZ1yBvH9/Vfg0kzGupZwlO7coKuoLQWKlLN5Toy8IZeLRzWnoPlZ10J/fa6yOGx99C4dzITj6c27/+ict7KaMuzUmiFs6kiHivbj1y1l25vvFu2c8PtoU5CDxx8MjYUdk9NmCpKVeTYDhu82jsK+r/0PoRmXkv6HGggS3CBlv/E9FSdOkHZyfYbKwOxGoZLG3/u++GQIDpiglDRrtyBd9vtfnH70+9a/75I0Bv3kf5cfpb9kpOLHL+h6x/hFtRwIJojSzwqKt5wKisgqBSuWb03Isr0boTHW9rbQvKAWO4f047Fal2LJ1qVRKRuZtUWa7eKTT26vAYyH03yv+H6Xy9Jf+AvT3zX+5TAPbpCz3pgLGXK08YQ009sPZDss/pj0A6YC4X2d/6I1LT93EmR4ghheUHw8qLuEo6MswCKP1bFXeUN5vNMlMqYzGu7QMko03h+gow0x7mYzXi1v4u2+Qc7Bs2FWVRgBk7oy7HKjEi8C7c3kvkGreT2MX+ULsrNbO+QnUZq/LhbMndHVHPPA7bPsfltuNs9Q3zcOk9+wlrC70P4evb5eT4TS6LgHZyMeHeMeTWP7j0zPYy+LclKtl11V6z83GFevawtTeGTTWwMBvoEwYrp8DdcOz80xgIczVrazyZbp7pvm6zC16tFoWPsN6gbhTdJOs/VylpH4N7REB5MVf+NqTp6zc6h0oplRN6qK99cSgtjzrGlByvfzJ7ofnRfLrCxvrzMHFfLtVs03eiaRZWw8EUxOyPWqb3Z7bsj/v65IbVF+uqQlL2SnG543OOxZMyWPDaq4qhE+TK6xClDU6ePpEUWDj+9OjyQefK81IF0EoHWm1gwZKDy5/sm8pk+y8nlFAR4y6P4CnWB1M02k3RgQt2a0nHxBfWkswl/t6tKS/LV3e7fGOJwMBFExcfZildX5m2pLYOHD6Nrwz80MIdnxTU/Rt6u6+AFWR/4/MUmgQH+W8OnPyjR99DKrG1pG5aWyC1LAS3+llQfES4VYZ4UzpdMYLrTh5T7oFVwLTD1Aw+2cZPXXmFCeycgypvtVkJIVzRun0emf/nfv44FydG/7HZsE5RfFtK6aiubwy/PzYprTVNb5+IumYnQ5cbloqs/rar1CXOFBEJtDIHY7X7yqWuZafLdzTl/GEcLTD7NfZItgxRdAPiLbk1KC5KP3t1+MuBjJ9AK/n7X5AtGkh+/n9vMbnCsPwM0p5Zt8q02LhXhueB9PECzscrDwmTdKmaFN4YH/3KI/PJ7KSP3ObvYLzcOL89Ns+Yp0UtbkrxXUgFGPPTfSzjy3HBMeKx7vKRnH61Y+2MjnsUd6+3bWwD1+VhPfb+yVoiUKflru9A3R6mv290L7gUwNyVPseQ9S4nGuKXnhQtjbpsXN02eRoUB86LnFooJ5bJQZJiZBKcj51yT2+7HSszrPSaQXX7Ozn0tOSl/TTE3bfPb/bpbqTq6M5D2B/NzwpVse/aHyJFL7X7Mjyx8MY/dnkTN82vx/bEr3/j88pXs/y1NqaPP/7im9ZbPB5EfseQ9igZE6Y32PWcHzBQVU86wcKwgK5b6c/DQp8/dTsbcgw9dfpsZzKwLegnCDw3W+7E1j3rygPvylZhk4tmTiNsglUB6qQLg0/J6uKFIEZCT9jf0L+ZD0Z34mHfz+SdW21eIGnhhMPFije1OK/jbwe7mnG6HfLrFI0LAYfvLlF6fvpjmv9aXR9O0AeyAKfV5dXOT1+LSuq3rro2dZgVRjW1H+hyYnKyn/qEQVhOlzStwsp3l6TlE+pWvF/dFpHdMyJCEQjdnxxHOKeG7KYd6QHTnm5V+ksbBECj6jISCdYUPor5HQEAWq2fT3WsP1V/1dkjq2NjcwM4OR3gZBF3RLSVkb5W+x+F4Xn+10d1PkKgAoHV8tZ28qTYT3oNqx7aa/x8a+9r6fPrppHYdfkUQRzaLpTj641SJQMPbf1VvWuMk83KA+iVeermk9fQquQCdOk21+MTIMH8exhUoysQnORr079JX1t6KT+MGJnIAo0gWE7gPJE8P1Z59M70cE7+WACN7C/dcbfMivwbDfD9bYZmfEMA57yEFDeMkChJQ6wSk3uY0bLT7YrjfAD2a5G/Nft3CDYpht1NDd5xZ94BEp83qCCuv0+72NGth/nEJFDsCDs3mB139+9p0p89ySQnjOyyqjRd9VNoVxjYu/4RuyMIHyxFILWZaoxtj03XeLWTsna7Q/3tvb3/v0/JZTgMcjvHTR0ef82SfhZ9LdJ2aQX7M3TFCnM/rolsBuEaPgudmdNc8PaYYx6IFJ3PCVmd974739e9/07H5NcPHp+2ZYZaMi9h8fIcloSDb8lv1k4ZrV67xF2tVXRiNxj2+tksh6nr5bZeQ4IO1BSzrnhOM0bxryyW+pazr5pJtNjP+8Bxv/8LQnnvdADE9IBKuF3CfCWI/7HP5J8JHhv92d8/dA1jy9/gKDd0N/JMydEdySK/HcUr/hub2Ow/Nh86AS7j74dl5czNvOPEgr/xNt9g3Mg0IKJ2Jzh+FE3N7G4LnlPNxaYdV5u66XPqq3QOb/5dm2rg/4YTm39/j41skiPBtGuClplM1mXgqmYRayKaEYsHieq/+h4YR+DuB9M0Wv8kV1SXksJIdsrMq5rA9NF11WxUzBqz+y9XUzRbv//8sURXNCG6D28jmfvUc+B89xb80zguEGBMJEDYnxDXG4G5/wQID9phcHVcVtAPwcCnvNwwwF6WuLfOfP9xTpJm9Foh83eZ5O6/z8M0iyzVp/dPfIJq6/rmRr7vpGiT6vavJkicGLSKKUROmQvjj6LN2hn9vbt5fzQS5xElZ8f4jmXd48breKgSx8XEV5K83DLvb7Yu6ADuEdLHAPJIAj/HTroODrYLx3I8ba7SaM+x+Gui3+sjfUAMaAfODj16t8WpwXavBmRU3DgDKozslQQ2InWe1JxJA0GEnIl+uFF9m4Bh1K3iCxb+acJqX1mhpINasyuyalkk2MQiFN3ebL9j1klTzV0XvqjQEsJnlZXX1NLCTS+4YQKREx6TrW+6OCGOobQqTm8OBrY/IKrwesqz9+yf8Dc59dhUpXAAA=&lt;/Code&gt;&lt;CodeSignature&gt;anTPZykcFegbIf9eg800pPNwpSFSYVs7AsOkjk4AnO4Om8ra4ipr2ozwGuHOcrO4SvBGJDJpvNWuC4QLwIHQH51U8cbPbbBAgNQSFtOlinCgz+0g9EsWqMXTXitoxmbK73jy7ZpO87XOSu++ZM6vhUk22Z/rR5LLGNYgOBMtJvYv0zivM6b5NZ0MA5+XCpFTlh3bdsSLg5ajKNIZ4a1577AC/DThQBLcGkORoz73ec1xvDVrYiWhKYamFNMAws05vGxe+BRCatkavuibraH78ikxeVOXRTentRhv53EV33P671oP0539pZ48SiByHcpVmdnwj3PrPjsTj+AGJTUqRA==&lt;/CodeSignature&gt;&lt;/SmartOption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29492" y="591504"/>
            <a:ext cx="900076" cy="240301"/>
            <a:chOff x="595686" y="1261240"/>
            <a:chExt cx="900076" cy="240301"/>
          </a:xfrm>
          <a:solidFill>
            <a:srgbClr val="FFFFFF"/>
          </a:solidFill>
        </p:grpSpPr>
        <p:cxnSp>
          <p:nvCxnSpPr>
            <p:cNvPr id="58" name="Line 1" descr="&lt;Tags&gt;&lt;SMARTRESIZEANCHORS&gt;Absolute,None,Absolute,None&lt;/SMARTRESIZEANCHORS&gt;&lt;/Tags&gt;"/>
            <p:cNvCxnSpPr/>
            <p:nvPr/>
          </p:nvCxnSpPr>
          <p:spPr>
            <a:xfrm flipH="1">
              <a:off x="595686" y="1261242"/>
              <a:ext cx="95213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ab Selected" descr="&lt;SmartSettings&gt;&lt;SmartResize anchorLeft=&quot;Absolute&quot; anchorTop=&quot;Absolute&quot; anchorRight=&quot;None&quot; anchorBottom=&quot;Absolute&quot; /&gt;&lt;/SmartSettings&gt;"/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690899" y="1261240"/>
              <a:ext cx="804863" cy="240301"/>
            </a:xfrm>
            <a:custGeom>
              <a:avLst/>
              <a:gdLst>
                <a:gd name="T0" fmla="*/ 2218 w 2218"/>
                <a:gd name="T1" fmla="*/ 0 h 670"/>
                <a:gd name="T2" fmla="*/ 2218 w 2218"/>
                <a:gd name="T3" fmla="*/ 670 h 670"/>
                <a:gd name="T4" fmla="*/ 0 w 2218"/>
                <a:gd name="T5" fmla="*/ 670 h 670"/>
                <a:gd name="T6" fmla="*/ 0 w 2218"/>
                <a:gd name="T7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2218" y="0"/>
                  </a:moveTo>
                  <a:lnTo>
                    <a:pt x="2218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설비관리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Close"/>
          <p:cNvSpPr>
            <a:spLocks noChangeAspect="1" noEditPoints="1"/>
          </p:cNvSpPr>
          <p:nvPr/>
        </p:nvSpPr>
        <p:spPr bwMode="auto">
          <a:xfrm>
            <a:off x="930840" y="607433"/>
            <a:ext cx="87197" cy="88052"/>
          </a:xfrm>
          <a:custGeom>
            <a:avLst/>
            <a:gdLst>
              <a:gd name="T0" fmla="*/ 333 w 667"/>
              <a:gd name="T1" fmla="*/ 0 h 667"/>
              <a:gd name="T2" fmla="*/ 0 w 667"/>
              <a:gd name="T3" fmla="*/ 334 h 667"/>
              <a:gd name="T4" fmla="*/ 333 w 667"/>
              <a:gd name="T5" fmla="*/ 667 h 667"/>
              <a:gd name="T6" fmla="*/ 667 w 667"/>
              <a:gd name="T7" fmla="*/ 334 h 667"/>
              <a:gd name="T8" fmla="*/ 333 w 667"/>
              <a:gd name="T9" fmla="*/ 0 h 667"/>
              <a:gd name="T10" fmla="*/ 333 w 667"/>
              <a:gd name="T11" fmla="*/ 27 h 667"/>
              <a:gd name="T12" fmla="*/ 640 w 667"/>
              <a:gd name="T13" fmla="*/ 334 h 667"/>
              <a:gd name="T14" fmla="*/ 333 w 667"/>
              <a:gd name="T15" fmla="*/ 640 h 667"/>
              <a:gd name="T16" fmla="*/ 27 w 667"/>
              <a:gd name="T17" fmla="*/ 334 h 667"/>
              <a:gd name="T18" fmla="*/ 333 w 667"/>
              <a:gd name="T19" fmla="*/ 27 h 667"/>
              <a:gd name="T20" fmla="*/ 210 w 667"/>
              <a:gd name="T21" fmla="*/ 200 h 667"/>
              <a:gd name="T22" fmla="*/ 204 w 667"/>
              <a:gd name="T23" fmla="*/ 223 h 667"/>
              <a:gd name="T24" fmla="*/ 314 w 667"/>
              <a:gd name="T25" fmla="*/ 334 h 667"/>
              <a:gd name="T26" fmla="*/ 204 w 667"/>
              <a:gd name="T27" fmla="*/ 444 h 667"/>
              <a:gd name="T28" fmla="*/ 223 w 667"/>
              <a:gd name="T29" fmla="*/ 463 h 667"/>
              <a:gd name="T30" fmla="*/ 333 w 667"/>
              <a:gd name="T31" fmla="*/ 353 h 667"/>
              <a:gd name="T32" fmla="*/ 444 w 667"/>
              <a:gd name="T33" fmla="*/ 463 h 667"/>
              <a:gd name="T34" fmla="*/ 463 w 667"/>
              <a:gd name="T35" fmla="*/ 463 h 667"/>
              <a:gd name="T36" fmla="*/ 463 w 667"/>
              <a:gd name="T37" fmla="*/ 444 h 667"/>
              <a:gd name="T38" fmla="*/ 352 w 667"/>
              <a:gd name="T39" fmla="*/ 334 h 667"/>
              <a:gd name="T40" fmla="*/ 463 w 667"/>
              <a:gd name="T41" fmla="*/ 223 h 667"/>
              <a:gd name="T42" fmla="*/ 452 w 667"/>
              <a:gd name="T43" fmla="*/ 200 h 667"/>
              <a:gd name="T44" fmla="*/ 444 w 667"/>
              <a:gd name="T45" fmla="*/ 204 h 667"/>
              <a:gd name="T46" fmla="*/ 333 w 667"/>
              <a:gd name="T47" fmla="*/ 314 h 667"/>
              <a:gd name="T48" fmla="*/ 223 w 667"/>
              <a:gd name="T49" fmla="*/ 204 h 667"/>
              <a:gd name="T50" fmla="*/ 210 w 667"/>
              <a:gd name="T51" fmla="*/ 20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7" h="667">
                <a:moveTo>
                  <a:pt x="333" y="0"/>
                </a:moveTo>
                <a:cubicBezTo>
                  <a:pt x="149" y="0"/>
                  <a:pt x="0" y="150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150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3" y="27"/>
                  <a:pt x="640" y="164"/>
                  <a:pt x="640" y="334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4"/>
                  <a:pt x="164" y="27"/>
                  <a:pt x="333" y="27"/>
                </a:cubicBezTo>
                <a:close/>
                <a:moveTo>
                  <a:pt x="210" y="200"/>
                </a:moveTo>
                <a:cubicBezTo>
                  <a:pt x="201" y="202"/>
                  <a:pt x="196" y="217"/>
                  <a:pt x="204" y="223"/>
                </a:cubicBezTo>
                <a:lnTo>
                  <a:pt x="314" y="334"/>
                </a:lnTo>
                <a:lnTo>
                  <a:pt x="204" y="444"/>
                </a:lnTo>
                <a:cubicBezTo>
                  <a:pt x="191" y="457"/>
                  <a:pt x="210" y="476"/>
                  <a:pt x="223" y="463"/>
                </a:cubicBezTo>
                <a:lnTo>
                  <a:pt x="333" y="353"/>
                </a:lnTo>
                <a:lnTo>
                  <a:pt x="444" y="463"/>
                </a:lnTo>
                <a:cubicBezTo>
                  <a:pt x="449" y="468"/>
                  <a:pt x="458" y="468"/>
                  <a:pt x="463" y="463"/>
                </a:cubicBezTo>
                <a:cubicBezTo>
                  <a:pt x="468" y="458"/>
                  <a:pt x="468" y="449"/>
                  <a:pt x="463" y="444"/>
                </a:cubicBezTo>
                <a:lnTo>
                  <a:pt x="352" y="334"/>
                </a:lnTo>
                <a:lnTo>
                  <a:pt x="463" y="223"/>
                </a:lnTo>
                <a:cubicBezTo>
                  <a:pt x="472" y="214"/>
                  <a:pt x="465" y="198"/>
                  <a:pt x="452" y="200"/>
                </a:cubicBezTo>
                <a:cubicBezTo>
                  <a:pt x="449" y="201"/>
                  <a:pt x="446" y="202"/>
                  <a:pt x="444" y="204"/>
                </a:cubicBezTo>
                <a:lnTo>
                  <a:pt x="333" y="314"/>
                </a:lnTo>
                <a:lnTo>
                  <a:pt x="223" y="204"/>
                </a:lnTo>
                <a:cubicBezTo>
                  <a:pt x="219" y="199"/>
                  <a:pt x="213" y="200"/>
                  <a:pt x="210" y="20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061170" y="908720"/>
            <a:ext cx="1719385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00000000-0008-0000-1800-000052000000}"/>
              </a:ext>
            </a:extLst>
          </p:cNvPr>
          <p:cNvSpPr>
            <a:spLocks/>
          </p:cNvSpPr>
          <p:nvPr/>
        </p:nvSpPr>
        <p:spPr bwMode="auto">
          <a:xfrm>
            <a:off x="274675" y="995324"/>
            <a:ext cx="538837" cy="225862"/>
          </a:xfrm>
          <a:prstGeom prst="roundRect">
            <a:avLst>
              <a:gd name="adj" fmla="val 8776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0">
                <a:solidFill>
                  <a:schemeClr val="tx1"/>
                </a:solidFill>
                <a:latin typeface="+mj-ea"/>
                <a:ea typeface="+mj-ea"/>
                <a:cs typeface="Segoe UI" panose="020B0502040204020203" pitchFamily="34" charset="0"/>
              </a:rPr>
              <a:t>조회</a:t>
            </a:r>
            <a:endParaRPr lang="en-US" sz="800" b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46674"/>
              </p:ext>
            </p:extLst>
          </p:nvPr>
        </p:nvGraphicFramePr>
        <p:xfrm>
          <a:off x="278498" y="1626460"/>
          <a:ext cx="7554822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802">
                  <a:extLst>
                    <a:ext uri="{9D8B030D-6E8A-4147-A177-3AD203B41FA5}">
                      <a16:colId xmlns:a16="http://schemas.microsoft.com/office/drawing/2014/main" val="2585614447"/>
                    </a:ext>
                  </a:extLst>
                </a:gridCol>
                <a:gridCol w="686802">
                  <a:extLst>
                    <a:ext uri="{9D8B030D-6E8A-4147-A177-3AD203B41FA5}">
                      <a16:colId xmlns:a16="http://schemas.microsoft.com/office/drawing/2014/main" val="2302399958"/>
                    </a:ext>
                  </a:extLst>
                </a:gridCol>
                <a:gridCol w="686802">
                  <a:extLst>
                    <a:ext uri="{9D8B030D-6E8A-4147-A177-3AD203B41FA5}">
                      <a16:colId xmlns:a16="http://schemas.microsoft.com/office/drawing/2014/main" val="2489079153"/>
                    </a:ext>
                  </a:extLst>
                </a:gridCol>
                <a:gridCol w="686802">
                  <a:extLst>
                    <a:ext uri="{9D8B030D-6E8A-4147-A177-3AD203B41FA5}">
                      <a16:colId xmlns:a16="http://schemas.microsoft.com/office/drawing/2014/main" val="897029652"/>
                    </a:ext>
                  </a:extLst>
                </a:gridCol>
                <a:gridCol w="686802">
                  <a:extLst>
                    <a:ext uri="{9D8B030D-6E8A-4147-A177-3AD203B41FA5}">
                      <a16:colId xmlns:a16="http://schemas.microsoft.com/office/drawing/2014/main" val="3166913798"/>
                    </a:ext>
                  </a:extLst>
                </a:gridCol>
                <a:gridCol w="686802">
                  <a:extLst>
                    <a:ext uri="{9D8B030D-6E8A-4147-A177-3AD203B41FA5}">
                      <a16:colId xmlns:a16="http://schemas.microsoft.com/office/drawing/2014/main" val="2041679523"/>
                    </a:ext>
                  </a:extLst>
                </a:gridCol>
                <a:gridCol w="686802">
                  <a:extLst>
                    <a:ext uri="{9D8B030D-6E8A-4147-A177-3AD203B41FA5}">
                      <a16:colId xmlns:a16="http://schemas.microsoft.com/office/drawing/2014/main" val="3230975015"/>
                    </a:ext>
                  </a:extLst>
                </a:gridCol>
                <a:gridCol w="686802">
                  <a:extLst>
                    <a:ext uri="{9D8B030D-6E8A-4147-A177-3AD203B41FA5}">
                      <a16:colId xmlns:a16="http://schemas.microsoft.com/office/drawing/2014/main" val="3806477551"/>
                    </a:ext>
                  </a:extLst>
                </a:gridCol>
                <a:gridCol w="686802">
                  <a:extLst>
                    <a:ext uri="{9D8B030D-6E8A-4147-A177-3AD203B41FA5}">
                      <a16:colId xmlns:a16="http://schemas.microsoft.com/office/drawing/2014/main" val="2206532551"/>
                    </a:ext>
                  </a:extLst>
                </a:gridCol>
                <a:gridCol w="686802">
                  <a:extLst>
                    <a:ext uri="{9D8B030D-6E8A-4147-A177-3AD203B41FA5}">
                      <a16:colId xmlns:a16="http://schemas.microsoft.com/office/drawing/2014/main" val="414355946"/>
                    </a:ext>
                  </a:extLst>
                </a:gridCol>
                <a:gridCol w="686802">
                  <a:extLst>
                    <a:ext uri="{9D8B030D-6E8A-4147-A177-3AD203B41FA5}">
                      <a16:colId xmlns:a16="http://schemas.microsoft.com/office/drawing/2014/main" val="1480280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설비코드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설비명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보전일자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보전구분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보전내역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보전비용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원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외주업체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보전담당자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등록자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796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2023-02-01 14:00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점검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부품정기점검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100,000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부품에 대한 정기점검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910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184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58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608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231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988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305202"/>
                  </a:ext>
                </a:extLst>
              </a:tr>
            </a:tbl>
          </a:graphicData>
        </a:graphic>
      </p:graphicFrame>
      <p:grpSp>
        <p:nvGrpSpPr>
          <p:cNvPr id="26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368824" y="1318936"/>
            <a:ext cx="922449" cy="241092"/>
            <a:chOff x="595684" y="1551576"/>
            <a:chExt cx="1296481" cy="241092"/>
          </a:xfrm>
          <a:solidFill>
            <a:srgbClr val="FFFFFF"/>
          </a:solidFill>
        </p:grpSpPr>
        <p:sp>
          <p:nvSpPr>
            <p:cNvPr id="28" name="Text 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7"/>
              </p:custDataLst>
            </p:nvPr>
          </p:nvSpPr>
          <p:spPr>
            <a:xfrm>
              <a:off x="595684" y="1551576"/>
              <a:ext cx="1134853" cy="241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설비명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1802203" y="1654034"/>
              <a:ext cx="8996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1" name="Drop-Down Box"/>
          <p:cNvGrpSpPr/>
          <p:nvPr/>
        </p:nvGrpSpPr>
        <p:grpSpPr>
          <a:xfrm>
            <a:off x="272481" y="1326631"/>
            <a:ext cx="752251" cy="225703"/>
            <a:chOff x="595688" y="1268937"/>
            <a:chExt cx="1368150" cy="225703"/>
          </a:xfrm>
        </p:grpSpPr>
        <p:sp>
          <p:nvSpPr>
            <p:cNvPr id="32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5"/>
              </p:custDataLst>
            </p:nvPr>
          </p:nvSpPr>
          <p:spPr>
            <a:xfrm>
              <a:off x="595688" y="1268937"/>
              <a:ext cx="1368150" cy="22570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보전일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 rot="10800000" flipH="1">
              <a:off x="1754681" y="1363700"/>
              <a:ext cx="11641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4" name="Date Field" descr="&lt;SmartSettings&gt;&lt;SmartResize enabled=&quot;True&quot; minWidth=&quot;20&quot; minHeight=&quot;13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1128055" y="1318936"/>
            <a:ext cx="1035146" cy="241092"/>
            <a:chOff x="928688" y="1261242"/>
            <a:chExt cx="1035146" cy="241092"/>
          </a:xfrm>
        </p:grpSpPr>
        <p:sp>
          <p:nvSpPr>
            <p:cNvPr id="35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8" name="Date Field" descr="&lt;SmartSettings&gt;&lt;SmartResize enabled=&quot;True&quot; minWidth=&quot;20&quot; minHeight=&quot;13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2303443" y="1318936"/>
            <a:ext cx="1035146" cy="241092"/>
            <a:chOff x="928688" y="1261242"/>
            <a:chExt cx="1035146" cy="241092"/>
          </a:xfrm>
        </p:grpSpPr>
        <p:sp>
          <p:nvSpPr>
            <p:cNvPr id="39" name="Text Box"/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2023-01-23</a:t>
              </a:r>
              <a:endPara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Date Picker Icon" descr="&lt;Tags&gt;&lt;SMARTRESIZEANCHORS&gt;None,None,None,Absolute&lt;/SMARTRESIZEANCHORS&gt;&lt;/Tags&gt;"/>
            <p:cNvSpPr>
              <a:spLocks noEditPoints="1"/>
            </p:cNvSpPr>
            <p:nvPr/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163201" y="1318936"/>
            <a:ext cx="1001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>
                <a:latin typeface="+mn-ea"/>
                <a:ea typeface="+mn-ea"/>
              </a:rPr>
              <a:t>~</a:t>
            </a:r>
            <a:endParaRPr lang="ko-KR" altLang="en-US" sz="500" b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7366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7053"/>
            <a:ext cx="8667750" cy="40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defRPr/>
            </a:pPr>
            <a:r>
              <a:rPr kumimoji="0" lang="en-US" altLang="ko-KR" sz="200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9. </a:t>
            </a:r>
            <a:r>
              <a:rPr kumimoji="0" lang="ko-KR" altLang="en-US" sz="2000">
                <a:effectLst>
                  <a:outerShdw blurRad="38100" dist="38100" dir="2700000" algn="tl">
                    <a:srgbClr val="EEECE1"/>
                  </a:outerShdw>
                </a:effectLst>
                <a:latin typeface="+mn-ea"/>
                <a:ea typeface="+mn-ea"/>
              </a:rPr>
              <a:t>모니터링</a:t>
            </a:r>
            <a:endParaRPr kumimoji="0" lang="en-US" altLang="ko-KR" sz="2000" dirty="0">
              <a:effectLst>
                <a:outerShdw blurRad="38100" dist="38100" dir="2700000" algn="tl">
                  <a:srgbClr val="EEECE1"/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054929"/>
              </p:ext>
            </p:extLst>
          </p:nvPr>
        </p:nvGraphicFramePr>
        <p:xfrm>
          <a:off x="200472" y="836712"/>
          <a:ext cx="9505057" cy="3084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511818657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795319061"/>
                    </a:ext>
                  </a:extLst>
                </a:gridCol>
                <a:gridCol w="4540046">
                  <a:extLst>
                    <a:ext uri="{9D8B030D-6E8A-4147-A177-3AD203B41FA5}">
                      <a16:colId xmlns:a16="http://schemas.microsoft.com/office/drawing/2014/main" val="3293976676"/>
                    </a:ext>
                  </a:extLst>
                </a:gridCol>
                <a:gridCol w="2804771">
                  <a:extLst>
                    <a:ext uri="{9D8B030D-6E8A-4147-A177-3AD203B41FA5}">
                      <a16:colId xmlns:a16="http://schemas.microsoft.com/office/drawing/2014/main" val="2280431851"/>
                    </a:ext>
                  </a:extLst>
                </a:gridCol>
              </a:tblGrid>
              <a:tr h="186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No</a:t>
                      </a:r>
                      <a:endParaRPr lang="ko-KR" altLang="en-US" sz="12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메뉴명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비고 및 이슈사항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63721"/>
                  </a:ext>
                </a:extLst>
              </a:tr>
              <a:tr h="186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도금온도현황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도금온도 실시간 모니터링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281380"/>
                  </a:ext>
                </a:extLst>
              </a:tr>
              <a:tr h="186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용접온도현황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용접온도 실시간 모니터링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019573"/>
                  </a:ext>
                </a:extLst>
              </a:tr>
              <a:tr h="174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열처리온도현황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열처리 온도 실시간 모니터링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708991"/>
                  </a:ext>
                </a:extLst>
              </a:tr>
              <a:tr h="137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절단속도현황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절단속도 실시간 모니터링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45915"/>
                  </a:ext>
                </a:extLst>
              </a:tr>
              <a:tr h="221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수압압력분석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수압압력 실시간 모니터링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20228"/>
                  </a:ext>
                </a:extLst>
              </a:tr>
              <a:tr h="312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712372"/>
                  </a:ext>
                </a:extLst>
              </a:tr>
              <a:tr h="30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536605"/>
                  </a:ext>
                </a:extLst>
              </a:tr>
              <a:tr h="20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80627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667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5971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506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257256" y="476672"/>
            <a:ext cx="792088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1</a:t>
            </a:r>
            <a:r>
              <a:rPr lang="ko-KR" altLang="en-US" sz="1000">
                <a:solidFill>
                  <a:srgbClr val="0000FF"/>
                </a:solidFill>
              </a:rPr>
              <a:t>차개발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890495" y="476672"/>
            <a:ext cx="792088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0000FF"/>
                </a:solidFill>
              </a:rPr>
              <a:t>2</a:t>
            </a:r>
            <a:r>
              <a:rPr lang="ko-KR" altLang="en-US" sz="1000">
                <a:solidFill>
                  <a:schemeClr val="tx1"/>
                </a:solidFill>
              </a:rPr>
              <a:t>차개발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588326" y="458200"/>
            <a:ext cx="973186" cy="16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</a:rPr>
              <a:t>추가협의필요</a:t>
            </a:r>
          </a:p>
        </p:txBody>
      </p:sp>
    </p:spTree>
    <p:extLst>
      <p:ext uri="{BB962C8B-B14F-4D97-AF65-F5344CB8AC3E}">
        <p14:creationId xmlns:p14="http://schemas.microsoft.com/office/powerpoint/2010/main" val="32255208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ASIUW6dpi9I82C9UJkgEKMyrFW5BH/dr7aj9xvvGJ8=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ASIUW6dpi9I82C9UJkgEKMyrFW5BH/dr7aj9xvvGJ8=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tI3F8MHYEq/MZRUgBXuzSze1zu7dAS9wcXRD2t1UMU=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ASIUW6dpi9I82C9UJkgEKMyrFW5BH/dr7aj9xvvGJ8=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ASIUW6dpi9I82C9UJkgEKMyrFW5BH/dr7aj9xvvGJ8=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125CyO60LeHvC66mjOtTXfs7UMh+58SQKbmPhwo+MTo=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125CyO60LeHvC66mjOtTXfs7UMh+58SQKbmPhwo+MTo=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125CyO60LeHvC66mjOtTXfs7UMh+58SQKbmPhwo+MTo=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F0A5sguY4Kmsjvwf2jmtll0zGXX4sw45rTj4AJrqYs=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F0A5sguY4Kmsjvwf2jmtll0zGXX4sw45rTj4AJrqYs=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toFvHBE0DSHbpkvebRIgEbzMi2hInHW/XCMQAmcRuFU=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toFvHBE0DSHbpkvebRIgEbzMi2hInHW/XCMQAmcRuFU=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125CyO60LeHvC66mjOtTXfs7UMh+58SQKbmPhwo+MTo=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125CyO60LeHvC66mjOtTXfs7UMh+58SQKbmPhwo+MTo=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ASIUW6dpi9I82C9UJkgEKMyrFW5BH/dr7aj9xvvGJ8=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ASIUW6dpi9I82C9UJkgEKMyrFW5BH/dr7aj9xvvGJ8=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ASIUW6dpi9I82C9UJkgEKMyrFW5BH/dr7aj9xvvGJ8=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ASIUW6dpi9I82C9UJkgEKMyrFW5BH/dr7aj9xvvGJ8=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ASIUW6dpi9I82C9UJkgEKMyrFW5BH/dr7aj9xvvGJ8=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jBplwJt8jkSoEGS/QO0ZKxJbunZzDkLrsw9GgNOFja4=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IjvytEGqe2BMuLAg730EWv89YNdZsFSf5lNxuXa12k=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LvJHZoc706JrXpSQSlT2oZrYI8qiMxzJA+vJFrb2hVE=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34251</TotalTime>
  <Words>15047</Words>
  <Application>Microsoft Office PowerPoint</Application>
  <PresentationFormat>A4 용지(210x297mm)</PresentationFormat>
  <Paragraphs>5977</Paragraphs>
  <Slides>92</Slides>
  <Notes>92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102" baseType="lpstr">
      <vt:lpstr>HY견고딕</vt:lpstr>
      <vt:lpstr>HY헤드라인M</vt:lpstr>
      <vt:lpstr>굴림</vt:lpstr>
      <vt:lpstr>맑은 고딕</vt:lpstr>
      <vt:lpstr>산돌고딕B</vt:lpstr>
      <vt:lpstr>Arial</vt:lpstr>
      <vt:lpstr>Segoe UI</vt:lpstr>
      <vt:lpstr>Wingdings</vt:lpstr>
      <vt:lpstr>Office 테마</vt:lpstr>
      <vt:lpstr>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전봉주</dc:creator>
  <cp:lastModifiedBy>Kworks4</cp:lastModifiedBy>
  <cp:revision>2928</cp:revision>
  <cp:lastPrinted>2023-02-28T02:53:25Z</cp:lastPrinted>
  <dcterms:created xsi:type="dcterms:W3CDTF">2010-09-06T01:04:52Z</dcterms:created>
  <dcterms:modified xsi:type="dcterms:W3CDTF">2023-03-29T12:34:05Z</dcterms:modified>
</cp:coreProperties>
</file>